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5"/>
  </p:notesMasterIdLst>
  <p:sldIdLst>
    <p:sldId id="621" r:id="rId3"/>
    <p:sldId id="629" r:id="rId4"/>
    <p:sldId id="630" r:id="rId6"/>
    <p:sldId id="631" r:id="rId7"/>
    <p:sldId id="633" r:id="rId8"/>
    <p:sldId id="634" r:id="rId9"/>
    <p:sldId id="674" r:id="rId10"/>
    <p:sldId id="635" r:id="rId11"/>
    <p:sldId id="636" r:id="rId12"/>
    <p:sldId id="759" r:id="rId13"/>
    <p:sldId id="637" r:id="rId14"/>
    <p:sldId id="638" r:id="rId15"/>
    <p:sldId id="639" r:id="rId16"/>
    <p:sldId id="640" r:id="rId17"/>
    <p:sldId id="760" r:id="rId18"/>
    <p:sldId id="641" r:id="rId19"/>
    <p:sldId id="642" r:id="rId20"/>
    <p:sldId id="643" r:id="rId21"/>
    <p:sldId id="644" r:id="rId22"/>
    <p:sldId id="707" r:id="rId23"/>
    <p:sldId id="645" r:id="rId24"/>
    <p:sldId id="686" r:id="rId25"/>
    <p:sldId id="687" r:id="rId26"/>
    <p:sldId id="688" r:id="rId27"/>
    <p:sldId id="761" r:id="rId28"/>
    <p:sldId id="739" r:id="rId29"/>
    <p:sldId id="740" r:id="rId30"/>
    <p:sldId id="741" r:id="rId31"/>
    <p:sldId id="742" r:id="rId32"/>
    <p:sldId id="743" r:id="rId33"/>
    <p:sldId id="744" r:id="rId34"/>
    <p:sldId id="745" r:id="rId35"/>
    <p:sldId id="746" r:id="rId36"/>
    <p:sldId id="747" r:id="rId37"/>
    <p:sldId id="748" r:id="rId38"/>
    <p:sldId id="749" r:id="rId39"/>
    <p:sldId id="750" r:id="rId40"/>
    <p:sldId id="751" r:id="rId41"/>
    <p:sldId id="752" r:id="rId42"/>
    <p:sldId id="753" r:id="rId43"/>
    <p:sldId id="754" r:id="rId44"/>
    <p:sldId id="755" r:id="rId45"/>
    <p:sldId id="756" r:id="rId46"/>
    <p:sldId id="757" r:id="rId47"/>
    <p:sldId id="758" r:id="rId48"/>
    <p:sldId id="763" r:id="rId49"/>
    <p:sldId id="695" r:id="rId50"/>
    <p:sldId id="690" r:id="rId51"/>
    <p:sldId id="691" r:id="rId52"/>
    <p:sldId id="692" r:id="rId53"/>
    <p:sldId id="693" r:id="rId54"/>
    <p:sldId id="696" r:id="rId55"/>
    <p:sldId id="697" r:id="rId56"/>
    <p:sldId id="705" r:id="rId57"/>
    <p:sldId id="698" r:id="rId58"/>
    <p:sldId id="764" r:id="rId59"/>
    <p:sldId id="765" r:id="rId60"/>
    <p:sldId id="766" r:id="rId61"/>
    <p:sldId id="767" r:id="rId62"/>
    <p:sldId id="768" r:id="rId63"/>
    <p:sldId id="769" r:id="rId64"/>
    <p:sldId id="770" r:id="rId65"/>
    <p:sldId id="771" r:id="rId66"/>
    <p:sldId id="772" r:id="rId67"/>
    <p:sldId id="773" r:id="rId68"/>
    <p:sldId id="774" r:id="rId69"/>
    <p:sldId id="775" r:id="rId70"/>
    <p:sldId id="776" r:id="rId71"/>
    <p:sldId id="777" r:id="rId72"/>
    <p:sldId id="710" r:id="rId73"/>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p:defaultTextStyle>
  <p:extLst>
    <p:ext uri="{EFAFB233-063F-42B5-8137-9DF3F51BA10A}">
      <p15:sldGuideLst xmlns:p15="http://schemas.microsoft.com/office/powerpoint/2012/main">
        <p15:guide id="1" orient="horz" pos="2190" userDrawn="1">
          <p15:clr>
            <a:srgbClr val="A4A3A4"/>
          </p15:clr>
        </p15:guide>
        <p15:guide id="2" pos="290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Wang" initials="F"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111FF"/>
    <a:srgbClr val="000066"/>
    <a:srgbClr val="FF0000"/>
    <a:srgbClr val="0D00CD"/>
    <a:srgbClr val="434494"/>
    <a:srgbClr val="2003F3"/>
    <a:srgbClr val="0000CC"/>
    <a:srgbClr val="3333CC"/>
    <a:srgbClr val="290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241" autoAdjust="0"/>
    <p:restoredTop sz="86418" autoAdjust="0"/>
  </p:normalViewPr>
  <p:slideViewPr>
    <p:cSldViewPr showGuides="1">
      <p:cViewPr>
        <p:scale>
          <a:sx n="108" d="100"/>
          <a:sy n="108" d="100"/>
        </p:scale>
        <p:origin x="1464" y="184"/>
      </p:cViewPr>
      <p:guideLst>
        <p:guide orient="horz" pos="2190"/>
        <p:guide pos="2904"/>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7" Type="http://schemas.openxmlformats.org/officeDocument/2006/relationships/commentAuthors" Target="commentAuthors.xml"/><Relationship Id="rId76" Type="http://schemas.openxmlformats.org/officeDocument/2006/relationships/tableStyles" Target="tableStyles.xml"/><Relationship Id="rId75" Type="http://schemas.openxmlformats.org/officeDocument/2006/relationships/viewProps" Target="viewProps.xml"/><Relationship Id="rId74" Type="http://schemas.openxmlformats.org/officeDocument/2006/relationships/presProps" Target="presProps.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1.png>
</file>

<file path=ppt/media/image12.png>
</file>

<file path=ppt/media/image13.png>
</file>

<file path=ppt/media/image14.png>
</file>

<file path=ppt/media/image15.png>
</file>

<file path=ppt/media/image17.png>
</file>

<file path=ppt/media/image18.png>
</file>

<file path=ppt/media/image2.jpeg>
</file>

<file path=ppt/media/image20.png>
</file>

<file path=ppt/media/image21.png>
</file>

<file path=ppt/media/image22.png>
</file>

<file path=ppt/media/image23.png>
</file>

<file path=ppt/media/image3.png>
</file>

<file path=ppt/media/image4.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lstStyle>
            <a:lvl1pPr algn="r">
              <a:defRPr sz="1200"/>
            </a:lvl1pPr>
          </a:lstStyle>
          <a:p>
            <a:fld id="{34DCDFCF-095D-504B-BE25-20646B799F6C}" type="datetimeFigureOut">
              <a:rPr lang="zh-CN" altLang="en-US"/>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32FECCDC-8F84-714B-A840-8FD269A17EFD}"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宋体" panose="02010600030101010101" pitchFamily="2" charset="-122"/>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FECCDC-8F84-714B-A840-8FD269A17EF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en-US" altLang="zh-CN" dirty="0">
                <a:sym typeface="+mn-ea"/>
              </a:rPr>
              <a:t>Now that we have taken care of the Local Control (ALU Control), let’s refocus our attention to the Main Controller.</a:t>
            </a:r>
            <a:endParaRPr lang="en-US" altLang="zh-CN" dirty="0"/>
          </a:p>
          <a:p>
            <a:pPr lvl="0"/>
            <a:r>
              <a:rPr lang="en-US" altLang="zh-CN" dirty="0">
                <a:sym typeface="+mn-ea"/>
              </a:rPr>
              <a:t>The job of the Main Control is to look at the Opcode field of the instruction and generate these control signals for the datapath (RegDst, ... ExtOp) as well as the 3-bit ALUop field for the ALU Control.</a:t>
            </a:r>
            <a:endParaRPr lang="en-US" altLang="zh-CN" dirty="0"/>
          </a:p>
          <a:p>
            <a:pPr lvl="0"/>
            <a:r>
              <a:rPr lang="en-US" altLang="zh-CN" dirty="0">
                <a:sym typeface="+mn-ea"/>
              </a:rPr>
              <a:t>Here, I have shown you the symbolic value of the ALUop field as well as the actual bit assignment.</a:t>
            </a:r>
            <a:endParaRPr lang="en-US" altLang="zh-CN" dirty="0"/>
          </a:p>
          <a:p>
            <a:pPr lvl="0"/>
            <a:r>
              <a:rPr lang="en-US" altLang="zh-CN" dirty="0">
                <a:sym typeface="+mn-ea"/>
              </a:rPr>
              <a:t>For example here (2nd column), the R-type ALUop is encode as 100 and the Add operation (3rd column) is encoded as 000..</a:t>
            </a:r>
            <a:endParaRPr lang="en-US" altLang="zh-CN" dirty="0"/>
          </a:p>
          <a:p>
            <a:pPr lvl="0"/>
            <a:r>
              <a:rPr lang="en-US" altLang="zh-CN" dirty="0">
                <a:sym typeface="+mn-ea"/>
              </a:rPr>
              <a:t>This is call a quote “Truth Table” unquote because if you think about it, this is like having the truth table rotates 90 degrees.</a:t>
            </a:r>
            <a:endParaRPr lang="en-US" altLang="zh-CN" dirty="0"/>
          </a:p>
          <a:p>
            <a:pPr lvl="0"/>
            <a:r>
              <a:rPr lang="en-US" altLang="zh-CN" dirty="0">
                <a:sym typeface="+mn-ea"/>
              </a:rPr>
              <a:t>Let me show you what I mean by that.</a:t>
            </a:r>
            <a:endParaRPr lang="en-US" altLang="zh-CN" dirty="0"/>
          </a:p>
          <a:p>
            <a:pPr lvl="0"/>
            <a:endParaRPr lang="en-US" altLang="zh-CN" dirty="0"/>
          </a:p>
          <a:p>
            <a:pPr lvl="0"/>
            <a:r>
              <a:rPr lang="en-US" altLang="zh-CN" dirty="0">
                <a:sym typeface="+mn-ea"/>
              </a:rPr>
              <a:t>+3 = 65 min. (Y:45)</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32FECCDC-8F84-714B-A840-8FD269A17EF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lvl="0"/>
            <a:r>
              <a:rPr lang="en-US" altLang="zh-CN" dirty="0">
                <a:sym typeface="+mn-ea"/>
              </a:rPr>
              <a:t>Similarly, for ALUSrc, we need to OR the ori, load, and store terms together because we need to assert the ALUSrc signals whenever we have the Ori, load, or store instructions.</a:t>
            </a:r>
            <a:endParaRPr lang="en-US" altLang="zh-CN" dirty="0"/>
          </a:p>
          <a:p>
            <a:pPr lvl="0"/>
            <a:r>
              <a:rPr lang="en-US" altLang="zh-CN" dirty="0">
                <a:sym typeface="+mn-ea"/>
              </a:rPr>
              <a:t>The RegDst, MemtoReg, MemWrite, Branch, and Jump signals are very simple.  They don’t need to OR any product terms together because each is asserted for only one instruction.</a:t>
            </a:r>
            <a:endParaRPr lang="en-US" altLang="zh-CN" dirty="0"/>
          </a:p>
          <a:p>
            <a:pPr lvl="0"/>
            <a:r>
              <a:rPr lang="en-US" altLang="zh-CN" dirty="0">
                <a:sym typeface="+mn-ea"/>
              </a:rPr>
              <a:t>For example, RegDst is asserted ONLY for R-type instruction and MemtoReg is asserted ONLY for load instruction.</a:t>
            </a:r>
            <a:endParaRPr lang="en-US" altLang="zh-CN" dirty="0"/>
          </a:p>
          <a:p>
            <a:pPr lvl="0"/>
            <a:r>
              <a:rPr lang="en-US" altLang="zh-CN" dirty="0">
                <a:sym typeface="+mn-ea"/>
              </a:rPr>
              <a:t>ExtOp, on the other hand, needs to be set to 1 for both the load and store instructions so the immediate field is sign extended properly.</a:t>
            </a:r>
            <a:endParaRPr lang="en-US" altLang="zh-CN" dirty="0"/>
          </a:p>
          <a:p>
            <a:pPr lvl="0"/>
            <a:r>
              <a:rPr lang="en-US" altLang="zh-CN" dirty="0">
                <a:sym typeface="+mn-ea"/>
              </a:rPr>
              <a:t>Therefore, we need to OR the load and store terms together to form the signal ExtOp.</a:t>
            </a:r>
            <a:endParaRPr lang="en-US" altLang="zh-CN" dirty="0"/>
          </a:p>
          <a:p>
            <a:pPr lvl="0"/>
            <a:r>
              <a:rPr lang="en-US" altLang="zh-CN" dirty="0">
                <a:sym typeface="+mn-ea"/>
              </a:rPr>
              <a:t>Finally, we have the ALUop signals.</a:t>
            </a:r>
            <a:endParaRPr lang="en-US" altLang="zh-CN" dirty="0"/>
          </a:p>
          <a:p>
            <a:pPr lvl="0"/>
            <a:r>
              <a:rPr lang="en-US" altLang="zh-CN" dirty="0">
                <a:sym typeface="+mn-ea"/>
              </a:rPr>
              <a:t>But clever encoding of the ALUop field, we are able to keep them simple so that no OR gates is needed.</a:t>
            </a:r>
            <a:endParaRPr lang="en-US" altLang="zh-CN" dirty="0"/>
          </a:p>
          <a:p>
            <a:pPr lvl="0"/>
            <a:r>
              <a:rPr lang="en-US" altLang="zh-CN" dirty="0">
                <a:sym typeface="+mn-ea"/>
              </a:rPr>
              <a:t>If you don’t already know, this regular structure with an array of AND gates followed by another array of OR gates is called a Programmable Logic Array, or PLA for short.</a:t>
            </a:r>
            <a:endParaRPr lang="en-US" altLang="zh-CN" dirty="0"/>
          </a:p>
          <a:p>
            <a:pPr lvl="0"/>
            <a:r>
              <a:rPr lang="en-US" altLang="zh-CN" dirty="0">
                <a:sym typeface="+mn-ea"/>
              </a:rPr>
              <a:t>It is one of the most common ways to implement logic function and there are a lot of CAD tools available to simplify them.</a:t>
            </a:r>
            <a:endParaRPr lang="en-US" altLang="zh-CN" dirty="0"/>
          </a:p>
          <a:p>
            <a:pPr lvl="0"/>
            <a:endParaRPr lang="en-US" altLang="zh-CN" dirty="0"/>
          </a:p>
          <a:p>
            <a:pPr lvl="0"/>
            <a:r>
              <a:rPr lang="en-US" altLang="zh-CN" dirty="0">
                <a:sym typeface="+mn-ea"/>
              </a:rPr>
              <a:t>+3 = 70 min. (Y:50)</a:t>
            </a:r>
            <a:endParaRPr lang="en-US" altLang="zh-CN" dirty="0"/>
          </a:p>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2FECCDC-8F84-714B-A840-8FD269A17EF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2FECCDC-8F84-714B-A840-8FD269A17EF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2" name="标题 1"/>
          <p:cNvSpPr>
            <a:spLocks noGrp="1"/>
          </p:cNvSpPr>
          <p:nvPr>
            <p:ph type="title" hasCustomPrompt="1"/>
          </p:nvPr>
        </p:nvSpPr>
        <p:spPr>
          <a:xfrm>
            <a:off x="722313" y="2905125"/>
            <a:ext cx="7772400" cy="1362075"/>
          </a:xfrm>
          <a:prstGeom prst="rect">
            <a:avLst/>
          </a:prstGeom>
        </p:spPr>
        <p:txBody>
          <a:bodyPr anchor="ctr" anchorCtr="0"/>
          <a:lstStyle>
            <a:lvl1pPr algn="ctr">
              <a:defRPr sz="2800" b="1" cap="all">
                <a:solidFill>
                  <a:schemeClr val="tx1"/>
                </a:solidFill>
                <a:latin typeface="+mj-lt"/>
                <a:ea typeface="Arial" panose="020B0604020202020204" pitchFamily="34" charset="0"/>
                <a:cs typeface="Arial" panose="020B0604020202020204" pitchFamily="34" charset="0"/>
              </a:defRPr>
            </a:lvl1pPr>
          </a:lstStyle>
          <a:p>
            <a:pPr lvl="0"/>
            <a:r>
              <a:rPr lang="en-US" dirty="0"/>
              <a:t>Click to edit Master text styles</a:t>
            </a:r>
            <a:endParaRPr lang="en-US" dirty="0"/>
          </a:p>
        </p:txBody>
      </p:sp>
      <p:sp>
        <p:nvSpPr>
          <p:cNvPr id="23" name="文本占位符 2"/>
          <p:cNvSpPr>
            <a:spLocks noGrp="1"/>
          </p:cNvSpPr>
          <p:nvPr>
            <p:ph type="body" idx="1" hasCustomPrompt="1"/>
          </p:nvPr>
        </p:nvSpPr>
        <p:spPr>
          <a:xfrm>
            <a:off x="0" y="914400"/>
            <a:ext cx="9144000" cy="1981200"/>
          </a:xfrm>
          <a:solidFill>
            <a:srgbClr val="434494"/>
          </a:solidFill>
        </p:spPr>
        <p:txBody>
          <a:bodyPr anchor="ctr" anchorCtr="0"/>
          <a:lstStyle>
            <a:lvl1pPr marL="0" indent="0" algn="ctr">
              <a:buNone/>
              <a:defRPr sz="4000">
                <a:solidFill>
                  <a:schemeClr val="bg1">
                    <a:lumMod val="9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title style</a:t>
            </a:r>
            <a:endParaRPr lang="zh-CN" altLang="en-US" dirty="0"/>
          </a:p>
        </p:txBody>
      </p:sp>
      <p:sp>
        <p:nvSpPr>
          <p:cNvPr id="24" name="Date Placeholder 3"/>
          <p:cNvSpPr>
            <a:spLocks noGrp="1"/>
          </p:cNvSpPr>
          <p:nvPr>
            <p:ph type="dt" sz="half" idx="10"/>
          </p:nvPr>
        </p:nvSpPr>
        <p:spPr>
          <a:xfrm>
            <a:off x="457200" y="6356350"/>
            <a:ext cx="2133600" cy="365125"/>
          </a:xfrm>
        </p:spPr>
        <p:txBody>
          <a:bodyPr/>
          <a:lstStyle/>
          <a:p>
            <a:r>
              <a:rPr lang="en-US" altLang="zh-CN" smtClean="0"/>
              <a:t>COaA, LEC10 CPath I</a:t>
            </a:r>
            <a:endParaRPr lang="en-US" altLang="zh-CN" dirty="0"/>
          </a:p>
        </p:txBody>
      </p:sp>
      <p:sp>
        <p:nvSpPr>
          <p:cNvPr id="25" name="Footer Placeholder 4"/>
          <p:cNvSpPr>
            <a:spLocks noGrp="1"/>
          </p:cNvSpPr>
          <p:nvPr>
            <p:ph type="ftr" sz="quarter" idx="11"/>
          </p:nvPr>
        </p:nvSpPr>
        <p:spPr>
          <a:xfrm>
            <a:off x="2819400" y="6356350"/>
            <a:ext cx="3505200" cy="365125"/>
          </a:xfrm>
        </p:spPr>
        <p:txBody>
          <a:bodyPr/>
          <a:lstStyle/>
          <a:p>
            <a:pPr algn="ctr"/>
            <a:r>
              <a:rPr lang="en-US" altLang="zh-CN"/>
              <a:t>Northwestern Polytechnical University</a:t>
            </a:r>
            <a:endParaRPr lang="zh-CN" altLang="en-US" dirty="0"/>
          </a:p>
        </p:txBody>
      </p:sp>
      <p:sp>
        <p:nvSpPr>
          <p:cNvPr id="26" name="Slide Number Placeholder 5"/>
          <p:cNvSpPr>
            <a:spLocks noGrp="1"/>
          </p:cNvSpPr>
          <p:nvPr>
            <p:ph type="sldNum" sz="quarter" idx="12"/>
          </p:nvPr>
        </p:nvSpPr>
        <p:spPr>
          <a:xfrm>
            <a:off x="6553200" y="6356350"/>
            <a:ext cx="2133600" cy="365125"/>
          </a:xfrm>
        </p:spPr>
        <p:txBody>
          <a:bodyPr/>
          <a:lstStyle/>
          <a:p>
            <a:fld id="{B7A5BFCD-2DD0-1B4A-A6AE-A25793FF7F06}" type="slidenum">
              <a:rPr lang="zh-CN" altLang="en-US" smtClean="0"/>
            </a:fld>
            <a:endParaRPr lang="zh-CN" altLang="en-US" dirty="0"/>
          </a:p>
        </p:txBody>
      </p:sp>
      <p:grpSp>
        <p:nvGrpSpPr>
          <p:cNvPr id="28" name="Group 6"/>
          <p:cNvGrpSpPr>
            <a:grpSpLocks noChangeAspect="1"/>
          </p:cNvGrpSpPr>
          <p:nvPr userDrawn="1"/>
        </p:nvGrpSpPr>
        <p:grpSpPr bwMode="auto">
          <a:xfrm>
            <a:off x="0" y="0"/>
            <a:ext cx="9144000" cy="914400"/>
            <a:chOff x="0" y="0"/>
            <a:chExt cx="5734" cy="555"/>
          </a:xfrm>
        </p:grpSpPr>
        <p:pic>
          <p:nvPicPr>
            <p:cNvPr id="29" name="Picture 20"/>
            <p:cNvPicPr>
              <a:picLocks noChangeAspect="1" noChangeArrowheads="1"/>
            </p:cNvPicPr>
            <p:nvPr/>
          </p:nvPicPr>
          <p:blipFill>
            <a:blip r:embed="rId2">
              <a:lum bright="-6000"/>
              <a:extLst>
                <a:ext uri="{28A0092B-C50C-407E-A947-70E740481C1C}">
                  <a14:useLocalDpi xmlns:a14="http://schemas.microsoft.com/office/drawing/2010/main" val="0"/>
                </a:ext>
              </a:extLst>
            </a:blip>
            <a:srcRect/>
            <a:stretch>
              <a:fillRect/>
            </a:stretch>
          </p:blipFill>
          <p:spPr bwMode="auto">
            <a:xfrm>
              <a:off x="0" y="0"/>
              <a:ext cx="2868" cy="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 name="Picture 21"/>
            <p:cNvPicPr>
              <a:picLocks noChangeAspect="1" noChangeArrowheads="1"/>
            </p:cNvPicPr>
            <p:nvPr/>
          </p:nvPicPr>
          <p:blipFill>
            <a:blip r:embed="rId3">
              <a:lum bright="-6000"/>
              <a:extLst>
                <a:ext uri="{28A0092B-C50C-407E-A947-70E740481C1C}">
                  <a14:useLocalDpi xmlns:a14="http://schemas.microsoft.com/office/drawing/2010/main" val="0"/>
                </a:ext>
              </a:extLst>
            </a:blip>
            <a:srcRect/>
            <a:stretch>
              <a:fillRect/>
            </a:stretch>
          </p:blipFill>
          <p:spPr bwMode="auto">
            <a:xfrm>
              <a:off x="2868" y="0"/>
              <a:ext cx="2866" cy="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竖排文字占位符 2"/>
          <p:cNvSpPr>
            <a:spLocks noGrp="1"/>
          </p:cNvSpPr>
          <p:nvPr>
            <p:ph type="body" orient="vert" idx="1"/>
          </p:nvPr>
        </p:nvSpPr>
        <p:spPr/>
        <p:txBody>
          <a:bodyPr vert="eaVert"/>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smtClean="0"/>
              <a:t>COaA, LEC10 MulCyc</a:t>
            </a:r>
            <a:endParaRPr lang="zh-CN" altLang="en-US" dirty="0"/>
          </a:p>
        </p:txBody>
      </p:sp>
      <p:sp>
        <p:nvSpPr>
          <p:cNvPr id="5" name="页脚占位符 4"/>
          <p:cNvSpPr>
            <a:spLocks noGrp="1"/>
          </p:cNvSpPr>
          <p:nvPr>
            <p:ph type="ftr" sz="quarter" idx="11"/>
          </p:nvPr>
        </p:nvSpPr>
        <p:spPr>
          <a:xfrm>
            <a:off x="2971800" y="6356350"/>
            <a:ext cx="3200400" cy="365125"/>
          </a:xfrm>
          <a:prstGeom prst="rect">
            <a:avLst/>
          </a:prstGeom>
        </p:spPr>
        <p:txBody>
          <a:bodyPr/>
          <a:lstStyle>
            <a:lvl1pPr>
              <a:defRPr/>
            </a:lvl1pPr>
          </a:lstStyle>
          <a:p>
            <a:r>
              <a:rPr lang="en-US" altLang="zh-CN"/>
              <a:t>Northwestern </a:t>
            </a:r>
            <a:r>
              <a:rPr lang="en-US" altLang="zh-CN" dirty="0" err="1"/>
              <a:t>Polytechnical</a:t>
            </a:r>
            <a:r>
              <a:rPr lang="en-US" altLang="zh-CN" dirty="0"/>
              <a:t> University</a:t>
            </a:r>
            <a:endParaRPr lang="zh-CN" altLang="en-US" dirty="0"/>
          </a:p>
        </p:txBody>
      </p:sp>
      <p:sp>
        <p:nvSpPr>
          <p:cNvPr id="6"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37AA6CAE-2A1F-6646-9218-A2DCA79E7901}" type="slidenum">
              <a:rPr lang="zh-CN" altLang="en-US"/>
            </a:fld>
            <a:endParaRPr lang="zh-CN" altLang="en-US"/>
          </a:p>
        </p:txBody>
      </p:sp>
      <p:grpSp>
        <p:nvGrpSpPr>
          <p:cNvPr id="7" name="组合 4"/>
          <p:cNvGrpSpPr/>
          <p:nvPr userDrawn="1"/>
        </p:nvGrpSpPr>
        <p:grpSpPr bwMode="auto">
          <a:xfrm>
            <a:off x="0" y="0"/>
            <a:ext cx="9180513" cy="923922"/>
            <a:chOff x="0" y="215900"/>
            <a:chExt cx="9180000" cy="923464"/>
          </a:xfrm>
        </p:grpSpPr>
        <p:sp>
          <p:nvSpPr>
            <p:cNvPr id="8"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9"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10"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1" name="Title 14"/>
          <p:cNvSpPr>
            <a:spLocks noGrp="1"/>
          </p:cNvSpPr>
          <p:nvPr>
            <p:ph type="title"/>
          </p:nvPr>
        </p:nvSpPr>
        <p:spPr>
          <a:xfrm>
            <a:off x="1219200" y="112395"/>
            <a:ext cx="7298690" cy="649605"/>
          </a:xfrm>
          <a:prstGeom prst="rect">
            <a:avLst/>
          </a:prstGeom>
        </p:spPr>
        <p:txBody>
          <a:bodyPr/>
          <a:lstStyle>
            <a:lvl1pPr>
              <a:defRPr sz="280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12" name="Content Placeholder 23"/>
          <p:cNvSpPr>
            <a:spLocks noGrp="1"/>
          </p:cNvSpPr>
          <p:nvPr>
            <p:ph sz="quarter" idx="13" hasCustomPrompt="1"/>
          </p:nvPr>
        </p:nvSpPr>
        <p:spPr>
          <a:xfrm>
            <a:off x="390525" y="116837"/>
            <a:ext cx="676275" cy="568325"/>
          </a:xfrm>
        </p:spPr>
        <p:txBody>
          <a:bodyPr/>
          <a:lstStyle>
            <a:lvl1pPr marL="0" indent="0">
              <a:buFont typeface="Arial" panose="020B0604020202020204" pitchFamily="34" charset="0"/>
              <a:buNone/>
              <a:defRPr sz="2800" b="1">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914400"/>
            <a:ext cx="2057400" cy="5211763"/>
          </a:xfrm>
          <a:prstGeom prst="rect">
            <a:avLst/>
          </a:prstGeom>
        </p:spPr>
        <p:txBody>
          <a:bodyPr vert="eaVert"/>
          <a:lstStyle/>
          <a:p>
            <a:r>
              <a:rPr lang="en-US" altLang="zh-CN"/>
              <a:t>Click to edit Master title style</a:t>
            </a:r>
            <a:endParaRPr lang="zh-CN" altLang="en-US" dirty="0"/>
          </a:p>
        </p:txBody>
      </p:sp>
      <p:sp>
        <p:nvSpPr>
          <p:cNvPr id="3" name="竖排文字占位符 2"/>
          <p:cNvSpPr>
            <a:spLocks noGrp="1"/>
          </p:cNvSpPr>
          <p:nvPr>
            <p:ph type="body" orient="vert" idx="1"/>
          </p:nvPr>
        </p:nvSpPr>
        <p:spPr>
          <a:xfrm>
            <a:off x="457200" y="914400"/>
            <a:ext cx="6019800" cy="5211763"/>
          </a:xfrm>
        </p:spPr>
        <p:txBody>
          <a:bodyPr vert="eaVert"/>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7"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smtClean="0"/>
              <a:t>COaA, LEC10 MulCyc</a:t>
            </a:r>
            <a:endParaRPr lang="zh-CN" altLang="en-US" dirty="0"/>
          </a:p>
        </p:txBody>
      </p:sp>
      <p:sp>
        <p:nvSpPr>
          <p:cNvPr id="8" name="页脚占位符 4"/>
          <p:cNvSpPr>
            <a:spLocks noGrp="1"/>
          </p:cNvSpPr>
          <p:nvPr>
            <p:ph type="ftr" sz="quarter" idx="11"/>
          </p:nvPr>
        </p:nvSpPr>
        <p:spPr>
          <a:xfrm>
            <a:off x="2971800" y="6356350"/>
            <a:ext cx="3200400" cy="365125"/>
          </a:xfrm>
          <a:prstGeom prst="rect">
            <a:avLst/>
          </a:prstGeom>
        </p:spPr>
        <p:txBody>
          <a:bodyPr/>
          <a:lstStyle>
            <a:lvl1pPr>
              <a:defRPr/>
            </a:lvl1pPr>
          </a:lstStyle>
          <a:p>
            <a:r>
              <a:rPr lang="en-US" altLang="zh-CN"/>
              <a:t>Northwestern </a:t>
            </a:r>
            <a:r>
              <a:rPr lang="en-US" altLang="zh-CN" dirty="0" err="1"/>
              <a:t>Polytechnical</a:t>
            </a:r>
            <a:r>
              <a:rPr lang="en-US" altLang="zh-CN" dirty="0"/>
              <a:t> University</a:t>
            </a:r>
            <a:endParaRPr lang="zh-CN" altLang="en-US" dirty="0"/>
          </a:p>
        </p:txBody>
      </p:sp>
      <p:sp>
        <p:nvSpPr>
          <p:cNvPr id="9"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37AA6CAE-2A1F-6646-9218-A2DCA79E7901}" type="slidenum">
              <a:rPr lang="zh-CN" altLang="en-US"/>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Four Content">
    <p:spTree>
      <p:nvGrpSpPr>
        <p:cNvPr id="1" name=""/>
        <p:cNvGrpSpPr/>
        <p:nvPr/>
      </p:nvGrpSpPr>
      <p:grpSpPr>
        <a:xfrm>
          <a:off x="0" y="0"/>
          <a:ext cx="0" cy="0"/>
          <a:chOff x="0" y="0"/>
          <a:chExt cx="0" cy="0"/>
        </a:xfrm>
      </p:grpSpPr>
      <p:sp>
        <p:nvSpPr>
          <p:cNvPr id="3" name="内容占位符 2"/>
          <p:cNvSpPr>
            <a:spLocks noGrp="1"/>
          </p:cNvSpPr>
          <p:nvPr>
            <p:ph sz="quarter" idx="1"/>
          </p:nvPr>
        </p:nvSpPr>
        <p:spPr>
          <a:xfrm>
            <a:off x="457200" y="1371600"/>
            <a:ext cx="4013200" cy="2266950"/>
          </a:xfrm>
        </p:spPr>
        <p:txBody>
          <a:bodyPr/>
          <a:lstStyle>
            <a:lvl1pPr>
              <a:defRPr sz="2800"/>
            </a:lvl1pPr>
            <a:lvl2pPr>
              <a:defRPr sz="2400"/>
            </a:lvl2pPr>
            <a:lvl3pPr>
              <a:defRPr sz="2000"/>
            </a:lvl3pPr>
            <a:lvl4pPr>
              <a:defRPr sz="1800"/>
            </a:lvl4pPr>
            <a:lvl5pPr>
              <a:defRPr sz="1800"/>
            </a:lvl5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dirty="0"/>
          </a:p>
        </p:txBody>
      </p:sp>
      <p:sp>
        <p:nvSpPr>
          <p:cNvPr id="4" name="内容占位符 3"/>
          <p:cNvSpPr>
            <a:spLocks noGrp="1"/>
          </p:cNvSpPr>
          <p:nvPr>
            <p:ph sz="quarter" idx="2"/>
          </p:nvPr>
        </p:nvSpPr>
        <p:spPr>
          <a:xfrm>
            <a:off x="4622800" y="1371600"/>
            <a:ext cx="4013200" cy="2266950"/>
          </a:xfrm>
        </p:spPr>
        <p:txBody>
          <a:bodyPr/>
          <a:lstStyle>
            <a:lvl1pPr>
              <a:defRPr sz="2800"/>
            </a:lvl1pPr>
            <a:lvl2pPr>
              <a:defRPr sz="2400"/>
            </a:lvl2pPr>
            <a:lvl3pPr>
              <a:defRPr sz="2000"/>
            </a:lvl3pPr>
            <a:lvl4pPr>
              <a:defRPr sz="1800"/>
            </a:lvl4pPr>
            <a:lvl5pPr>
              <a:defRPr sz="1800"/>
            </a:lvl5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dirty="0"/>
          </a:p>
        </p:txBody>
      </p:sp>
      <p:sp>
        <p:nvSpPr>
          <p:cNvPr id="5" name="内容占位符 4"/>
          <p:cNvSpPr>
            <a:spLocks noGrp="1"/>
          </p:cNvSpPr>
          <p:nvPr>
            <p:ph sz="quarter" idx="3"/>
          </p:nvPr>
        </p:nvSpPr>
        <p:spPr>
          <a:xfrm>
            <a:off x="457200" y="3790950"/>
            <a:ext cx="4013200" cy="2266950"/>
          </a:xfrm>
        </p:spPr>
        <p:txBody>
          <a:bodyPr/>
          <a:lstStyle>
            <a:lvl1pPr>
              <a:defRPr sz="2800"/>
            </a:lvl1pPr>
            <a:lvl2pPr>
              <a:defRPr sz="2400"/>
            </a:lvl2pPr>
            <a:lvl3pPr>
              <a:defRPr sz="2000"/>
            </a:lvl3pPr>
            <a:lvl4pPr>
              <a:defRPr sz="1800"/>
            </a:lvl4pPr>
            <a:lvl5pPr>
              <a:defRPr sz="1800"/>
            </a:lvl5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dirty="0"/>
          </a:p>
        </p:txBody>
      </p:sp>
      <p:sp>
        <p:nvSpPr>
          <p:cNvPr id="6" name="内容占位符 5"/>
          <p:cNvSpPr>
            <a:spLocks noGrp="1"/>
          </p:cNvSpPr>
          <p:nvPr>
            <p:ph sz="quarter" idx="4"/>
          </p:nvPr>
        </p:nvSpPr>
        <p:spPr>
          <a:xfrm>
            <a:off x="4622800" y="3790950"/>
            <a:ext cx="4013200" cy="2266950"/>
          </a:xfrm>
        </p:spPr>
        <p:txBody>
          <a:bodyPr/>
          <a:lstStyle>
            <a:lvl1pPr>
              <a:defRPr sz="2800"/>
            </a:lvl1pPr>
            <a:lvl2pPr>
              <a:defRPr sz="2400"/>
            </a:lvl2pPr>
            <a:lvl3pPr>
              <a:defRPr sz="2000"/>
            </a:lvl3pPr>
            <a:lvl4pPr>
              <a:defRPr sz="1800"/>
            </a:lvl4pPr>
            <a:lvl5pPr>
              <a:defRPr sz="1800"/>
            </a:lvl5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dirty="0"/>
          </a:p>
        </p:txBody>
      </p:sp>
      <p:sp>
        <p:nvSpPr>
          <p:cNvPr id="7" name="日期占位符 6"/>
          <p:cNvSpPr>
            <a:spLocks noGrp="1"/>
          </p:cNvSpPr>
          <p:nvPr>
            <p:ph type="dt" sz="half" idx="10"/>
          </p:nvPr>
        </p:nvSpPr>
        <p:spPr>
          <a:xfrm>
            <a:off x="431800" y="6229350"/>
            <a:ext cx="1905000" cy="457200"/>
          </a:xfrm>
          <a:prstGeom prst="rect">
            <a:avLst/>
          </a:prstGeom>
        </p:spPr>
        <p:txBody>
          <a:bodyPr/>
          <a:lstStyle>
            <a:lvl1pPr>
              <a:defRPr/>
            </a:lvl1pPr>
          </a:lstStyle>
          <a:p>
            <a:r>
              <a:rPr lang="en-US" altLang="zh-CN" smtClean="0"/>
              <a:t>COaA, LEC10 MulCyc</a:t>
            </a:r>
            <a:endParaRPr lang="en-GB" altLang="zh-CN" dirty="0"/>
          </a:p>
        </p:txBody>
      </p:sp>
      <p:sp>
        <p:nvSpPr>
          <p:cNvPr id="8" name="页脚占位符 7"/>
          <p:cNvSpPr>
            <a:spLocks noGrp="1"/>
          </p:cNvSpPr>
          <p:nvPr>
            <p:ph type="ftr" sz="quarter" idx="11"/>
          </p:nvPr>
        </p:nvSpPr>
        <p:spPr>
          <a:xfrm>
            <a:off x="2819400" y="6229350"/>
            <a:ext cx="3429000" cy="457200"/>
          </a:xfrm>
          <a:prstGeom prst="rect">
            <a:avLst/>
          </a:prstGeom>
        </p:spPr>
        <p:txBody>
          <a:bodyPr/>
          <a:lstStyle>
            <a:lvl1pPr>
              <a:defRPr/>
            </a:lvl1pPr>
          </a:lstStyle>
          <a:p>
            <a:r>
              <a:rPr lang="en-US" altLang="zh-CN"/>
              <a:t>Northwestern </a:t>
            </a:r>
            <a:r>
              <a:rPr lang="en-US" altLang="zh-CN" dirty="0" err="1"/>
              <a:t>Polytechnical</a:t>
            </a:r>
            <a:r>
              <a:rPr lang="en-US" altLang="zh-CN" dirty="0"/>
              <a:t> University</a:t>
            </a:r>
            <a:endParaRPr lang="zh-CN" altLang="en-GB" dirty="0"/>
          </a:p>
        </p:txBody>
      </p:sp>
      <p:sp>
        <p:nvSpPr>
          <p:cNvPr id="9" name="灯片编号占位符 8"/>
          <p:cNvSpPr>
            <a:spLocks noGrp="1"/>
          </p:cNvSpPr>
          <p:nvPr>
            <p:ph type="sldNum" sz="quarter" idx="12"/>
          </p:nvPr>
        </p:nvSpPr>
        <p:spPr>
          <a:xfrm>
            <a:off x="6731000" y="6229350"/>
            <a:ext cx="1905000" cy="457200"/>
          </a:xfrm>
          <a:prstGeom prst="rect">
            <a:avLst/>
          </a:prstGeom>
        </p:spPr>
        <p:txBody>
          <a:bodyPr/>
          <a:lstStyle>
            <a:lvl1pPr>
              <a:defRPr/>
            </a:lvl1pPr>
          </a:lstStyle>
          <a:p>
            <a:fld id="{8B7D3B1E-BCD9-C04A-BC2A-3196BA8B53D2}" type="slidenum">
              <a:rPr lang="en-GB" altLang="zh-CN"/>
            </a:fld>
            <a:endParaRPr lang="en-GB" altLang="zh-CN"/>
          </a:p>
        </p:txBody>
      </p:sp>
      <p:grpSp>
        <p:nvGrpSpPr>
          <p:cNvPr id="10" name="组合 4"/>
          <p:cNvGrpSpPr/>
          <p:nvPr userDrawn="1"/>
        </p:nvGrpSpPr>
        <p:grpSpPr bwMode="auto">
          <a:xfrm>
            <a:off x="0" y="0"/>
            <a:ext cx="9180513" cy="923922"/>
            <a:chOff x="0" y="215900"/>
            <a:chExt cx="9180000" cy="923464"/>
          </a:xfrm>
        </p:grpSpPr>
        <p:sp>
          <p:nvSpPr>
            <p:cNvPr id="11"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12"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13"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4" name="Title 14"/>
          <p:cNvSpPr>
            <a:spLocks noGrp="1"/>
          </p:cNvSpPr>
          <p:nvPr>
            <p:ph type="title"/>
          </p:nvPr>
        </p:nvSpPr>
        <p:spPr>
          <a:xfrm>
            <a:off x="1219200" y="112395"/>
            <a:ext cx="7298690" cy="649605"/>
          </a:xfrm>
          <a:prstGeom prst="rect">
            <a:avLst/>
          </a:prstGeom>
        </p:spPr>
        <p:txBody>
          <a:bodyPr/>
          <a:lstStyle>
            <a:lvl1pPr>
              <a:defRPr sz="280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15" name="Content Placeholder 23"/>
          <p:cNvSpPr>
            <a:spLocks noGrp="1"/>
          </p:cNvSpPr>
          <p:nvPr>
            <p:ph sz="quarter" idx="13" hasCustomPrompt="1"/>
          </p:nvPr>
        </p:nvSpPr>
        <p:spPr>
          <a:xfrm>
            <a:off x="390525" y="116837"/>
            <a:ext cx="676275" cy="568325"/>
          </a:xfrm>
        </p:spPr>
        <p:txBody>
          <a:bodyPr/>
          <a:lstStyle>
            <a:lvl1pPr marL="0" indent="0">
              <a:buFont typeface="Arial" panose="020B0604020202020204" pitchFamily="34" charset="0"/>
              <a:buNone/>
              <a:defRPr sz="2800" b="1">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内容占位符 2"/>
          <p:cNvSpPr>
            <a:spLocks noGrp="1"/>
          </p:cNvSpPr>
          <p:nvPr>
            <p:ph idx="1" hasCustomPrompt="1"/>
          </p:nvPr>
        </p:nvSpPr>
        <p:spPr>
          <a:xfrm>
            <a:off x="457200" y="914400"/>
            <a:ext cx="8229600" cy="5410200"/>
          </a:xfrm>
        </p:spPr>
        <p:txBody>
          <a:bodyPr/>
          <a:lstStyle>
            <a:lvl1pPr>
              <a:defRPr baseline="0">
                <a:latin typeface="Arial" panose="020B0604020202020204" pitchFamily="34" charset="0"/>
                <a:ea typeface="Arial" panose="020B0604020202020204" pitchFamily="34" charset="0"/>
                <a:cs typeface="Arial" panose="020B0604020202020204" pitchFamily="34" charset="0"/>
              </a:defRPr>
            </a:lvl1pPr>
            <a:lvl2pPr>
              <a:defRPr>
                <a:latin typeface="Arial" panose="020B0604020202020204" pitchFamily="34" charset="0"/>
                <a:ea typeface="Arial" panose="020B0604020202020204" pitchFamily="34" charset="0"/>
                <a:cs typeface="Arial" panose="020B0604020202020204" pitchFamily="34" charset="0"/>
              </a:defRPr>
            </a:lvl2pPr>
            <a:lvl3pPr>
              <a:defRPr>
                <a:latin typeface="Arial" panose="020B0604020202020204" pitchFamily="34" charset="0"/>
                <a:ea typeface="Arial" panose="020B0604020202020204" pitchFamily="34" charset="0"/>
                <a:cs typeface="Arial" panose="020B0604020202020204" pitchFamily="34" charset="0"/>
              </a:defRPr>
            </a:lvl3pPr>
            <a:lvl4pPr>
              <a:defRPr>
                <a:latin typeface="Arial" panose="020B0604020202020204" pitchFamily="34" charset="0"/>
                <a:ea typeface="Arial" panose="020B0604020202020204" pitchFamily="34" charset="0"/>
                <a:cs typeface="Arial" panose="020B0604020202020204" pitchFamily="34" charset="0"/>
              </a:defRPr>
            </a:lvl4pPr>
            <a:lvl5pPr>
              <a:defRPr>
                <a:latin typeface="Arial" panose="020B0604020202020204" pitchFamily="34" charset="0"/>
                <a:ea typeface="Arial" panose="020B0604020202020204" pitchFamily="34" charset="0"/>
                <a:cs typeface="Arial" panose="020B0604020202020204" pitchFamily="34" charset="0"/>
              </a:defRPr>
            </a:lvl5pPr>
          </a:lstStyle>
          <a:p>
            <a:pPr lvl="0"/>
            <a:r>
              <a:rPr lang="en-US" altLang="zh-CN" dirty="0"/>
              <a:t>Click to add text </a:t>
            </a:r>
            <a:endParaRPr lang="en-US" altLang="zh-CN" dirty="0"/>
          </a:p>
          <a:p>
            <a:pPr lvl="1"/>
            <a:r>
              <a:rPr lang="en-US" altLang="zh-CN" dirty="0"/>
              <a:t>C2</a:t>
            </a:r>
            <a:endParaRPr lang="zh-CN" altLang="en-US" dirty="0"/>
          </a:p>
          <a:p>
            <a:pPr lvl="2"/>
            <a:r>
              <a:rPr lang="en-US" altLang="zh-CN" dirty="0"/>
              <a:t>C3</a:t>
            </a:r>
            <a:endParaRPr lang="zh-CN" altLang="en-US" dirty="0"/>
          </a:p>
          <a:p>
            <a:pPr lvl="3"/>
            <a:r>
              <a:rPr lang="en-US" altLang="zh-CN" dirty="0"/>
              <a:t>C4</a:t>
            </a:r>
            <a:endParaRPr lang="zh-CN" altLang="en-US" dirty="0"/>
          </a:p>
          <a:p>
            <a:pPr lvl="4"/>
            <a:r>
              <a:rPr lang="en-US" altLang="zh-CN" dirty="0"/>
              <a:t>C5</a:t>
            </a:r>
            <a:endParaRPr lang="zh-CN" altLang="en-US" dirty="0"/>
          </a:p>
        </p:txBody>
      </p:sp>
      <p:sp>
        <p:nvSpPr>
          <p:cNvPr id="9"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smtClean="0"/>
              <a:t>COaA, LEC10 MulCyc</a:t>
            </a:r>
            <a:endParaRPr lang="en-US" altLang="zh-CN" dirty="0"/>
          </a:p>
        </p:txBody>
      </p:sp>
      <p:sp>
        <p:nvSpPr>
          <p:cNvPr id="10" name="页脚占位符 4"/>
          <p:cNvSpPr>
            <a:spLocks noGrp="1"/>
          </p:cNvSpPr>
          <p:nvPr>
            <p:ph type="ftr" sz="quarter" idx="11"/>
          </p:nvPr>
        </p:nvSpPr>
        <p:spPr>
          <a:xfrm>
            <a:off x="2895600" y="6356350"/>
            <a:ext cx="3352800" cy="365125"/>
          </a:xfrm>
          <a:prstGeom prst="rect">
            <a:avLst/>
          </a:prstGeom>
        </p:spPr>
        <p:txBody>
          <a:bodyPr/>
          <a:lstStyle>
            <a:lvl1pPr>
              <a:defRPr/>
            </a:lvl1pPr>
          </a:lstStyle>
          <a:p>
            <a:pPr algn="ctr"/>
            <a:r>
              <a:rPr lang="en-US" altLang="zh-CN"/>
              <a:t>Northwestern </a:t>
            </a:r>
            <a:r>
              <a:rPr lang="en-US" altLang="zh-CN" dirty="0" err="1"/>
              <a:t>Polytechnical</a:t>
            </a:r>
            <a:r>
              <a:rPr lang="en-US" altLang="zh-CN" dirty="0"/>
              <a:t> University</a:t>
            </a:r>
            <a:endParaRPr lang="zh-CN" altLang="en-US" dirty="0"/>
          </a:p>
        </p:txBody>
      </p:sp>
      <p:sp>
        <p:nvSpPr>
          <p:cNvPr id="11"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B7A5BFCD-2DD0-1B4A-A6AE-A25793FF7F06}" type="slidenum">
              <a:rPr lang="zh-CN" altLang="en-US"/>
            </a:fld>
            <a:endParaRPr lang="zh-CN" altLang="en-US"/>
          </a:p>
        </p:txBody>
      </p:sp>
      <p:grpSp>
        <p:nvGrpSpPr>
          <p:cNvPr id="16" name="组合 4"/>
          <p:cNvGrpSpPr/>
          <p:nvPr userDrawn="1"/>
        </p:nvGrpSpPr>
        <p:grpSpPr bwMode="auto">
          <a:xfrm>
            <a:off x="0" y="0"/>
            <a:ext cx="9180513" cy="923922"/>
            <a:chOff x="0" y="215900"/>
            <a:chExt cx="9180000" cy="923464"/>
          </a:xfrm>
        </p:grpSpPr>
        <p:sp>
          <p:nvSpPr>
            <p:cNvPr id="17"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18"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19"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0" name="燕尾形 29"/>
          <p:cNvSpPr>
            <a:spLocks noChangeArrowheads="1"/>
          </p:cNvSpPr>
          <p:nvPr userDrawn="1"/>
        </p:nvSpPr>
        <p:spPr bwMode="auto">
          <a:xfrm>
            <a:off x="914400" y="35558"/>
            <a:ext cx="7603490" cy="649605"/>
          </a:xfrm>
          <a:prstGeom prst="chevron">
            <a:avLst>
              <a:gd name="adj" fmla="val 49993"/>
            </a:avLst>
          </a:prstGeom>
          <a:solidFill>
            <a:srgbClr val="333399"/>
          </a:solidFill>
          <a:ln>
            <a:noFill/>
          </a:ln>
          <a:extLst>
            <a:ext uri="{91240B29-F687-4F45-9708-019B960494DF}">
              <a14:hiddenLine xmlns:a14="http://schemas.microsoft.com/office/drawing/2010/main" w="19050">
                <a:solidFill>
                  <a:srgbClr val="000000"/>
                </a:solidFill>
                <a:round/>
              </a14:hiddenLine>
            </a:ext>
          </a:extLst>
        </p:spPr>
        <p:txBody>
          <a:bodyPr wrap="none"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0" hangingPunct="0"/>
            <a:endParaRPr lang="en-US" altLang="zh-CN" sz="2800" b="1" dirty="0">
              <a:solidFill>
                <a:srgbClr val="F2F2F2"/>
              </a:solidFill>
              <a:ea typeface="华文中宋" panose="02010600040101010101" pitchFamily="2" charset="-122"/>
            </a:endParaRPr>
          </a:p>
        </p:txBody>
      </p:sp>
      <p:sp>
        <p:nvSpPr>
          <p:cNvPr id="21" name="Title 14"/>
          <p:cNvSpPr>
            <a:spLocks noGrp="1"/>
          </p:cNvSpPr>
          <p:nvPr>
            <p:ph type="title"/>
          </p:nvPr>
        </p:nvSpPr>
        <p:spPr>
          <a:xfrm>
            <a:off x="1219200" y="112395"/>
            <a:ext cx="7298690" cy="649605"/>
          </a:xfrm>
          <a:prstGeom prst="rect">
            <a:avLst/>
          </a:prstGeom>
        </p:spPr>
        <p:txBody>
          <a:bodyPr/>
          <a:lstStyle>
            <a:lvl1pPr>
              <a:defRPr sz="280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24" name="Content Placeholder 23"/>
          <p:cNvSpPr>
            <a:spLocks noGrp="1"/>
          </p:cNvSpPr>
          <p:nvPr>
            <p:ph sz="quarter" idx="13" hasCustomPrompt="1"/>
          </p:nvPr>
        </p:nvSpPr>
        <p:spPr>
          <a:xfrm>
            <a:off x="390525" y="116837"/>
            <a:ext cx="676275" cy="568325"/>
          </a:xfrm>
        </p:spPr>
        <p:txBody>
          <a:bodyPr/>
          <a:lstStyle>
            <a:lvl1pPr marL="0" indent="0">
              <a:buFont typeface="Arial" panose="020B0604020202020204" pitchFamily="34" charset="0"/>
              <a:buNone/>
              <a:defRPr sz="2800" b="1">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22313" y="2905125"/>
            <a:ext cx="7772400" cy="1362075"/>
          </a:xfrm>
          <a:prstGeom prst="rect">
            <a:avLst/>
          </a:prstGeom>
        </p:spPr>
        <p:txBody>
          <a:bodyPr anchor="ctr" anchorCtr="0"/>
          <a:lstStyle>
            <a:lvl1pPr algn="ctr">
              <a:defRPr sz="2800" b="1" cap="all">
                <a:solidFill>
                  <a:schemeClr val="tx1"/>
                </a:solidFill>
                <a:latin typeface="+mj-lt"/>
                <a:ea typeface="Arial" panose="020B0604020202020204" pitchFamily="34" charset="0"/>
                <a:cs typeface="Arial" panose="020B0604020202020204" pitchFamily="34" charset="0"/>
              </a:defRPr>
            </a:lvl1pPr>
          </a:lstStyle>
          <a:p>
            <a:pPr lvl="0"/>
            <a:r>
              <a:rPr lang="en-US" dirty="0"/>
              <a:t>Click to edit Master text styles</a:t>
            </a:r>
            <a:endParaRPr lang="en-US" dirty="0"/>
          </a:p>
        </p:txBody>
      </p:sp>
      <p:sp>
        <p:nvSpPr>
          <p:cNvPr id="3" name="文本占位符 2"/>
          <p:cNvSpPr>
            <a:spLocks noGrp="1"/>
          </p:cNvSpPr>
          <p:nvPr>
            <p:ph type="body" idx="1" hasCustomPrompt="1"/>
          </p:nvPr>
        </p:nvSpPr>
        <p:spPr>
          <a:xfrm>
            <a:off x="0" y="914400"/>
            <a:ext cx="9144000" cy="1981200"/>
          </a:xfrm>
          <a:solidFill>
            <a:srgbClr val="434494"/>
          </a:solidFill>
        </p:spPr>
        <p:txBody>
          <a:bodyPr anchor="ctr" anchorCtr="0"/>
          <a:lstStyle>
            <a:lvl1pPr marL="0" indent="0" algn="ctr">
              <a:buNone/>
              <a:defRPr sz="4000">
                <a:solidFill>
                  <a:schemeClr val="bg1">
                    <a:lumMod val="9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title style</a:t>
            </a:r>
            <a:endParaRPr lang="zh-CN" altLang="en-US" dirty="0"/>
          </a:p>
        </p:txBody>
      </p:sp>
      <p:sp>
        <p:nvSpPr>
          <p:cNvPr id="4" name="Date Placeholder 3"/>
          <p:cNvSpPr>
            <a:spLocks noGrp="1"/>
          </p:cNvSpPr>
          <p:nvPr>
            <p:ph type="dt" sz="half" idx="10"/>
          </p:nvPr>
        </p:nvSpPr>
        <p:spPr/>
        <p:txBody>
          <a:bodyPr/>
          <a:lstStyle/>
          <a:p>
            <a:r>
              <a:rPr lang="en-US" altLang="zh-CN" smtClean="0"/>
              <a:t>COaA, LEC10 MulCyc</a:t>
            </a:r>
            <a:endParaRPr lang="en-US" altLang="zh-CN" dirty="0"/>
          </a:p>
        </p:txBody>
      </p:sp>
      <p:sp>
        <p:nvSpPr>
          <p:cNvPr id="5" name="Footer Placeholder 4"/>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6" name="Slide Number Placeholder 5"/>
          <p:cNvSpPr>
            <a:spLocks noGrp="1"/>
          </p:cNvSpPr>
          <p:nvPr>
            <p:ph type="sldNum" sz="quarter" idx="12"/>
          </p:nvPr>
        </p:nvSpPr>
        <p:spPr/>
        <p:txBody>
          <a:bodyPr/>
          <a:lstStyle/>
          <a:p>
            <a:fld id="{B7A5BFCD-2DD0-1B4A-A6AE-A25793FF7F06}" type="slidenum">
              <a:rPr lang="zh-CN" altLang="en-US" smtClean="0"/>
            </a:fld>
            <a:endParaRPr lang="zh-CN" altLang="en-US" dirty="0"/>
          </a:p>
        </p:txBody>
      </p:sp>
      <p:grpSp>
        <p:nvGrpSpPr>
          <p:cNvPr id="12" name="Group 6"/>
          <p:cNvGrpSpPr>
            <a:grpSpLocks noChangeAspect="1"/>
          </p:cNvGrpSpPr>
          <p:nvPr userDrawn="1"/>
        </p:nvGrpSpPr>
        <p:grpSpPr bwMode="auto">
          <a:xfrm>
            <a:off x="0" y="0"/>
            <a:ext cx="9144000" cy="914400"/>
            <a:chOff x="0" y="0"/>
            <a:chExt cx="5734" cy="555"/>
          </a:xfrm>
        </p:grpSpPr>
        <p:pic>
          <p:nvPicPr>
            <p:cNvPr id="13" name="Picture 20"/>
            <p:cNvPicPr>
              <a:picLocks noChangeAspect="1" noChangeArrowheads="1"/>
            </p:cNvPicPr>
            <p:nvPr/>
          </p:nvPicPr>
          <p:blipFill>
            <a:blip r:embed="rId2">
              <a:lum bright="-6000"/>
              <a:extLst>
                <a:ext uri="{28A0092B-C50C-407E-A947-70E740481C1C}">
                  <a14:useLocalDpi xmlns:a14="http://schemas.microsoft.com/office/drawing/2010/main" val="0"/>
                </a:ext>
              </a:extLst>
            </a:blip>
            <a:srcRect/>
            <a:stretch>
              <a:fillRect/>
            </a:stretch>
          </p:blipFill>
          <p:spPr bwMode="auto">
            <a:xfrm>
              <a:off x="0" y="0"/>
              <a:ext cx="2868" cy="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1"/>
            <p:cNvPicPr>
              <a:picLocks noChangeAspect="1" noChangeArrowheads="1"/>
            </p:cNvPicPr>
            <p:nvPr/>
          </p:nvPicPr>
          <p:blipFill>
            <a:blip r:embed="rId3">
              <a:lum bright="-6000"/>
              <a:extLst>
                <a:ext uri="{28A0092B-C50C-407E-A947-70E740481C1C}">
                  <a14:useLocalDpi xmlns:a14="http://schemas.microsoft.com/office/drawing/2010/main" val="0"/>
                </a:ext>
              </a:extLst>
            </a:blip>
            <a:srcRect/>
            <a:stretch>
              <a:fillRect/>
            </a:stretch>
          </p:blipFill>
          <p:spPr bwMode="auto">
            <a:xfrm>
              <a:off x="2868" y="0"/>
              <a:ext cx="2866" cy="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5"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smtClean="0"/>
              <a:t>COaA, LEC10 MulCyc</a:t>
            </a:r>
            <a:endParaRPr lang="zh-CN" altLang="en-US" dirty="0"/>
          </a:p>
        </p:txBody>
      </p:sp>
      <p:sp>
        <p:nvSpPr>
          <p:cNvPr id="6" name="页脚占位符 4"/>
          <p:cNvSpPr>
            <a:spLocks noGrp="1"/>
          </p:cNvSpPr>
          <p:nvPr>
            <p:ph type="ftr" sz="quarter" idx="11"/>
          </p:nvPr>
        </p:nvSpPr>
        <p:spPr>
          <a:xfrm>
            <a:off x="2895600" y="6356350"/>
            <a:ext cx="3352800" cy="365125"/>
          </a:xfrm>
          <a:prstGeom prst="rect">
            <a:avLst/>
          </a:prstGeom>
        </p:spPr>
        <p:txBody>
          <a:bodyPr/>
          <a:lstStyle>
            <a:lvl1pPr>
              <a:defRPr/>
            </a:lvl1pPr>
          </a:lstStyle>
          <a:p>
            <a:r>
              <a:rPr lang="en-US" altLang="zh-CN"/>
              <a:t>Northwestern </a:t>
            </a:r>
            <a:r>
              <a:rPr lang="en-US" altLang="zh-CN" dirty="0" err="1"/>
              <a:t>Polytechnical</a:t>
            </a:r>
            <a:r>
              <a:rPr lang="en-US" altLang="zh-CN" dirty="0"/>
              <a:t> University</a:t>
            </a:r>
            <a:endParaRPr lang="zh-CN" altLang="en-US" dirty="0"/>
          </a:p>
        </p:txBody>
      </p:sp>
      <p:sp>
        <p:nvSpPr>
          <p:cNvPr id="7"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EDBD1B23-FC01-F547-8B43-D4FC9F250378}" type="slidenum">
              <a:rPr lang="zh-CN" altLang="en-US"/>
            </a:fld>
            <a:endParaRPr lang="zh-CN" altLang="en-US"/>
          </a:p>
        </p:txBody>
      </p:sp>
      <p:grpSp>
        <p:nvGrpSpPr>
          <p:cNvPr id="8" name="组合 4"/>
          <p:cNvGrpSpPr/>
          <p:nvPr userDrawn="1"/>
        </p:nvGrpSpPr>
        <p:grpSpPr bwMode="auto">
          <a:xfrm>
            <a:off x="0" y="0"/>
            <a:ext cx="9180513" cy="923922"/>
            <a:chOff x="0" y="215900"/>
            <a:chExt cx="9180000" cy="923464"/>
          </a:xfrm>
        </p:grpSpPr>
        <p:sp>
          <p:nvSpPr>
            <p:cNvPr id="9"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10"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11"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2" name="Title 14"/>
          <p:cNvSpPr>
            <a:spLocks noGrp="1"/>
          </p:cNvSpPr>
          <p:nvPr>
            <p:ph type="title"/>
          </p:nvPr>
        </p:nvSpPr>
        <p:spPr>
          <a:xfrm>
            <a:off x="1219200" y="112395"/>
            <a:ext cx="7298690" cy="649605"/>
          </a:xfrm>
          <a:prstGeom prst="rect">
            <a:avLst/>
          </a:prstGeom>
        </p:spPr>
        <p:txBody>
          <a:bodyPr/>
          <a:lstStyle>
            <a:lvl1pPr>
              <a:defRPr sz="280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13" name="Content Placeholder 23"/>
          <p:cNvSpPr>
            <a:spLocks noGrp="1"/>
          </p:cNvSpPr>
          <p:nvPr>
            <p:ph sz="quarter" idx="13" hasCustomPrompt="1"/>
          </p:nvPr>
        </p:nvSpPr>
        <p:spPr>
          <a:xfrm>
            <a:off x="390525" y="116837"/>
            <a:ext cx="676275" cy="568325"/>
          </a:xfrm>
        </p:spPr>
        <p:txBody>
          <a:bodyPr/>
          <a:lstStyle>
            <a:lvl1pPr marL="0" indent="0">
              <a:buFont typeface="Arial" panose="020B0604020202020204" pitchFamily="34" charset="0"/>
              <a:buNone/>
              <a:defRPr sz="2800" b="1">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sion">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endParaRPr lang="en-US" altLang="zh-CN"/>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endParaRPr lang="en-US" altLang="zh-CN"/>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7"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smtClean="0"/>
              <a:t>COaA, LEC10 MulCyc</a:t>
            </a:r>
            <a:endParaRPr lang="zh-CN" altLang="en-US" dirty="0"/>
          </a:p>
        </p:txBody>
      </p:sp>
      <p:sp>
        <p:nvSpPr>
          <p:cNvPr id="8" name="页脚占位符 4"/>
          <p:cNvSpPr>
            <a:spLocks noGrp="1"/>
          </p:cNvSpPr>
          <p:nvPr>
            <p:ph type="ftr" sz="quarter" idx="11"/>
          </p:nvPr>
        </p:nvSpPr>
        <p:spPr>
          <a:xfrm>
            <a:off x="3124200" y="6356350"/>
            <a:ext cx="2895600" cy="365125"/>
          </a:xfrm>
          <a:prstGeom prst="rect">
            <a:avLst/>
          </a:prstGeom>
        </p:spPr>
        <p:txBody>
          <a:bodyPr/>
          <a:lstStyle>
            <a:lvl1pPr>
              <a:defRPr/>
            </a:lvl1pPr>
          </a:lstStyle>
          <a:p>
            <a:r>
              <a:rPr lang="en-US" altLang="zh-CN" smtClean="0"/>
              <a:t>Northwestern Polytechnical University</a:t>
            </a:r>
            <a:endParaRPr lang="zh-CN" altLang="en-US"/>
          </a:p>
        </p:txBody>
      </p:sp>
      <p:sp>
        <p:nvSpPr>
          <p:cNvPr id="9"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F8898C37-E519-F143-B269-68CC80532235}" type="slidenum">
              <a:rPr lang="zh-CN" altLang="en-US"/>
            </a:fld>
            <a:endParaRPr lang="zh-CN" altLang="en-US"/>
          </a:p>
        </p:txBody>
      </p:sp>
      <p:grpSp>
        <p:nvGrpSpPr>
          <p:cNvPr id="10" name="组合 4"/>
          <p:cNvGrpSpPr/>
          <p:nvPr userDrawn="1"/>
        </p:nvGrpSpPr>
        <p:grpSpPr bwMode="auto">
          <a:xfrm>
            <a:off x="0" y="0"/>
            <a:ext cx="9180513" cy="923922"/>
            <a:chOff x="0" y="215900"/>
            <a:chExt cx="9180000" cy="923464"/>
          </a:xfrm>
        </p:grpSpPr>
        <p:sp>
          <p:nvSpPr>
            <p:cNvPr id="11"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12"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13"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4" name="Title 14"/>
          <p:cNvSpPr>
            <a:spLocks noGrp="1"/>
          </p:cNvSpPr>
          <p:nvPr>
            <p:ph type="title"/>
          </p:nvPr>
        </p:nvSpPr>
        <p:spPr>
          <a:xfrm>
            <a:off x="1219200" y="112395"/>
            <a:ext cx="7298690" cy="649605"/>
          </a:xfrm>
          <a:prstGeom prst="rect">
            <a:avLst/>
          </a:prstGeom>
        </p:spPr>
        <p:txBody>
          <a:bodyPr/>
          <a:lstStyle>
            <a:lvl1pPr>
              <a:defRPr sz="280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15" name="Content Placeholder 23"/>
          <p:cNvSpPr>
            <a:spLocks noGrp="1"/>
          </p:cNvSpPr>
          <p:nvPr>
            <p:ph sz="quarter" idx="13" hasCustomPrompt="1"/>
          </p:nvPr>
        </p:nvSpPr>
        <p:spPr>
          <a:xfrm>
            <a:off x="390525" y="116837"/>
            <a:ext cx="676275" cy="568325"/>
          </a:xfrm>
        </p:spPr>
        <p:txBody>
          <a:bodyPr/>
          <a:lstStyle>
            <a:lvl1pPr marL="0" indent="0">
              <a:buFont typeface="Arial" panose="020B0604020202020204" pitchFamily="34" charset="0"/>
              <a:buNone/>
              <a:defRPr sz="2800" b="1">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0"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smtClean="0"/>
              <a:t>COaA, LEC10 MulCyc</a:t>
            </a:r>
            <a:endParaRPr lang="zh-CN" altLang="en-US" dirty="0"/>
          </a:p>
        </p:txBody>
      </p:sp>
      <p:sp>
        <p:nvSpPr>
          <p:cNvPr id="11" name="页脚占位符 4"/>
          <p:cNvSpPr>
            <a:spLocks noGrp="1"/>
          </p:cNvSpPr>
          <p:nvPr>
            <p:ph type="ftr" sz="quarter" idx="11"/>
          </p:nvPr>
        </p:nvSpPr>
        <p:spPr>
          <a:xfrm>
            <a:off x="2971800" y="6356350"/>
            <a:ext cx="3200400" cy="365125"/>
          </a:xfrm>
          <a:prstGeom prst="rect">
            <a:avLst/>
          </a:prstGeom>
        </p:spPr>
        <p:txBody>
          <a:bodyPr/>
          <a:lstStyle>
            <a:lvl1pPr algn="ctr">
              <a:defRPr/>
            </a:lvl1pPr>
          </a:lstStyle>
          <a:p>
            <a:r>
              <a:rPr lang="en-US" altLang="zh-CN"/>
              <a:t>Northwestern Polytechnical University</a:t>
            </a:r>
            <a:endParaRPr lang="zh-CN" altLang="en-US" dirty="0"/>
          </a:p>
        </p:txBody>
      </p:sp>
      <p:sp>
        <p:nvSpPr>
          <p:cNvPr id="12"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510B78EF-FFB4-2147-8E30-E884CE756947}" type="slidenum">
              <a:rPr lang="zh-CN" altLang="en-US"/>
            </a:fld>
            <a:endParaRPr lang="zh-CN" altLang="en-US"/>
          </a:p>
        </p:txBody>
      </p:sp>
      <p:grpSp>
        <p:nvGrpSpPr>
          <p:cNvPr id="5" name="组合 4"/>
          <p:cNvGrpSpPr/>
          <p:nvPr userDrawn="1"/>
        </p:nvGrpSpPr>
        <p:grpSpPr bwMode="auto">
          <a:xfrm>
            <a:off x="0" y="0"/>
            <a:ext cx="9180513" cy="923922"/>
            <a:chOff x="0" y="215900"/>
            <a:chExt cx="9180000" cy="923464"/>
          </a:xfrm>
        </p:grpSpPr>
        <p:sp>
          <p:nvSpPr>
            <p:cNvPr id="6"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7"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8"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9" name="Title 14"/>
          <p:cNvSpPr>
            <a:spLocks noGrp="1"/>
          </p:cNvSpPr>
          <p:nvPr>
            <p:ph type="title"/>
          </p:nvPr>
        </p:nvSpPr>
        <p:spPr>
          <a:xfrm>
            <a:off x="1219200" y="112395"/>
            <a:ext cx="7298690" cy="649605"/>
          </a:xfrm>
          <a:prstGeom prst="rect">
            <a:avLst/>
          </a:prstGeom>
        </p:spPr>
        <p:txBody>
          <a:bodyPr/>
          <a:lstStyle>
            <a:lvl1pPr>
              <a:defRPr sz="280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13" name="Content Placeholder 23"/>
          <p:cNvSpPr>
            <a:spLocks noGrp="1"/>
          </p:cNvSpPr>
          <p:nvPr>
            <p:ph sz="quarter" idx="13" hasCustomPrompt="1"/>
          </p:nvPr>
        </p:nvSpPr>
        <p:spPr>
          <a:xfrm>
            <a:off x="390525" y="116837"/>
            <a:ext cx="676275" cy="568325"/>
          </a:xfrm>
        </p:spPr>
        <p:txBody>
          <a:bodyPr/>
          <a:lstStyle>
            <a:lvl1pPr marL="0" indent="0">
              <a:buFont typeface="Arial" panose="020B0604020202020204" pitchFamily="34" charset="0"/>
              <a:buNone/>
              <a:defRPr sz="2800" b="1">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smtClean="0"/>
              <a:t>COaA, LEC10 MulCyc</a:t>
            </a:r>
            <a:endParaRPr lang="en-US" altLang="zh-CN" dirty="0"/>
          </a:p>
        </p:txBody>
      </p:sp>
      <p:sp>
        <p:nvSpPr>
          <p:cNvPr id="4" name="页脚占位符 4"/>
          <p:cNvSpPr>
            <a:spLocks noGrp="1"/>
          </p:cNvSpPr>
          <p:nvPr>
            <p:ph type="ftr" sz="quarter" idx="11"/>
          </p:nvPr>
        </p:nvSpPr>
        <p:spPr>
          <a:xfrm>
            <a:off x="2895600" y="6356350"/>
            <a:ext cx="3352800" cy="365125"/>
          </a:xfrm>
          <a:prstGeom prst="rect">
            <a:avLst/>
          </a:prstGeom>
        </p:spPr>
        <p:txBody>
          <a:bodyPr/>
          <a:lstStyle>
            <a:lvl1pPr>
              <a:defRPr/>
            </a:lvl1pPr>
          </a:lstStyle>
          <a:p>
            <a:r>
              <a:rPr lang="en-US" altLang="zh-CN" dirty="0"/>
              <a:t>Northwestern </a:t>
            </a:r>
            <a:r>
              <a:rPr lang="en-US" altLang="zh-CN" dirty="0" err="1"/>
              <a:t>Polytechnical</a:t>
            </a:r>
            <a:r>
              <a:rPr lang="en-US" altLang="zh-CN" dirty="0"/>
              <a:t> University</a:t>
            </a:r>
            <a:endParaRPr lang="zh-CN" altLang="en-US" dirty="0"/>
          </a:p>
        </p:txBody>
      </p:sp>
      <p:sp>
        <p:nvSpPr>
          <p:cNvPr id="5"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510B78EF-FFB4-2147-8E30-E884CE756947}" type="slidenum">
              <a:rPr lang="zh-CN" altLang="en-US"/>
            </a:fld>
            <a:endParaRPr lang="zh-CN" altLang="en-US"/>
          </a:p>
        </p:txBody>
      </p:sp>
      <p:grpSp>
        <p:nvGrpSpPr>
          <p:cNvPr id="16" name="组合 4"/>
          <p:cNvGrpSpPr/>
          <p:nvPr userDrawn="1"/>
        </p:nvGrpSpPr>
        <p:grpSpPr bwMode="auto">
          <a:xfrm>
            <a:off x="0" y="0"/>
            <a:ext cx="9180513" cy="923922"/>
            <a:chOff x="0" y="215900"/>
            <a:chExt cx="9180000" cy="923464"/>
          </a:xfrm>
        </p:grpSpPr>
        <p:sp>
          <p:nvSpPr>
            <p:cNvPr id="17"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18"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19"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0" name="燕尾形 29"/>
          <p:cNvSpPr>
            <a:spLocks noChangeArrowheads="1"/>
          </p:cNvSpPr>
          <p:nvPr userDrawn="1"/>
        </p:nvSpPr>
        <p:spPr bwMode="auto">
          <a:xfrm>
            <a:off x="914400" y="35558"/>
            <a:ext cx="7603490" cy="649605"/>
          </a:xfrm>
          <a:prstGeom prst="chevron">
            <a:avLst>
              <a:gd name="adj" fmla="val 49993"/>
            </a:avLst>
          </a:prstGeom>
          <a:solidFill>
            <a:srgbClr val="333399"/>
          </a:solidFill>
          <a:ln>
            <a:noFill/>
          </a:ln>
          <a:extLst>
            <a:ext uri="{91240B29-F687-4F45-9708-019B960494DF}">
              <a14:hiddenLine xmlns:a14="http://schemas.microsoft.com/office/drawing/2010/main" w="19050">
                <a:solidFill>
                  <a:srgbClr val="000000"/>
                </a:solidFill>
                <a:round/>
              </a14:hiddenLine>
            </a:ext>
          </a:extLst>
        </p:spPr>
        <p:txBody>
          <a:bodyPr wrap="none"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0" hangingPunct="0"/>
            <a:endParaRPr lang="en-US" altLang="zh-CN" sz="2800" b="1" dirty="0">
              <a:solidFill>
                <a:srgbClr val="F2F2F2"/>
              </a:solidFill>
              <a:ea typeface="华文中宋" panose="02010600040101010101" pitchFamily="2" charset="-122"/>
            </a:endParaRPr>
          </a:p>
        </p:txBody>
      </p:sp>
      <p:sp>
        <p:nvSpPr>
          <p:cNvPr id="21" name="Title 14"/>
          <p:cNvSpPr>
            <a:spLocks noGrp="1"/>
          </p:cNvSpPr>
          <p:nvPr>
            <p:ph type="title"/>
          </p:nvPr>
        </p:nvSpPr>
        <p:spPr>
          <a:xfrm>
            <a:off x="1219200" y="112395"/>
            <a:ext cx="7298690" cy="649605"/>
          </a:xfrm>
          <a:prstGeom prst="rect">
            <a:avLst/>
          </a:prstGeom>
        </p:spPr>
        <p:txBody>
          <a:bodyPr/>
          <a:lstStyle>
            <a:lvl1pPr>
              <a:defRPr sz="280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22" name="Content Placeholder 23"/>
          <p:cNvSpPr>
            <a:spLocks noGrp="1"/>
          </p:cNvSpPr>
          <p:nvPr>
            <p:ph sz="quarter" idx="13" hasCustomPrompt="1"/>
          </p:nvPr>
        </p:nvSpPr>
        <p:spPr>
          <a:xfrm>
            <a:off x="390525" y="116837"/>
            <a:ext cx="676275" cy="568325"/>
          </a:xfrm>
        </p:spPr>
        <p:txBody>
          <a:bodyPr/>
          <a:lstStyle>
            <a:lvl1pPr marL="0" indent="0">
              <a:buFont typeface="Arial" panose="020B0604020202020204" pitchFamily="34" charset="0"/>
              <a:buNone/>
              <a:defRPr sz="2800" b="1">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内容占位符 2"/>
          <p:cNvSpPr>
            <a:spLocks noGrp="1"/>
          </p:cNvSpPr>
          <p:nvPr>
            <p:ph idx="1"/>
          </p:nvPr>
        </p:nvSpPr>
        <p:spPr>
          <a:xfrm>
            <a:off x="3575050" y="990600"/>
            <a:ext cx="5111750" cy="51355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endParaRPr lang="en-US" altLang="zh-CN"/>
          </a:p>
        </p:txBody>
      </p:sp>
      <p:sp>
        <p:nvSpPr>
          <p:cNvPr id="5"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smtClean="0"/>
              <a:t>COaA, LEC10 MulCyc</a:t>
            </a:r>
            <a:endParaRPr lang="zh-CN" altLang="en-US" dirty="0"/>
          </a:p>
        </p:txBody>
      </p:sp>
      <p:sp>
        <p:nvSpPr>
          <p:cNvPr id="6" name="页脚占位符 4"/>
          <p:cNvSpPr>
            <a:spLocks noGrp="1"/>
          </p:cNvSpPr>
          <p:nvPr>
            <p:ph type="ftr" sz="quarter" idx="11"/>
          </p:nvPr>
        </p:nvSpPr>
        <p:spPr>
          <a:xfrm>
            <a:off x="2971800" y="6356350"/>
            <a:ext cx="3200400" cy="365125"/>
          </a:xfrm>
          <a:prstGeom prst="rect">
            <a:avLst/>
          </a:prstGeom>
        </p:spPr>
        <p:txBody>
          <a:bodyPr/>
          <a:lstStyle>
            <a:lvl1pPr>
              <a:defRPr/>
            </a:lvl1pPr>
          </a:lstStyle>
          <a:p>
            <a:r>
              <a:rPr lang="en-US" altLang="zh-CN"/>
              <a:t>Northwestern </a:t>
            </a:r>
            <a:r>
              <a:rPr lang="en-US" altLang="zh-CN" dirty="0" err="1"/>
              <a:t>Polytechnical</a:t>
            </a:r>
            <a:r>
              <a:rPr lang="en-US" altLang="zh-CN" dirty="0"/>
              <a:t> University</a:t>
            </a:r>
            <a:endParaRPr lang="zh-CN" altLang="en-US" dirty="0"/>
          </a:p>
        </p:txBody>
      </p:sp>
      <p:sp>
        <p:nvSpPr>
          <p:cNvPr id="7"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CF57D706-799F-4840-B1A2-25CE8E66DEB7}" type="slidenum">
              <a:rPr lang="zh-CN" altLang="en-US"/>
            </a:fld>
            <a:endParaRPr lang="zh-CN" altLang="en-US"/>
          </a:p>
        </p:txBody>
      </p:sp>
      <p:grpSp>
        <p:nvGrpSpPr>
          <p:cNvPr id="11" name="组合 4"/>
          <p:cNvGrpSpPr/>
          <p:nvPr userDrawn="1"/>
        </p:nvGrpSpPr>
        <p:grpSpPr bwMode="auto">
          <a:xfrm>
            <a:off x="0" y="0"/>
            <a:ext cx="9180513" cy="923922"/>
            <a:chOff x="0" y="215900"/>
            <a:chExt cx="9180000" cy="923464"/>
          </a:xfrm>
        </p:grpSpPr>
        <p:sp>
          <p:nvSpPr>
            <p:cNvPr id="12"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13"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14"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5" name="Title 14"/>
          <p:cNvSpPr>
            <a:spLocks noGrp="1"/>
          </p:cNvSpPr>
          <p:nvPr>
            <p:ph type="title"/>
          </p:nvPr>
        </p:nvSpPr>
        <p:spPr>
          <a:xfrm>
            <a:off x="1219200" y="112395"/>
            <a:ext cx="7298690" cy="649605"/>
          </a:xfrm>
          <a:prstGeom prst="rect">
            <a:avLst/>
          </a:prstGeom>
        </p:spPr>
        <p:txBody>
          <a:bodyPr/>
          <a:lstStyle>
            <a:lvl1pPr>
              <a:defRPr sz="280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16" name="Content Placeholder 23"/>
          <p:cNvSpPr>
            <a:spLocks noGrp="1"/>
          </p:cNvSpPr>
          <p:nvPr>
            <p:ph sz="quarter" idx="13" hasCustomPrompt="1"/>
          </p:nvPr>
        </p:nvSpPr>
        <p:spPr>
          <a:xfrm>
            <a:off x="390525" y="116837"/>
            <a:ext cx="676275" cy="568325"/>
          </a:xfrm>
        </p:spPr>
        <p:txBody>
          <a:bodyPr/>
          <a:lstStyle>
            <a:lvl1pPr marL="0" indent="0">
              <a:buFont typeface="Arial" panose="020B0604020202020204" pitchFamily="34" charset="0"/>
              <a:buNone/>
              <a:defRPr sz="2800" b="1">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ltLang="zh-CN"/>
              <a:t>Click to edit Master title style</a:t>
            </a:r>
            <a:endParaRPr lang="zh-CN" altLang="en-US"/>
          </a:p>
        </p:txBody>
      </p:sp>
      <p:sp>
        <p:nvSpPr>
          <p:cNvPr id="3" name="图片占位符 2"/>
          <p:cNvSpPr>
            <a:spLocks noGrp="1"/>
          </p:cNvSpPr>
          <p:nvPr>
            <p:ph type="pic" idx="1" hasCustomPrompt="1"/>
          </p:nvPr>
        </p:nvSpPr>
        <p:spPr>
          <a:xfrm>
            <a:off x="1792288" y="990599"/>
            <a:ext cx="5486400" cy="373697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zh-CN" noProof="0"/>
              <a:t>Drag picture to placeholder or click icon to add</a:t>
            </a:r>
            <a:endParaRPr lang="zh-CN" altLang="en-US" noProof="0" dirty="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endParaRPr lang="en-US" altLang="zh-CN"/>
          </a:p>
        </p:txBody>
      </p:sp>
      <p:sp>
        <p:nvSpPr>
          <p:cNvPr id="8"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smtClean="0"/>
              <a:t>COaA, LEC10 MulCyc</a:t>
            </a:r>
            <a:endParaRPr lang="zh-CN" altLang="en-US" dirty="0"/>
          </a:p>
        </p:txBody>
      </p:sp>
      <p:sp>
        <p:nvSpPr>
          <p:cNvPr id="9" name="页脚占位符 4"/>
          <p:cNvSpPr>
            <a:spLocks noGrp="1"/>
          </p:cNvSpPr>
          <p:nvPr>
            <p:ph type="ftr" sz="quarter" idx="11"/>
          </p:nvPr>
        </p:nvSpPr>
        <p:spPr>
          <a:xfrm>
            <a:off x="2971800" y="6356350"/>
            <a:ext cx="3200400" cy="365125"/>
          </a:xfrm>
          <a:prstGeom prst="rect">
            <a:avLst/>
          </a:prstGeom>
        </p:spPr>
        <p:txBody>
          <a:bodyPr/>
          <a:lstStyle>
            <a:lvl1pPr>
              <a:defRPr/>
            </a:lvl1pPr>
          </a:lstStyle>
          <a:p>
            <a:r>
              <a:rPr lang="en-US" altLang="zh-CN"/>
              <a:t>Northwestern </a:t>
            </a:r>
            <a:r>
              <a:rPr lang="en-US" altLang="zh-CN" dirty="0" err="1"/>
              <a:t>Polytechnical</a:t>
            </a:r>
            <a:r>
              <a:rPr lang="en-US" altLang="zh-CN" dirty="0"/>
              <a:t> University</a:t>
            </a:r>
            <a:endParaRPr lang="zh-CN" altLang="en-US" dirty="0"/>
          </a:p>
        </p:txBody>
      </p:sp>
      <p:sp>
        <p:nvSpPr>
          <p:cNvPr id="10"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CF57D706-799F-4840-B1A2-25CE8E66DEB7}"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4.png"/><Relationship Id="rId13" Type="http://schemas.openxmlformats.org/officeDocument/2006/relationships/image" Target="../media/image3.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7" name="文本占位符 2"/>
          <p:cNvSpPr>
            <a:spLocks noGrp="1"/>
          </p:cNvSpPr>
          <p:nvPr>
            <p:ph type="body" idx="1"/>
          </p:nvPr>
        </p:nvSpPr>
        <p:spPr bwMode="auto">
          <a:xfrm>
            <a:off x="457200" y="914400"/>
            <a:ext cx="8229600" cy="5410200"/>
          </a:xfrm>
          <a:prstGeom prst="rect">
            <a:avLst/>
          </a:prstGeom>
          <a:noFill/>
          <a:ln>
            <a:noFill/>
          </a:ln>
        </p:spPr>
        <p:txBody>
          <a:bodyPr vert="horz" wrap="square" lIns="91440" tIns="45720" rIns="91440" bIns="45720" numCol="1" anchor="t" anchorCtr="0" compatLnSpc="1"/>
          <a:lstStyle/>
          <a:p>
            <a:pPr marL="342900" marR="0" lvl="0" indent="-342900" algn="l" defTabSz="914400" rtl="0" eaLnBrk="0" fontAlgn="base" latinLnBrk="0" hangingPunct="0">
              <a:lnSpc>
                <a:spcPct val="100000"/>
              </a:lnSpc>
              <a:spcBef>
                <a:spcPct val="20000"/>
              </a:spcBef>
              <a:spcAft>
                <a:spcPct val="0"/>
              </a:spcAft>
              <a:buClr>
                <a:srgbClr val="FF0000"/>
              </a:buClr>
              <a:buSzPct val="75000"/>
              <a:buFontTx/>
              <a:buBlip>
                <a:blip r:embed="rId13"/>
              </a:buBlip>
              <a:defRPr/>
            </a:pPr>
            <a:r>
              <a:rPr lang="en-US"/>
              <a:t>Click to edit Master text styles</a:t>
            </a:r>
            <a:endParaRPr lang="en-US"/>
          </a:p>
          <a:p>
            <a:pPr marL="342900" marR="0" lvl="1" indent="-342900" algn="l" defTabSz="914400" rtl="0" eaLnBrk="0" fontAlgn="base" latinLnBrk="0" hangingPunct="0">
              <a:lnSpc>
                <a:spcPct val="100000"/>
              </a:lnSpc>
              <a:spcBef>
                <a:spcPct val="20000"/>
              </a:spcBef>
              <a:spcAft>
                <a:spcPct val="0"/>
              </a:spcAft>
              <a:buClr>
                <a:srgbClr val="FF0000"/>
              </a:buClr>
              <a:buSzPct val="75000"/>
              <a:buFontTx/>
              <a:buBlip>
                <a:blip r:embed="rId13"/>
              </a:buBlip>
              <a:defRPr/>
            </a:pPr>
            <a:r>
              <a:rPr lang="en-US"/>
              <a:t>Second level</a:t>
            </a:r>
            <a:endParaRPr lang="en-US"/>
          </a:p>
          <a:p>
            <a:pPr marL="342900" marR="0" lvl="2" indent="-342900" algn="l" defTabSz="914400" rtl="0" eaLnBrk="0" fontAlgn="base" latinLnBrk="0" hangingPunct="0">
              <a:lnSpc>
                <a:spcPct val="100000"/>
              </a:lnSpc>
              <a:spcBef>
                <a:spcPct val="20000"/>
              </a:spcBef>
              <a:spcAft>
                <a:spcPct val="0"/>
              </a:spcAft>
              <a:buClr>
                <a:srgbClr val="FF0000"/>
              </a:buClr>
              <a:buSzPct val="75000"/>
              <a:buFontTx/>
              <a:buBlip>
                <a:blip r:embed="rId13"/>
              </a:buBlip>
              <a:defRPr/>
            </a:pPr>
            <a:r>
              <a:rPr lang="en-US"/>
              <a:t>Third level</a:t>
            </a:r>
            <a:endParaRPr lang="en-US"/>
          </a:p>
          <a:p>
            <a:pPr marL="342900" marR="0" lvl="3" indent="-342900" algn="l" defTabSz="914400" rtl="0" eaLnBrk="0" fontAlgn="base" latinLnBrk="0" hangingPunct="0">
              <a:lnSpc>
                <a:spcPct val="100000"/>
              </a:lnSpc>
              <a:spcBef>
                <a:spcPct val="20000"/>
              </a:spcBef>
              <a:spcAft>
                <a:spcPct val="0"/>
              </a:spcAft>
              <a:buClr>
                <a:srgbClr val="FF0000"/>
              </a:buClr>
              <a:buSzPct val="75000"/>
              <a:buFontTx/>
              <a:buBlip>
                <a:blip r:embed="rId13"/>
              </a:buBlip>
              <a:defRPr/>
            </a:pPr>
            <a:r>
              <a:rPr lang="en-US"/>
              <a:t>Fourth level</a:t>
            </a:r>
            <a:endParaRPr lang="en-US"/>
          </a:p>
          <a:p>
            <a:pPr marL="342900" marR="0" lvl="4" indent="-342900" algn="l" defTabSz="914400" rtl="0" eaLnBrk="0" fontAlgn="base" latinLnBrk="0" hangingPunct="0">
              <a:lnSpc>
                <a:spcPct val="100000"/>
              </a:lnSpc>
              <a:spcBef>
                <a:spcPct val="20000"/>
              </a:spcBef>
              <a:spcAft>
                <a:spcPct val="0"/>
              </a:spcAft>
              <a:buClr>
                <a:srgbClr val="FF0000"/>
              </a:buClr>
              <a:buSzPct val="75000"/>
              <a:buFontTx/>
              <a:buBlip>
                <a:blip r:embed="rId13"/>
              </a:buBlip>
              <a:defRPr/>
            </a:pPr>
            <a:r>
              <a:rPr lang="en-US"/>
              <a:t>Fifth level</a:t>
            </a:r>
            <a:endParaRPr lang="en-US" dirty="0"/>
          </a:p>
        </p:txBody>
      </p:sp>
      <p:pic>
        <p:nvPicPr>
          <p:cNvPr id="1031" name="Picture 2"/>
          <p:cNvPicPr>
            <a:picLocks noChangeAspect="1" noChangeArrowheads="1"/>
          </p:cNvPicPr>
          <p:nvPr userDrawn="1"/>
        </p:nvPicPr>
        <p:blipFill>
          <a:blip r:embed="rId14" cstate="email">
            <a:extLst>
              <a:ext uri="{28A0092B-C50C-407E-A947-70E740481C1C}">
                <a14:useLocalDpi xmlns:a14="http://schemas.microsoft.com/office/drawing/2010/main" val="0"/>
              </a:ext>
            </a:extLst>
          </a:blip>
          <a:srcRect/>
          <a:stretch>
            <a:fillRect/>
          </a:stretch>
        </p:blipFill>
        <p:spPr bwMode="auto">
          <a:xfrm>
            <a:off x="8610600" y="6324600"/>
            <a:ext cx="444500" cy="441325"/>
          </a:xfrm>
          <a:prstGeom prst="rect">
            <a:avLst/>
          </a:prstGeom>
          <a:noFill/>
          <a:ln>
            <a:noFill/>
          </a:ln>
          <a:effectLst/>
        </p:spPr>
      </p:pic>
      <p:sp>
        <p:nvSpPr>
          <p:cNvPr id="9" name="矩形 8"/>
          <p:cNvSpPr/>
          <p:nvPr userDrawn="1"/>
        </p:nvSpPr>
        <p:spPr>
          <a:xfrm>
            <a:off x="457200" y="868363"/>
            <a:ext cx="8229600" cy="20637"/>
          </a:xfrm>
          <a:prstGeom prst="rect">
            <a:avLst/>
          </a:prstGeom>
          <a:solidFill>
            <a:srgbClr val="1111FF"/>
          </a:solidFill>
          <a:ln>
            <a:solidFill>
              <a:srgbClr val="1111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6" name="日期占位符 3"/>
          <p:cNvSpPr>
            <a:spLocks noGrp="1"/>
          </p:cNvSpPr>
          <p:nvPr>
            <p:ph type="dt" sz="half" idx="2"/>
          </p:nvPr>
        </p:nvSpPr>
        <p:spPr>
          <a:xfrm>
            <a:off x="457200" y="6356350"/>
            <a:ext cx="2133600" cy="365125"/>
          </a:xfrm>
          <a:prstGeom prst="rect">
            <a:avLst/>
          </a:prstGeom>
        </p:spPr>
        <p:txBody>
          <a:bodyPr/>
          <a:lstStyle>
            <a:lvl1pPr>
              <a:defRPr sz="1400">
                <a:solidFill>
                  <a:schemeClr val="bg1">
                    <a:lumMod val="65000"/>
                  </a:schemeClr>
                </a:solidFill>
              </a:defRPr>
            </a:lvl1pPr>
          </a:lstStyle>
          <a:p>
            <a:r>
              <a:rPr lang="en-US" altLang="zh-CN" smtClean="0"/>
              <a:t>COaA, LEC10 MulCyc</a:t>
            </a:r>
            <a:endParaRPr lang="en-US" altLang="zh-CN" dirty="0"/>
          </a:p>
        </p:txBody>
      </p:sp>
      <p:sp>
        <p:nvSpPr>
          <p:cNvPr id="17" name="页脚占位符 4"/>
          <p:cNvSpPr>
            <a:spLocks noGrp="1"/>
          </p:cNvSpPr>
          <p:nvPr>
            <p:ph type="ftr" sz="quarter" idx="3"/>
          </p:nvPr>
        </p:nvSpPr>
        <p:spPr>
          <a:xfrm>
            <a:off x="2819400" y="6356350"/>
            <a:ext cx="3505200" cy="365125"/>
          </a:xfrm>
          <a:prstGeom prst="rect">
            <a:avLst/>
          </a:prstGeom>
        </p:spPr>
        <p:txBody>
          <a:bodyPr/>
          <a:lstStyle>
            <a:lvl1pPr>
              <a:defRPr sz="1400">
                <a:solidFill>
                  <a:schemeClr val="bg1">
                    <a:lumMod val="65000"/>
                  </a:schemeClr>
                </a:solidFill>
                <a:latin typeface="Arial" panose="020B0604020202020204" pitchFamily="34" charset="0"/>
                <a:ea typeface="Arial" panose="020B0604020202020204" pitchFamily="34" charset="0"/>
                <a:cs typeface="Arial" panose="020B0604020202020204" pitchFamily="34" charset="0"/>
              </a:defRPr>
            </a:lvl1pPr>
          </a:lstStyle>
          <a:p>
            <a:pPr algn="ctr"/>
            <a:r>
              <a:rPr lang="en-US" altLang="zh-CN" dirty="0"/>
              <a:t>Northwestern </a:t>
            </a:r>
            <a:r>
              <a:rPr lang="en-US" altLang="zh-CN" dirty="0" err="1"/>
              <a:t>Polytechnical</a:t>
            </a:r>
            <a:r>
              <a:rPr lang="en-US" altLang="zh-CN" dirty="0"/>
              <a:t> University</a:t>
            </a:r>
            <a:endParaRPr lang="zh-CN" altLang="en-US" dirty="0"/>
          </a:p>
        </p:txBody>
      </p:sp>
      <p:sp>
        <p:nvSpPr>
          <p:cNvPr id="18" name="灯片编号占位符 5"/>
          <p:cNvSpPr>
            <a:spLocks noGrp="1"/>
          </p:cNvSpPr>
          <p:nvPr>
            <p:ph type="sldNum" sz="quarter" idx="4"/>
          </p:nvPr>
        </p:nvSpPr>
        <p:spPr>
          <a:xfrm>
            <a:off x="6553200" y="6356350"/>
            <a:ext cx="2133600" cy="365125"/>
          </a:xfrm>
          <a:prstGeom prst="rect">
            <a:avLst/>
          </a:prstGeom>
        </p:spPr>
        <p:txBody>
          <a:bodyPr/>
          <a:lstStyle>
            <a:lvl1pPr algn="r">
              <a:defRPr sz="1400">
                <a:solidFill>
                  <a:schemeClr val="bg1">
                    <a:lumMod val="65000"/>
                  </a:schemeClr>
                </a:solidFill>
              </a:defRPr>
            </a:lvl1pPr>
          </a:lstStyle>
          <a:p>
            <a:fld id="{B7A5BFCD-2DD0-1B4A-A6AE-A25793FF7F06}" type="slidenum">
              <a:rPr lang="zh-CN" altLang="en-US" smtClean="0"/>
            </a:fld>
            <a:endParaRPr lang="zh-CN" altLang="en-US" dirty="0"/>
          </a:p>
        </p:txBody>
      </p:sp>
      <p:grpSp>
        <p:nvGrpSpPr>
          <p:cNvPr id="19" name="组合 4"/>
          <p:cNvGrpSpPr/>
          <p:nvPr userDrawn="1"/>
        </p:nvGrpSpPr>
        <p:grpSpPr bwMode="auto">
          <a:xfrm>
            <a:off x="0" y="0"/>
            <a:ext cx="9180513" cy="923922"/>
            <a:chOff x="0" y="215900"/>
            <a:chExt cx="9180000" cy="923464"/>
          </a:xfrm>
        </p:grpSpPr>
        <p:sp>
          <p:nvSpPr>
            <p:cNvPr id="20"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21"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22"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3" name="燕尾形 29"/>
          <p:cNvSpPr>
            <a:spLocks noChangeArrowheads="1"/>
          </p:cNvSpPr>
          <p:nvPr userDrawn="1"/>
        </p:nvSpPr>
        <p:spPr bwMode="auto">
          <a:xfrm>
            <a:off x="914400" y="35558"/>
            <a:ext cx="7603490" cy="649605"/>
          </a:xfrm>
          <a:prstGeom prst="chevron">
            <a:avLst>
              <a:gd name="adj" fmla="val 49993"/>
            </a:avLst>
          </a:prstGeom>
          <a:solidFill>
            <a:srgbClr val="333399"/>
          </a:solidFill>
          <a:ln>
            <a:noFill/>
          </a:ln>
          <a:extLst>
            <a:ext uri="{91240B29-F687-4F45-9708-019B960494DF}">
              <a14:hiddenLine xmlns:a14="http://schemas.microsoft.com/office/drawing/2010/main" w="19050">
                <a:solidFill>
                  <a:srgbClr val="000000"/>
                </a:solidFill>
                <a:round/>
              </a14:hiddenLine>
            </a:ext>
          </a:extLst>
        </p:spPr>
        <p:txBody>
          <a:bodyPr wrap="none"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0" hangingPunct="0"/>
            <a:endParaRPr lang="en-US" altLang="zh-CN" sz="2800" b="1" dirty="0">
              <a:solidFill>
                <a:srgbClr val="F2F2F2"/>
              </a:solidFill>
              <a:ea typeface="华文中宋" panose="02010600040101010101" pitchFamily="2" charset="-122"/>
            </a:endParaRPr>
          </a:p>
        </p:txBody>
      </p:sp>
      <p:sp>
        <p:nvSpPr>
          <p:cNvPr id="24" name="Title 14"/>
          <p:cNvSpPr txBox="1"/>
          <p:nvPr userDrawn="1"/>
        </p:nvSpPr>
        <p:spPr>
          <a:xfrm>
            <a:off x="1219200" y="112395"/>
            <a:ext cx="7298690" cy="649605"/>
          </a:xfrm>
          <a:prstGeom prst="rect">
            <a:avLst/>
          </a:prstGeom>
        </p:spPr>
        <p:txBody>
          <a:bodyPr/>
          <a:lstStyle>
            <a:lvl1pPr algn="l" rtl="0" eaLnBrk="0" fontAlgn="base" hangingPunct="0">
              <a:spcBef>
                <a:spcPct val="0"/>
              </a:spcBef>
              <a:spcAft>
                <a:spcPct val="0"/>
              </a:spcAft>
              <a:defRPr sz="2800" b="1" kern="1200">
                <a:solidFill>
                  <a:schemeClr val="bg1"/>
                </a:solidFill>
                <a:latin typeface="Arial" panose="020B0604020202020204" pitchFamily="34" charset="0"/>
                <a:ea typeface="Arial" panose="020B0604020202020204" pitchFamily="34" charset="0"/>
                <a:cs typeface="Arial" panose="020B0604020202020204" pitchFamily="34" charset="0"/>
              </a:defRPr>
            </a:lvl1pPr>
            <a:lvl2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2pPr>
            <a:lvl3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3pPr>
            <a:lvl4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4pPr>
            <a:lvl5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5pPr>
            <a:lvl6pPr marL="4572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6pPr>
            <a:lvl7pPr marL="9144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7pPr>
            <a:lvl8pPr marL="13716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8pPr>
            <a:lvl9pPr marL="18288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9pPr>
          </a:lstStyle>
          <a:p>
            <a:r>
              <a:rPr lang="en-US"/>
              <a:t>Click to edit Master title style</a:t>
            </a:r>
            <a:endParaRPr lang="en-US" dirty="0"/>
          </a:p>
        </p:txBody>
      </p:sp>
      <p:sp>
        <p:nvSpPr>
          <p:cNvPr id="25" name="Content Placeholder 23"/>
          <p:cNvSpPr txBox="1"/>
          <p:nvPr userDrawn="1"/>
        </p:nvSpPr>
        <p:spPr>
          <a:xfrm>
            <a:off x="390525" y="116837"/>
            <a:ext cx="676275" cy="568325"/>
          </a:xfrm>
          <a:prstGeom prst="rect">
            <a:avLst/>
          </a:prstGeom>
        </p:spPr>
        <p:txBody>
          <a:bodyPr/>
          <a:lstStyle>
            <a:lvl1pPr marL="0" indent="0" algn="l" rtl="0" eaLnBrk="0" fontAlgn="base" hangingPunct="0">
              <a:spcBef>
                <a:spcPct val="20000"/>
              </a:spcBef>
              <a:spcAft>
                <a:spcPct val="0"/>
              </a:spcAft>
              <a:buClr>
                <a:srgbClr val="FF0000"/>
              </a:buClr>
              <a:buSzPct val="75000"/>
              <a:buFont typeface="Arial" panose="020B0604020202020204" pitchFamily="34" charset="0"/>
              <a:buNone/>
              <a:defRPr sz="2800" b="1" kern="1200">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vl2pPr marL="742950" indent="-285750" algn="l" rtl="0" eaLnBrk="0" fontAlgn="base" hangingPunct="0">
              <a:spcBef>
                <a:spcPct val="20000"/>
              </a:spcBef>
              <a:spcAft>
                <a:spcPct val="0"/>
              </a:spcAft>
              <a:buClr>
                <a:srgbClr val="2003F3"/>
              </a:buClr>
              <a:buSzPct val="75000"/>
              <a:buFont typeface="Wingdings" panose="05000000000000000000" charset="0"/>
              <a:buChar char="Ø"/>
              <a:defRPr sz="28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a:t>#</a:t>
            </a:r>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p:txStyles>
    <p:titleStyle>
      <a:lvl1pPr algn="l" rtl="0" eaLnBrk="1" fontAlgn="base" hangingPunct="1">
        <a:spcBef>
          <a:spcPct val="0"/>
        </a:spcBef>
        <a:spcAft>
          <a:spcPct val="0"/>
        </a:spcAft>
        <a:defRPr sz="4400" b="1" kern="1200">
          <a:solidFill>
            <a:srgbClr val="1111FF"/>
          </a:solidFill>
          <a:latin typeface="楷体" panose="02010609060101010101" pitchFamily="49" charset="-122"/>
          <a:ea typeface="楷体" panose="02010609060101010101" pitchFamily="49" charset="-122"/>
          <a:cs typeface="楷体" panose="02010609060101010101" pitchFamily="49" charset="-122"/>
        </a:defRPr>
      </a:lvl1pPr>
      <a:lvl2pPr algn="l" rtl="0" eaLnBrk="1" fontAlgn="base" hangingPunct="1">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2pPr>
      <a:lvl3pPr algn="l" rtl="0" eaLnBrk="1" fontAlgn="base" hangingPunct="1">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3pPr>
      <a:lvl4pPr algn="l" rtl="0" eaLnBrk="1" fontAlgn="base" hangingPunct="1">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4pPr>
      <a:lvl5pPr algn="l" rtl="0" eaLnBrk="1" fontAlgn="base" hangingPunct="1">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5pPr>
      <a:lvl6pPr marL="457200" algn="l" rtl="0" eaLnBrk="1" fontAlgn="base" hangingPunct="1">
        <a:spcBef>
          <a:spcPct val="0"/>
        </a:spcBef>
        <a:spcAft>
          <a:spcPct val="0"/>
        </a:spcAft>
        <a:defRPr sz="4400" b="1">
          <a:solidFill>
            <a:srgbClr val="1111FF"/>
          </a:solidFill>
          <a:latin typeface="楷体" panose="02010609060101010101" pitchFamily="49" charset="-122"/>
          <a:ea typeface="楷体" panose="02010609060101010101" pitchFamily="49" charset="-122"/>
        </a:defRPr>
      </a:lvl6pPr>
      <a:lvl7pPr marL="914400" algn="l" rtl="0" eaLnBrk="1" fontAlgn="base" hangingPunct="1">
        <a:spcBef>
          <a:spcPct val="0"/>
        </a:spcBef>
        <a:spcAft>
          <a:spcPct val="0"/>
        </a:spcAft>
        <a:defRPr sz="4400" b="1">
          <a:solidFill>
            <a:srgbClr val="1111FF"/>
          </a:solidFill>
          <a:latin typeface="楷体" panose="02010609060101010101" pitchFamily="49" charset="-122"/>
          <a:ea typeface="楷体" panose="02010609060101010101" pitchFamily="49" charset="-122"/>
        </a:defRPr>
      </a:lvl7pPr>
      <a:lvl8pPr marL="1371600" algn="l" rtl="0" eaLnBrk="1" fontAlgn="base" hangingPunct="1">
        <a:spcBef>
          <a:spcPct val="0"/>
        </a:spcBef>
        <a:spcAft>
          <a:spcPct val="0"/>
        </a:spcAft>
        <a:defRPr sz="4400" b="1">
          <a:solidFill>
            <a:srgbClr val="1111FF"/>
          </a:solidFill>
          <a:latin typeface="楷体" panose="02010609060101010101" pitchFamily="49" charset="-122"/>
          <a:ea typeface="楷体" panose="02010609060101010101" pitchFamily="49" charset="-122"/>
        </a:defRPr>
      </a:lvl8pPr>
      <a:lvl9pPr marL="1828800" algn="l" rtl="0" eaLnBrk="1" fontAlgn="base" hangingPunct="1">
        <a:spcBef>
          <a:spcPct val="0"/>
        </a:spcBef>
        <a:spcAft>
          <a:spcPct val="0"/>
        </a:spcAft>
        <a:defRPr sz="4400" b="1">
          <a:solidFill>
            <a:srgbClr val="1111FF"/>
          </a:solidFill>
          <a:latin typeface="楷体" panose="02010609060101010101" pitchFamily="49" charset="-122"/>
          <a:ea typeface="楷体" panose="02010609060101010101" pitchFamily="49" charset="-122"/>
        </a:defRPr>
      </a:lvl9pPr>
    </p:titleStyle>
    <p:bodyStyle>
      <a:lvl1pPr marL="342900" indent="-342900" algn="l" rtl="0" eaLnBrk="1" fontAlgn="base" hangingPunct="1">
        <a:spcBef>
          <a:spcPct val="20000"/>
        </a:spcBef>
        <a:spcAft>
          <a:spcPct val="0"/>
        </a:spcAft>
        <a:buClr>
          <a:srgbClr val="FF0000"/>
        </a:buClr>
        <a:buSzPct val="75000"/>
        <a:buBlip>
          <a:blip r:embed="rId13"/>
        </a:buBlip>
        <a:defRPr sz="3200" kern="1200">
          <a:solidFill>
            <a:schemeClr val="tx1"/>
          </a:solidFill>
          <a:latin typeface="Arial" panose="020B0604020202020204" pitchFamily="34" charset="0"/>
          <a:ea typeface="Arial" panose="020B0604020202020204" pitchFamily="34" charset="0"/>
          <a:cs typeface="Arial" panose="020B0604020202020204" pitchFamily="34" charset="0"/>
        </a:defRPr>
      </a:lvl1pPr>
      <a:lvl2pPr marL="742950" indent="-285750" algn="l" rtl="0" eaLnBrk="1" fontAlgn="base" hangingPunct="1">
        <a:spcBef>
          <a:spcPct val="20000"/>
        </a:spcBef>
        <a:spcAft>
          <a:spcPct val="0"/>
        </a:spcAft>
        <a:buClr>
          <a:srgbClr val="2003F3"/>
        </a:buClr>
        <a:buSzPct val="75000"/>
        <a:buFont typeface="Wingdings" panose="05000000000000000000" charset="0"/>
        <a:buChar char="Ø"/>
        <a:defRPr sz="28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emf"/></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emf"/><Relationship Id="rId1" Type="http://schemas.openxmlformats.org/officeDocument/2006/relationships/image" Target="../media/image6.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emf"/></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emf"/></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emf"/></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1" name="矩形 17"/>
          <p:cNvSpPr>
            <a:spLocks noChangeArrowheads="1"/>
          </p:cNvSpPr>
          <p:nvPr/>
        </p:nvSpPr>
        <p:spPr bwMode="auto">
          <a:xfrm>
            <a:off x="0" y="942340"/>
            <a:ext cx="9144000" cy="1927194"/>
          </a:xfrm>
          <a:prstGeom prst="rect">
            <a:avLst/>
          </a:prstGeom>
          <a:solidFill>
            <a:srgbClr val="333399">
              <a:alpha val="88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eaLnBrk="0" hangingPunct="0">
              <a:buClr>
                <a:srgbClr val="3670D1"/>
              </a:buClr>
              <a:buChar char="Q"/>
              <a:defRPr sz="3200">
                <a:solidFill>
                  <a:schemeClr val="tx1"/>
                </a:solidFill>
                <a:latin typeface="Arial" panose="020B0604020202020204" pitchFamily="34" charset="0"/>
                <a:ea typeface="黑体" panose="02010609060101010101" pitchFamily="49" charset="-122"/>
              </a:defRPr>
            </a:lvl1pPr>
            <a:lvl2pPr marL="742950" indent="-285750" algn="l" eaLnBrk="0" hangingPunct="0">
              <a:buClr>
                <a:srgbClr val="3670D1"/>
              </a:buClr>
              <a:buSzPct val="80000"/>
              <a:buChar char="q"/>
              <a:defRPr sz="2800">
                <a:solidFill>
                  <a:schemeClr val="tx1"/>
                </a:solidFill>
                <a:latin typeface="Arial" panose="020B0604020202020204" pitchFamily="34" charset="0"/>
                <a:ea typeface="黑体" panose="02010609060101010101" pitchFamily="49" charset="-122"/>
              </a:defRPr>
            </a:lvl2pPr>
            <a:lvl3pPr marL="1143000" indent="-228600" algn="l" eaLnBrk="0" hangingPunct="0">
              <a:buClr>
                <a:srgbClr val="3670D1"/>
              </a:buClr>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600200" indent="-228600" algn="l" eaLnBrk="0" hangingPunct="0">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lgn="l" eaLnBrk="0" hangingPunct="0">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0"/>
              </a:spcBef>
              <a:spcAft>
                <a:spcPct val="0"/>
              </a:spcAft>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0"/>
              </a:spcBef>
              <a:spcAft>
                <a:spcPct val="0"/>
              </a:spcAft>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0"/>
              </a:spcBef>
              <a:spcAft>
                <a:spcPct val="0"/>
              </a:spcAft>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0"/>
              </a:spcBef>
              <a:spcAft>
                <a:spcPct val="0"/>
              </a:spcAft>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ctr">
              <a:lnSpc>
                <a:spcPct val="160000"/>
              </a:lnSpc>
              <a:buClrTx/>
              <a:buFont typeface="Wingdings" panose="05000000000000000000" pitchFamily="2" charset="2"/>
              <a:buNone/>
              <a:defRPr/>
            </a:pPr>
            <a:r>
              <a:rPr lang="en-US" altLang="zh-CN" sz="4000" b="1" dirty="0">
                <a:solidFill>
                  <a:schemeClr val="bg1"/>
                </a:solidFill>
                <a:uFillTx/>
                <a:sym typeface="+mn-ea"/>
              </a:rPr>
              <a:t>Computer Organization and Architecture</a:t>
            </a:r>
            <a:endParaRPr lang="en-US" altLang="zh-CN" sz="4000" b="1" dirty="0">
              <a:solidFill>
                <a:schemeClr val="bg1"/>
              </a:solidFill>
              <a:effectLst>
                <a:outerShdw blurRad="38100" dist="38100" dir="2700000" algn="tl">
                  <a:srgbClr val="000000"/>
                </a:outerShdw>
              </a:effectLst>
              <a:uFillTx/>
              <a:latin typeface="黑体" panose="02010609060101010101" pitchFamily="49" charset="-122"/>
              <a:sym typeface="+mn-ea"/>
            </a:endParaRPr>
          </a:p>
        </p:txBody>
      </p:sp>
      <p:sp>
        <p:nvSpPr>
          <p:cNvPr id="5" name="矩形 23"/>
          <p:cNvSpPr>
            <a:spLocks noChangeArrowheads="1"/>
          </p:cNvSpPr>
          <p:nvPr/>
        </p:nvSpPr>
        <p:spPr bwMode="auto">
          <a:xfrm>
            <a:off x="68238" y="3200400"/>
            <a:ext cx="9087485" cy="1471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Clr>
                <a:srgbClr val="3670D1"/>
              </a:buClr>
              <a:buFont typeface="Wingdings" panose="05000000000000000000" pitchFamily="2" charset="2"/>
              <a:buChar char="Q"/>
              <a:defRPr sz="3200">
                <a:solidFill>
                  <a:schemeClr val="tx1"/>
                </a:solidFill>
                <a:latin typeface="Arial" panose="020B0604020202020204" pitchFamily="34" charset="0"/>
                <a:ea typeface="黑体" panose="02010609060101010101" pitchFamily="49" charset="-122"/>
              </a:defRPr>
            </a:lvl1pPr>
            <a:lvl2pPr marL="742950" indent="-285750">
              <a:buClr>
                <a:srgbClr val="3670D1"/>
              </a:buClr>
              <a:buSzPct val="80000"/>
              <a:buFont typeface="Wingdings" panose="05000000000000000000" pitchFamily="2" charset="2"/>
              <a:buChar char="q"/>
              <a:defRPr sz="2800">
                <a:solidFill>
                  <a:schemeClr val="tx1"/>
                </a:solidFill>
                <a:latin typeface="Arial" panose="020B0604020202020204" pitchFamily="34" charset="0"/>
                <a:ea typeface="黑体" panose="02010609060101010101" pitchFamily="49" charset="-122"/>
              </a:defRPr>
            </a:lvl2pPr>
            <a:lvl3pPr marL="1143000" indent="-228600">
              <a:buClr>
                <a:srgbClr val="3670D1"/>
              </a:buClr>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600200" indent="-228600">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0"/>
              </a:spcBef>
              <a:spcAft>
                <a:spcPct val="0"/>
              </a:spcAft>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0"/>
              </a:spcBef>
              <a:spcAft>
                <a:spcPct val="0"/>
              </a:spcAft>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0"/>
              </a:spcBef>
              <a:spcAft>
                <a:spcPct val="0"/>
              </a:spcAft>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0"/>
              </a:spcBef>
              <a:spcAft>
                <a:spcPct val="0"/>
              </a:spcAft>
              <a:buClr>
                <a:srgbClr val="3670D1"/>
              </a:buClr>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ctr">
              <a:lnSpc>
                <a:spcPct val="160000"/>
              </a:lnSpc>
              <a:buClrTx/>
              <a:buFont typeface="Wingdings" panose="05000000000000000000" pitchFamily="2" charset="2"/>
              <a:buNone/>
            </a:pPr>
            <a:r>
              <a:rPr lang="en-US" altLang="zh-CN" sz="2800" b="1" cap="all" dirty="0">
                <a:latin typeface="+mj-lt"/>
                <a:ea typeface="Arial" panose="020B0604020202020204" pitchFamily="34" charset="0"/>
                <a:cs typeface="Arial" panose="020B0604020202020204" pitchFamily="34" charset="0"/>
                <a:sym typeface="+mn-ea"/>
              </a:rPr>
              <a:t>Lecture12</a:t>
            </a:r>
            <a:r>
              <a:rPr lang="en-US" altLang="zh-CN" sz="2800" b="1" dirty="0">
                <a:sym typeface="+mn-ea"/>
              </a:rPr>
              <a:t>  </a:t>
            </a:r>
            <a:r>
              <a:rPr lang="en-US" altLang="zh-CN" sz="2800" b="1" dirty="0" smtClean="0">
                <a:sym typeface="+mn-ea"/>
              </a:rPr>
              <a:t>Multi-Cycle CPU</a:t>
            </a:r>
            <a:endParaRPr lang="en-US" altLang="zh-CN" sz="2800" b="1" dirty="0">
              <a:sym typeface="+mn-ea"/>
            </a:endParaRPr>
          </a:p>
          <a:p>
            <a:pPr algn="ctr">
              <a:lnSpc>
                <a:spcPct val="160000"/>
              </a:lnSpc>
              <a:buClrTx/>
              <a:buFont typeface="Wingdings" panose="05000000000000000000" pitchFamily="2" charset="2"/>
              <a:buNone/>
            </a:pPr>
            <a:endParaRPr lang="en-US" altLang="zh-CN" sz="2800" b="1" dirty="0">
              <a:solidFill>
                <a:srgbClr val="0000CC"/>
              </a:solidFill>
              <a:latin typeface="黑体" panose="02010609060101010101" pitchFamily="49"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dirty="0"/>
              <a:t>Today’s Topic</a:t>
            </a:r>
            <a:endParaRPr lang="zh-CN" altLang="en-US" dirty="0"/>
          </a:p>
        </p:txBody>
      </p:sp>
      <p:sp>
        <p:nvSpPr>
          <p:cNvPr id="2" name="文本框 1"/>
          <p:cNvSpPr txBox="1"/>
          <p:nvPr/>
        </p:nvSpPr>
        <p:spPr>
          <a:xfrm>
            <a:off x="266700" y="67865"/>
            <a:ext cx="914400" cy="523220"/>
          </a:xfrm>
          <a:prstGeom prst="rect">
            <a:avLst/>
          </a:prstGeom>
          <a:noFill/>
        </p:spPr>
        <p:txBody>
          <a:bodyPr wrap="square" rtlCol="0">
            <a:spAutoFit/>
          </a:bodyPr>
          <a:lstStyle/>
          <a:p>
            <a:r>
              <a:rPr lang="en-US" altLang="zh-CN" sz="2800" b="1" dirty="0">
                <a:solidFill>
                  <a:schemeClr val="bg1"/>
                </a:solidFill>
                <a:latin typeface="Arial" panose="020B0604020202020204" pitchFamily="34" charset="0"/>
                <a:cs typeface="Arial" panose="020B0604020202020204" pitchFamily="34" charset="0"/>
              </a:rPr>
              <a:t>00</a:t>
            </a:r>
            <a:endParaRPr lang="zh-CN" altLang="en-US" sz="2800" b="1" dirty="0">
              <a:solidFill>
                <a:schemeClr val="bg1"/>
              </a:solidFill>
              <a:latin typeface="Arial" panose="020B0604020202020204" pitchFamily="34" charset="0"/>
              <a:cs typeface="Arial" panose="020B0604020202020204" pitchFamily="34" charset="0"/>
            </a:endParaRPr>
          </a:p>
        </p:txBody>
      </p:sp>
      <p:sp>
        <p:nvSpPr>
          <p:cNvPr id="7" name="文本框 6"/>
          <p:cNvSpPr txBox="1"/>
          <p:nvPr/>
        </p:nvSpPr>
        <p:spPr>
          <a:xfrm>
            <a:off x="38100" y="978535"/>
            <a:ext cx="9067800" cy="645160"/>
          </a:xfrm>
          <a:prstGeom prst="rect">
            <a:avLst/>
          </a:prstGeom>
          <a:noFill/>
        </p:spPr>
        <p:txBody>
          <a:bodyPr wrap="square" rtlCol="0">
            <a:spAutoFit/>
          </a:bodyPr>
          <a:lstStyle/>
          <a:p>
            <a:r>
              <a:rPr lang="en-US" altLang="zh-CN" sz="3600" b="1" dirty="0">
                <a:solidFill>
                  <a:srgbClr val="0D00CD"/>
                </a:solidFill>
              </a:rPr>
              <a:t>01. Introduction &amp; Recap</a:t>
            </a:r>
            <a:endParaRPr lang="en-US" altLang="zh-CN" sz="3600" b="1" dirty="0">
              <a:solidFill>
                <a:srgbClr val="0D00CD"/>
              </a:solidFill>
            </a:endParaRPr>
          </a:p>
        </p:txBody>
      </p:sp>
      <p:sp>
        <p:nvSpPr>
          <p:cNvPr id="10" name="文本框 9"/>
          <p:cNvSpPr txBox="1"/>
          <p:nvPr/>
        </p:nvSpPr>
        <p:spPr>
          <a:xfrm>
            <a:off x="37856" y="1807260"/>
            <a:ext cx="9067800" cy="645160"/>
          </a:xfrm>
          <a:prstGeom prst="rect">
            <a:avLst/>
          </a:prstGeom>
          <a:noFill/>
        </p:spPr>
        <p:txBody>
          <a:bodyPr wrap="square" rtlCol="0">
            <a:spAutoFit/>
          </a:bodyPr>
          <a:lstStyle/>
          <a:p>
            <a:r>
              <a:rPr lang="en-US" altLang="zh-CN" sz="3600" b="1" dirty="0">
                <a:solidFill>
                  <a:srgbClr val="0D00CD"/>
                </a:solidFill>
              </a:rPr>
              <a:t>02. </a:t>
            </a:r>
            <a:r>
              <a:rPr lang="en-US" sz="3600" b="1" dirty="0">
                <a:solidFill>
                  <a:srgbClr val="FF0000"/>
                </a:solidFill>
              </a:rPr>
              <a:t>Analyze the Single Cycle Microprocessor</a:t>
            </a:r>
            <a:endParaRPr lang="en-US" sz="3600" b="1" dirty="0">
              <a:solidFill>
                <a:srgbClr val="FF0000"/>
              </a:solidFill>
            </a:endParaRPr>
          </a:p>
        </p:txBody>
      </p:sp>
      <p:sp>
        <p:nvSpPr>
          <p:cNvPr id="8" name="文本框 7"/>
          <p:cNvSpPr txBox="1"/>
          <p:nvPr/>
        </p:nvSpPr>
        <p:spPr>
          <a:xfrm>
            <a:off x="-38100" y="2583915"/>
            <a:ext cx="9067800" cy="645160"/>
          </a:xfrm>
          <a:prstGeom prst="rect">
            <a:avLst/>
          </a:prstGeom>
          <a:noFill/>
        </p:spPr>
        <p:txBody>
          <a:bodyPr wrap="square" rtlCol="0">
            <a:spAutoFit/>
          </a:bodyPr>
          <a:lstStyle/>
          <a:p>
            <a:r>
              <a:rPr lang="en-US" altLang="zh-CN" sz="3600" b="1" dirty="0">
                <a:solidFill>
                  <a:srgbClr val="0D00CD"/>
                </a:solidFill>
              </a:rPr>
              <a:t>03. </a:t>
            </a:r>
            <a:r>
              <a:rPr lang="en-US" sz="3600" b="1" dirty="0">
                <a:solidFill>
                  <a:srgbClr val="0D00CD"/>
                </a:solidFill>
              </a:rPr>
              <a:t>Construct a Multi-Cycle Datapath</a:t>
            </a:r>
            <a:endParaRPr lang="en-US" sz="3600" b="1" dirty="0">
              <a:solidFill>
                <a:srgbClr val="0D00CD"/>
              </a:solidFill>
            </a:endParaRPr>
          </a:p>
        </p:txBody>
      </p:sp>
      <p:sp>
        <p:nvSpPr>
          <p:cNvPr id="9" name="文本框 8"/>
          <p:cNvSpPr txBox="1"/>
          <p:nvPr/>
        </p:nvSpPr>
        <p:spPr>
          <a:xfrm>
            <a:off x="-38100" y="3395980"/>
            <a:ext cx="9067800" cy="1193800"/>
          </a:xfrm>
          <a:prstGeom prst="rect">
            <a:avLst/>
          </a:prstGeom>
          <a:noFill/>
        </p:spPr>
        <p:txBody>
          <a:bodyPr wrap="square" rtlCol="0">
            <a:spAutoFit/>
          </a:bodyPr>
          <a:lstStyle/>
          <a:p>
            <a:r>
              <a:rPr lang="en-US" altLang="zh-CN" sz="3600" b="1" dirty="0">
                <a:solidFill>
                  <a:srgbClr val="0D00CD"/>
                </a:solidFill>
              </a:rPr>
              <a:t>04. </a:t>
            </a:r>
            <a:r>
              <a:rPr lang="en-US" sz="3600" b="1" dirty="0">
                <a:solidFill>
                  <a:srgbClr val="0D00CD"/>
                </a:solidFill>
              </a:rPr>
              <a:t>More details of the </a:t>
            </a:r>
            <a:r>
              <a:rPr lang="en-US" sz="3600" b="1" dirty="0">
                <a:solidFill>
                  <a:srgbClr val="0D00CD"/>
                </a:solidFill>
                <a:sym typeface="+mn-ea"/>
              </a:rPr>
              <a:t>Multi-Cycle Datapath</a:t>
            </a:r>
            <a:endParaRPr lang="en-US" sz="3600" b="1" dirty="0">
              <a:solidFill>
                <a:srgbClr val="0D00CD"/>
              </a:solidFill>
            </a:endParaRPr>
          </a:p>
          <a:p>
            <a:endParaRPr lang="en-US" sz="3600" b="1" dirty="0">
              <a:solidFill>
                <a:srgbClr val="0D00CD"/>
              </a:solidFill>
            </a:endParaRPr>
          </a:p>
        </p:txBody>
      </p:sp>
      <p:sp>
        <p:nvSpPr>
          <p:cNvPr id="11" name="文本框 7"/>
          <p:cNvSpPr txBox="1"/>
          <p:nvPr/>
        </p:nvSpPr>
        <p:spPr>
          <a:xfrm>
            <a:off x="37807" y="420829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05. Control</a:t>
            </a:r>
            <a:endParaRPr lang="en-US" altLang="zh-CN" sz="3600" b="1" dirty="0">
              <a:solidFill>
                <a:srgbClr val="0D00CD"/>
              </a:solidFill>
            </a:endParaRPr>
          </a:p>
        </p:txBody>
      </p:sp>
      <p:sp>
        <p:nvSpPr>
          <p:cNvPr id="3" name="文本框 7"/>
          <p:cNvSpPr txBox="1"/>
          <p:nvPr/>
        </p:nvSpPr>
        <p:spPr>
          <a:xfrm>
            <a:off x="37807" y="5010304"/>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06. Exceptions</a:t>
            </a:r>
            <a:endParaRPr lang="en-US" altLang="zh-CN" sz="3600" b="1" dirty="0">
              <a:solidFill>
                <a:srgbClr val="0D00CD"/>
              </a:solidFill>
            </a:endParaRPr>
          </a:p>
        </p:txBody>
      </p:sp>
      <p:sp>
        <p:nvSpPr>
          <p:cNvPr id="4" name="文本框 7"/>
          <p:cNvSpPr txBox="1"/>
          <p:nvPr/>
        </p:nvSpPr>
        <p:spPr>
          <a:xfrm>
            <a:off x="37807" y="586056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07. Summary</a:t>
            </a:r>
            <a:endParaRPr lang="en-US" altLang="zh-CN" sz="3600" b="1" dirty="0">
              <a:solidFill>
                <a:srgbClr val="0D00CD"/>
              </a:solidFill>
            </a:endParaRPr>
          </a:p>
        </p:txBody>
      </p:sp>
      <p:sp>
        <p:nvSpPr>
          <p:cNvPr id="5" name="Date Placeholder 4"/>
          <p:cNvSpPr>
            <a:spLocks noGrp="1"/>
          </p:cNvSpPr>
          <p:nvPr>
            <p:ph type="dt" sz="half" idx="10"/>
          </p:nvPr>
        </p:nvSpPr>
        <p:spPr/>
        <p:txBody>
          <a:bodyPr/>
          <a:lstStyle/>
          <a:p>
            <a:r>
              <a:rPr lang="en-US" altLang="zh-CN" smtClean="0"/>
              <a:t>COaA, LEC10 MulCyc</a:t>
            </a:r>
            <a:endParaRPr lang="en-US" altLang="zh-CN" dirty="0"/>
          </a:p>
        </p:txBody>
      </p:sp>
      <p:sp>
        <p:nvSpPr>
          <p:cNvPr id="12" name="Footer Placeholder 11"/>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13" name="Slide Number Placeholder 12"/>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223010" y="112395"/>
            <a:ext cx="8170545" cy="649605"/>
          </a:xfrm>
        </p:spPr>
        <p:txBody>
          <a:bodyPr/>
          <a:lstStyle/>
          <a:p>
            <a:r>
              <a:rPr lang="en-US" altLang="zh-CN" sz="2400">
                <a:sym typeface="+mn-ea"/>
              </a:rPr>
              <a:t>Abstract View of our single cycle processor</a:t>
            </a:r>
            <a:endParaRPr lang="en-US" altLang="zh-CN" sz="2400" dirty="0">
              <a:solidFill>
                <a:schemeClr val="bg1">
                  <a:lumMod val="95000"/>
                </a:schemeClr>
              </a:solidFill>
              <a:sym typeface="+mn-ea"/>
            </a:endParaRPr>
          </a:p>
        </p:txBody>
      </p:sp>
      <p:sp>
        <p:nvSpPr>
          <p:cNvPr id="7" name="内容占位符 6"/>
          <p:cNvSpPr>
            <a:spLocks noGrp="1"/>
          </p:cNvSpPr>
          <p:nvPr>
            <p:ph sz="quarter" idx="13"/>
          </p:nvPr>
        </p:nvSpPr>
        <p:spPr>
          <a:xfrm>
            <a:off x="304801" y="116837"/>
            <a:ext cx="914400" cy="568325"/>
          </a:xfrm>
        </p:spPr>
        <p:txBody>
          <a:bodyPr/>
          <a:lstStyle/>
          <a:p>
            <a:r>
              <a:rPr lang="en-US" altLang="zh-CN" dirty="0"/>
              <a:t>2.1</a:t>
            </a:r>
            <a:endParaRPr lang="zh-CN" altLang="en-US" dirty="0"/>
          </a:p>
        </p:txBody>
      </p:sp>
      <p:grpSp>
        <p:nvGrpSpPr>
          <p:cNvPr id="17" name="组合 16"/>
          <p:cNvGrpSpPr/>
          <p:nvPr/>
        </p:nvGrpSpPr>
        <p:grpSpPr>
          <a:xfrm>
            <a:off x="4780207" y="-1001979"/>
            <a:ext cx="2165350" cy="327"/>
            <a:chOff x="1228" y="2913"/>
            <a:chExt cx="1364" cy="327"/>
          </a:xfrm>
        </p:grpSpPr>
        <p:sp>
          <p:nvSpPr>
            <p:cNvPr id="26" name="直接连接符 25"/>
            <p:cNvSpPr/>
            <p:nvPr/>
          </p:nvSpPr>
          <p:spPr>
            <a:xfrm>
              <a:off x="1639" y="3083"/>
              <a:ext cx="96" cy="0"/>
            </a:xfrm>
            <a:prstGeom prst="line">
              <a:avLst/>
            </a:prstGeom>
            <a:ln w="28575" cap="flat" cmpd="sng">
              <a:solidFill>
                <a:schemeClr val="tx1"/>
              </a:solidFill>
              <a:prstDash val="solid"/>
              <a:headEnd type="none" w="med" len="med"/>
              <a:tailEnd type="none" w="med" len="med"/>
            </a:ln>
          </p:spPr>
        </p:sp>
        <p:sp>
          <p:nvSpPr>
            <p:cNvPr id="27" name="文本框 688148"/>
            <p:cNvSpPr txBox="1"/>
            <p:nvPr/>
          </p:nvSpPr>
          <p:spPr>
            <a:xfrm>
              <a:off x="1228" y="2913"/>
              <a:ext cx="1364" cy="327"/>
            </a:xfrm>
            <a:prstGeom prst="rect">
              <a:avLst/>
            </a:prstGeom>
            <a:noFill/>
            <a:ln w="9525">
              <a:noFill/>
            </a:ln>
          </p:spPr>
          <p:txBody>
            <a:bodyPr wrap="none" anchor="t">
              <a:spAutoFit/>
            </a:bodyPr>
            <a:lstStyle>
              <a:lvl1pPr marL="0" lvl="0" indent="0" algn="l" defTabSz="914400" eaLnBrk="1" fontAlgn="base" latinLnBrk="0" hangingPunct="1">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20000"/>
                </a:spcBef>
                <a:spcAft>
                  <a:spcPct val="0"/>
                </a:spcAft>
                <a:buNone/>
                <a:defRPr sz="800" b="1"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20000"/>
                </a:spcBef>
                <a:spcAft>
                  <a:spcPct val="0"/>
                </a:spcAft>
                <a:buNone/>
                <a:defRPr sz="800" b="1" i="0" u="none" kern="1200" baseline="0">
                  <a:solidFill>
                    <a:schemeClr val="tx1"/>
                  </a:solidFill>
                  <a:latin typeface="+mn-lt"/>
                  <a:ea typeface="+mn-ea"/>
                  <a:cs typeface="+mn-cs"/>
                </a:defRPr>
              </a:lvl3pPr>
              <a:lvl4pPr marL="1371600" lvl="3" indent="0" algn="l" defTabSz="914400" eaLnBrk="1" fontAlgn="base" latinLnBrk="0" hangingPunct="1">
                <a:lnSpc>
                  <a:spcPct val="100000"/>
                </a:lnSpc>
                <a:spcBef>
                  <a:spcPct val="20000"/>
                </a:spcBef>
                <a:spcAft>
                  <a:spcPct val="0"/>
                </a:spcAft>
                <a:buNone/>
                <a:defRPr sz="800" b="1" i="0" u="none" kern="1200" baseline="0">
                  <a:solidFill>
                    <a:schemeClr val="tx1"/>
                  </a:solidFill>
                  <a:latin typeface="+mn-lt"/>
                  <a:ea typeface="+mn-ea"/>
                  <a:cs typeface="+mn-cs"/>
                </a:defRPr>
              </a:lvl4pPr>
              <a:lvl5pPr marL="1828800" lvl="4" indent="0" algn="l" defTabSz="914400" eaLnBrk="1" fontAlgn="base" latinLnBrk="0" hangingPunct="1">
                <a:lnSpc>
                  <a:spcPct val="100000"/>
                </a:lnSpc>
                <a:spcBef>
                  <a:spcPct val="20000"/>
                </a:spcBef>
                <a:spcAft>
                  <a:spcPct val="0"/>
                </a:spcAft>
                <a:buNone/>
                <a:defRPr sz="800" b="1" i="0" u="none" kern="1200" baseline="0">
                  <a:solidFill>
                    <a:schemeClr val="tx1"/>
                  </a:solidFill>
                  <a:latin typeface="+mn-lt"/>
                  <a:ea typeface="+mn-ea"/>
                  <a:cs typeface="+mn-cs"/>
                </a:defRPr>
              </a:lvl5pPr>
              <a:lvl6pPr marL="2286000" lvl="5" indent="0" algn="l" defTabSz="914400" eaLnBrk="1" fontAlgn="base" latinLnBrk="0" hangingPunct="1">
                <a:lnSpc>
                  <a:spcPct val="100000"/>
                </a:lnSpc>
                <a:spcBef>
                  <a:spcPct val="20000"/>
                </a:spcBef>
                <a:spcAft>
                  <a:spcPct val="0"/>
                </a:spcAft>
                <a:buNone/>
                <a:defRPr sz="800" b="1" i="0" u="none" kern="1200" baseline="0">
                  <a:solidFill>
                    <a:schemeClr val="tx1"/>
                  </a:solidFill>
                  <a:latin typeface="+mn-lt"/>
                  <a:ea typeface="+mn-ea"/>
                  <a:cs typeface="+mn-cs"/>
                </a:defRPr>
              </a:lvl6pPr>
              <a:lvl7pPr marL="2743200" lvl="6" indent="0" algn="l" defTabSz="914400" eaLnBrk="1" fontAlgn="base" latinLnBrk="0" hangingPunct="1">
                <a:lnSpc>
                  <a:spcPct val="100000"/>
                </a:lnSpc>
                <a:spcBef>
                  <a:spcPct val="20000"/>
                </a:spcBef>
                <a:spcAft>
                  <a:spcPct val="0"/>
                </a:spcAft>
                <a:buNone/>
                <a:defRPr sz="800" b="1" i="0" u="none" kern="1200" baseline="0">
                  <a:solidFill>
                    <a:schemeClr val="tx1"/>
                  </a:solidFill>
                  <a:latin typeface="+mn-lt"/>
                  <a:ea typeface="+mn-ea"/>
                  <a:cs typeface="+mn-cs"/>
                </a:defRPr>
              </a:lvl7pPr>
              <a:lvl8pPr marL="3200400" lvl="7" indent="0" algn="l" defTabSz="914400" eaLnBrk="1" fontAlgn="base" latinLnBrk="0" hangingPunct="1">
                <a:lnSpc>
                  <a:spcPct val="100000"/>
                </a:lnSpc>
                <a:spcBef>
                  <a:spcPct val="20000"/>
                </a:spcBef>
                <a:spcAft>
                  <a:spcPct val="0"/>
                </a:spcAft>
                <a:buNone/>
                <a:defRPr sz="800" b="1" i="0" u="none" kern="1200" baseline="0">
                  <a:solidFill>
                    <a:schemeClr val="tx1"/>
                  </a:solidFill>
                  <a:latin typeface="+mn-lt"/>
                  <a:ea typeface="+mn-ea"/>
                  <a:cs typeface="+mn-cs"/>
                </a:defRPr>
              </a:lvl8pPr>
              <a:lvl9pPr marL="3657600" lvl="8" indent="0" algn="l" defTabSz="914400" eaLnBrk="1" fontAlgn="base" latinLnBrk="0" hangingPunct="1">
                <a:lnSpc>
                  <a:spcPct val="100000"/>
                </a:lnSpc>
                <a:spcBef>
                  <a:spcPct val="20000"/>
                </a:spcBef>
                <a:spcAft>
                  <a:spcPct val="0"/>
                </a:spcAft>
                <a:buNone/>
                <a:defRPr sz="800" b="1" i="0" u="none" kern="1200" baseline="0">
                  <a:solidFill>
                    <a:schemeClr val="tx1"/>
                  </a:solidFill>
                  <a:latin typeface="+mn-lt"/>
                  <a:ea typeface="+mn-ea"/>
                  <a:cs typeface="+mn-cs"/>
                </a:defRPr>
              </a:lvl9pPr>
            </a:lstStyle>
            <a:p>
              <a:pPr lvl="0">
                <a:spcBef>
                  <a:spcPct val="0"/>
                </a:spcBef>
              </a:pPr>
              <a:r>
                <a:rPr lang="en-US" altLang="zh-CN" sz="2800" b="1" i="1">
                  <a:latin typeface="Times New Roman" panose="02020603050405020304" pitchFamily="18" charset="0"/>
                  <a:ea typeface="宋体" panose="02010600030101010101" pitchFamily="2" charset="-122"/>
                </a:rPr>
                <a:t>x</a:t>
              </a:r>
              <a:r>
                <a:rPr lang="en-US" altLang="zh-CN" sz="2800" b="1">
                  <a:latin typeface="Times New Roman" panose="02020603050405020304" pitchFamily="18" charset="0"/>
                  <a:ea typeface="宋体" panose="02010600030101010101" pitchFamily="2" charset="-122"/>
                </a:rPr>
                <a:t> =   1011000</a:t>
              </a:r>
              <a:endParaRPr lang="zh-CN" altLang="en-US" sz="2800" b="1">
                <a:latin typeface="Times New Roman" panose="02020603050405020304" pitchFamily="18" charset="0"/>
                <a:ea typeface="宋体" panose="02010600030101010101" pitchFamily="2" charset="-122"/>
              </a:endParaRPr>
            </a:p>
          </p:txBody>
        </p:sp>
      </p:grpSp>
      <p:sp>
        <p:nvSpPr>
          <p:cNvPr id="18435" name="文本占位符 18434"/>
          <p:cNvSpPr>
            <a:spLocks noGrp="1"/>
          </p:cNvSpPr>
          <p:nvPr>
            <p:ph type="body" idx="1"/>
          </p:nvPr>
        </p:nvSpPr>
        <p:spPr>
          <a:xfrm>
            <a:off x="638175" y="5866293"/>
            <a:ext cx="8153400" cy="538480"/>
          </a:xfrm>
          <a:ln w="12700"/>
        </p:spPr>
        <p:txBody>
          <a:bodyPr vert="horz" wrap="square" lIns="63500" tIns="25400" rIns="63500" bIns="25400" anchor="t">
            <a:spAutoFit/>
          </a:bodyPr>
          <a:lstStyle/>
          <a:p>
            <a:pPr marL="457200" indent="-457200">
              <a:buClr>
                <a:srgbClr val="290CFC"/>
              </a:buClr>
              <a:buFont typeface="Wingdings" panose="05000000000000000000" charset="0"/>
              <a:buChar char="Ø"/>
            </a:pPr>
            <a:r>
              <a:rPr lang="en-US" altLang="zh-CN"/>
              <a:t>looks like a FSM with PC as state</a:t>
            </a:r>
            <a:endParaRPr lang="en-US" altLang="zh-CN"/>
          </a:p>
        </p:txBody>
      </p:sp>
      <p:sp>
        <p:nvSpPr>
          <p:cNvPr id="18436" name="矩形 18435"/>
          <p:cNvSpPr/>
          <p:nvPr/>
        </p:nvSpPr>
        <p:spPr>
          <a:xfrm>
            <a:off x="1841500" y="3975100"/>
            <a:ext cx="279400" cy="1117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8437" name="矩形 18436"/>
          <p:cNvSpPr/>
          <p:nvPr/>
        </p:nvSpPr>
        <p:spPr>
          <a:xfrm rot="16200000">
            <a:off x="1736725" y="4319588"/>
            <a:ext cx="4984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18438" name="任意多边形 18437"/>
          <p:cNvSpPr/>
          <p:nvPr/>
        </p:nvSpPr>
        <p:spPr>
          <a:xfrm>
            <a:off x="1905000" y="50292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18439" name="圆角矩形 18438"/>
          <p:cNvSpPr/>
          <p:nvPr/>
        </p:nvSpPr>
        <p:spPr>
          <a:xfrm>
            <a:off x="1308100" y="3975100"/>
            <a:ext cx="5080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8440" name="矩形 18439"/>
          <p:cNvSpPr/>
          <p:nvPr/>
        </p:nvSpPr>
        <p:spPr>
          <a:xfrm rot="16200000">
            <a:off x="1050925" y="4395788"/>
            <a:ext cx="10318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Next PC</a:t>
            </a:r>
            <a:endParaRPr lang="en-US" altLang="zh-CN" sz="1800">
              <a:latin typeface="Arial" panose="020B0604020202020204" pitchFamily="34" charset="0"/>
              <a:ea typeface="Times New Roman" panose="02020603050405020304" pitchFamily="18" charset="0"/>
            </a:endParaRPr>
          </a:p>
        </p:txBody>
      </p:sp>
      <p:sp>
        <p:nvSpPr>
          <p:cNvPr id="18441" name="圆角矩形 18440"/>
          <p:cNvSpPr/>
          <p:nvPr/>
        </p:nvSpPr>
        <p:spPr>
          <a:xfrm>
            <a:off x="3213100" y="3975100"/>
            <a:ext cx="8890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8442" name="矩形 18441"/>
          <p:cNvSpPr/>
          <p:nvPr/>
        </p:nvSpPr>
        <p:spPr>
          <a:xfrm rot="16200000" flipH="1">
            <a:off x="3128963" y="4167188"/>
            <a:ext cx="1031875" cy="638175"/>
          </a:xfrm>
          <a:prstGeom prst="rect">
            <a:avLst/>
          </a:prstGeom>
          <a:noFill/>
          <a:ln w="12700">
            <a:noFill/>
          </a:ln>
        </p:spPr>
        <p:txBody>
          <a:bodyPr wrap="none" lIns="90488" tIns="44450" rIns="90488" bIns="44450">
            <a:spAutoFit/>
          </a:bodyPr>
          <a:lstStyle/>
          <a:p>
            <a:pPr lvl="0" algn="ctr"/>
            <a:r>
              <a:rPr lang="en-US" altLang="zh-CN" sz="1800">
                <a:latin typeface="Arial" panose="020B0604020202020204" pitchFamily="34" charset="0"/>
                <a:ea typeface="Times New Roman" panose="02020603050405020304" pitchFamily="18" charset="0"/>
              </a:rPr>
              <a:t>Register</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Fetch</a:t>
            </a:r>
            <a:endParaRPr lang="en-US" altLang="zh-CN" sz="1800">
              <a:latin typeface="Arial" panose="020B0604020202020204" pitchFamily="34" charset="0"/>
              <a:ea typeface="Times New Roman" panose="02020603050405020304" pitchFamily="18" charset="0"/>
            </a:endParaRPr>
          </a:p>
        </p:txBody>
      </p:sp>
      <p:sp>
        <p:nvSpPr>
          <p:cNvPr id="18443" name="直接连接符 18442"/>
          <p:cNvSpPr/>
          <p:nvPr/>
        </p:nvSpPr>
        <p:spPr>
          <a:xfrm>
            <a:off x="1524000" y="3441700"/>
            <a:ext cx="0" cy="508000"/>
          </a:xfrm>
          <a:prstGeom prst="line">
            <a:avLst/>
          </a:prstGeom>
          <a:ln w="25400" cap="flat" cmpd="sng">
            <a:solidFill>
              <a:schemeClr val="tx1"/>
            </a:solidFill>
            <a:prstDash val="solid"/>
            <a:headEnd type="none" w="med" len="med"/>
            <a:tailEnd type="triangle" w="med" len="med"/>
          </a:ln>
        </p:spPr>
      </p:sp>
      <p:sp>
        <p:nvSpPr>
          <p:cNvPr id="18444" name="直接连接符 18443"/>
          <p:cNvSpPr/>
          <p:nvPr/>
        </p:nvSpPr>
        <p:spPr>
          <a:xfrm>
            <a:off x="4572000" y="3402013"/>
            <a:ext cx="0" cy="623887"/>
          </a:xfrm>
          <a:prstGeom prst="line">
            <a:avLst/>
          </a:prstGeom>
          <a:ln w="25400" cap="flat" cmpd="sng">
            <a:solidFill>
              <a:schemeClr val="tx1"/>
            </a:solidFill>
            <a:prstDash val="solid"/>
            <a:headEnd type="none" w="med" len="med"/>
            <a:tailEnd type="triangle" w="med" len="med"/>
          </a:ln>
        </p:spPr>
      </p:sp>
      <p:sp>
        <p:nvSpPr>
          <p:cNvPr id="18445" name="直接连接符 18444"/>
          <p:cNvSpPr/>
          <p:nvPr/>
        </p:nvSpPr>
        <p:spPr>
          <a:xfrm>
            <a:off x="4724400" y="3402013"/>
            <a:ext cx="0" cy="623887"/>
          </a:xfrm>
          <a:prstGeom prst="line">
            <a:avLst/>
          </a:prstGeom>
          <a:ln w="25400" cap="flat" cmpd="sng">
            <a:solidFill>
              <a:schemeClr val="tx1"/>
            </a:solidFill>
            <a:prstDash val="solid"/>
            <a:headEnd type="none" w="med" len="med"/>
            <a:tailEnd type="triangle" w="med" len="med"/>
          </a:ln>
        </p:spPr>
      </p:sp>
      <p:sp>
        <p:nvSpPr>
          <p:cNvPr id="18446" name="直接连接符 18445"/>
          <p:cNvSpPr/>
          <p:nvPr/>
        </p:nvSpPr>
        <p:spPr>
          <a:xfrm>
            <a:off x="4127500" y="4191000"/>
            <a:ext cx="736600" cy="0"/>
          </a:xfrm>
          <a:prstGeom prst="line">
            <a:avLst/>
          </a:prstGeom>
          <a:ln w="25400" cap="flat" cmpd="sng">
            <a:solidFill>
              <a:schemeClr val="tx1"/>
            </a:solidFill>
            <a:prstDash val="solid"/>
            <a:headEnd type="none" w="med" len="med"/>
            <a:tailEnd type="triangle" w="med" len="med"/>
          </a:ln>
        </p:spPr>
      </p:sp>
      <p:sp>
        <p:nvSpPr>
          <p:cNvPr id="18447" name="直接连接符 18446"/>
          <p:cNvSpPr/>
          <p:nvPr/>
        </p:nvSpPr>
        <p:spPr>
          <a:xfrm>
            <a:off x="4127500" y="4572000"/>
            <a:ext cx="355600" cy="0"/>
          </a:xfrm>
          <a:prstGeom prst="line">
            <a:avLst/>
          </a:prstGeom>
          <a:ln w="25400" cap="flat" cmpd="sng">
            <a:solidFill>
              <a:schemeClr val="tx1"/>
            </a:solidFill>
            <a:prstDash val="solid"/>
            <a:headEnd type="none" w="med" len="med"/>
            <a:tailEnd type="triangle" w="med" len="med"/>
          </a:ln>
        </p:spPr>
      </p:sp>
      <p:sp>
        <p:nvSpPr>
          <p:cNvPr id="18448" name="直接连接符 18447"/>
          <p:cNvSpPr/>
          <p:nvPr/>
        </p:nvSpPr>
        <p:spPr>
          <a:xfrm>
            <a:off x="4127500" y="4953000"/>
            <a:ext cx="1651000" cy="0"/>
          </a:xfrm>
          <a:prstGeom prst="line">
            <a:avLst/>
          </a:prstGeom>
          <a:ln w="25400" cap="flat" cmpd="sng">
            <a:solidFill>
              <a:schemeClr val="tx1"/>
            </a:solidFill>
            <a:prstDash val="solid"/>
            <a:headEnd type="none" w="med" len="med"/>
            <a:tailEnd type="triangle" w="med" len="med"/>
          </a:ln>
        </p:spPr>
      </p:sp>
      <p:sp>
        <p:nvSpPr>
          <p:cNvPr id="18449" name="矩形 18448"/>
          <p:cNvSpPr/>
          <p:nvPr/>
        </p:nvSpPr>
        <p:spPr>
          <a:xfrm>
            <a:off x="4856163" y="4162425"/>
            <a:ext cx="6381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ALU</a:t>
            </a:r>
            <a:endParaRPr lang="en-US" altLang="zh-CN" sz="1800">
              <a:latin typeface="Arial" panose="020B0604020202020204" pitchFamily="34" charset="0"/>
              <a:ea typeface="Times New Roman" panose="02020603050405020304" pitchFamily="18" charset="0"/>
            </a:endParaRPr>
          </a:p>
        </p:txBody>
      </p:sp>
      <p:sp>
        <p:nvSpPr>
          <p:cNvPr id="18450" name="直接连接符 18449"/>
          <p:cNvSpPr/>
          <p:nvPr/>
        </p:nvSpPr>
        <p:spPr>
          <a:xfrm>
            <a:off x="5105400" y="3441700"/>
            <a:ext cx="0" cy="508000"/>
          </a:xfrm>
          <a:prstGeom prst="line">
            <a:avLst/>
          </a:prstGeom>
          <a:ln w="25400" cap="flat" cmpd="sng">
            <a:solidFill>
              <a:schemeClr val="tx1"/>
            </a:solidFill>
            <a:prstDash val="solid"/>
            <a:headEnd type="none" w="med" len="med"/>
            <a:tailEnd type="triangle" w="med" len="med"/>
          </a:ln>
        </p:spPr>
      </p:sp>
      <p:sp>
        <p:nvSpPr>
          <p:cNvPr id="18451" name="直接连接符 18450"/>
          <p:cNvSpPr/>
          <p:nvPr/>
        </p:nvSpPr>
        <p:spPr>
          <a:xfrm>
            <a:off x="5499100" y="4191000"/>
            <a:ext cx="279400" cy="0"/>
          </a:xfrm>
          <a:prstGeom prst="line">
            <a:avLst/>
          </a:prstGeom>
          <a:ln w="25400" cap="flat" cmpd="sng">
            <a:solidFill>
              <a:schemeClr val="tx1"/>
            </a:solidFill>
            <a:prstDash val="solid"/>
            <a:headEnd type="none" w="med" len="med"/>
            <a:tailEnd type="triangle" w="med" len="med"/>
          </a:ln>
        </p:spPr>
      </p:sp>
      <p:sp>
        <p:nvSpPr>
          <p:cNvPr id="18452" name="圆角矩形 18451"/>
          <p:cNvSpPr/>
          <p:nvPr/>
        </p:nvSpPr>
        <p:spPr>
          <a:xfrm>
            <a:off x="4889500" y="3975100"/>
            <a:ext cx="584200" cy="736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8453" name="圆角矩形 18452"/>
          <p:cNvSpPr/>
          <p:nvPr/>
        </p:nvSpPr>
        <p:spPr>
          <a:xfrm>
            <a:off x="5803900" y="3975100"/>
            <a:ext cx="812800" cy="12700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8454" name="矩形 18453"/>
          <p:cNvSpPr/>
          <p:nvPr/>
        </p:nvSpPr>
        <p:spPr>
          <a:xfrm>
            <a:off x="6946900" y="3975100"/>
            <a:ext cx="6604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8455" name="矩形 18454"/>
          <p:cNvSpPr/>
          <p:nvPr/>
        </p:nvSpPr>
        <p:spPr>
          <a:xfrm rot="16200000">
            <a:off x="6918325" y="3938588"/>
            <a:ext cx="7270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 </a:t>
            </a:r>
            <a:endParaRPr lang="en-US" altLang="zh-CN" sz="1800" err="1">
              <a:latin typeface="Arial" panose="020B0604020202020204" pitchFamily="34" charset="0"/>
              <a:ea typeface="Times New Roman" panose="02020603050405020304" pitchFamily="18" charset="0"/>
            </a:endParaRPr>
          </a:p>
          <a:p>
            <a:pPr lvl="0"/>
            <a:r>
              <a:rPr lang="en-US" altLang="zh-CN" sz="1800" err="1">
                <a:latin typeface="Arial" panose="020B0604020202020204" pitchFamily="34" charset="0"/>
                <a:ea typeface="Times New Roman" panose="02020603050405020304" pitchFamily="18" charset="0"/>
              </a:rPr>
              <a:t>Wrt</a:t>
            </a:r>
            <a:endParaRPr lang="en-US" altLang="zh-CN" sz="1800" err="1">
              <a:latin typeface="Arial" panose="020B0604020202020204" pitchFamily="34" charset="0"/>
              <a:ea typeface="Times New Roman" panose="02020603050405020304" pitchFamily="18" charset="0"/>
            </a:endParaRPr>
          </a:p>
        </p:txBody>
      </p:sp>
      <p:sp>
        <p:nvSpPr>
          <p:cNvPr id="18456" name="任意多边形 18455"/>
          <p:cNvSpPr/>
          <p:nvPr/>
        </p:nvSpPr>
        <p:spPr>
          <a:xfrm>
            <a:off x="7010400" y="46482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18457" name="矩形 18456"/>
          <p:cNvSpPr/>
          <p:nvPr/>
        </p:nvSpPr>
        <p:spPr>
          <a:xfrm rot="16200000">
            <a:off x="5775325" y="4243388"/>
            <a:ext cx="917575" cy="638175"/>
          </a:xfrm>
          <a:prstGeom prst="rect">
            <a:avLst/>
          </a:prstGeom>
          <a:noFill/>
          <a:ln w="12700">
            <a:noFill/>
          </a:ln>
        </p:spPr>
        <p:txBody>
          <a:bodyPr wrap="none" lIns="90488" tIns="44450" rIns="90488" bIns="44450">
            <a:spAutoFit/>
          </a:bodyPr>
          <a:lstStyle/>
          <a:p>
            <a:pPr lvl="0" algn="ctr"/>
            <a:r>
              <a:rPr lang="en-US" altLang="zh-CN" sz="1800" err="1">
                <a:latin typeface="Arial" panose="020B0604020202020204" pitchFamily="34" charset="0"/>
                <a:ea typeface="Times New Roman" panose="02020603050405020304" pitchFamily="18" charset="0"/>
              </a:rPr>
              <a:t>Mem</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Access</a:t>
            </a:r>
            <a:endParaRPr lang="en-US" altLang="zh-CN" sz="1800">
              <a:latin typeface="Arial" panose="020B0604020202020204" pitchFamily="34" charset="0"/>
              <a:ea typeface="Times New Roman" panose="02020603050405020304" pitchFamily="18" charset="0"/>
            </a:endParaRPr>
          </a:p>
        </p:txBody>
      </p:sp>
      <p:sp>
        <p:nvSpPr>
          <p:cNvPr id="18458" name="矩形 18457"/>
          <p:cNvSpPr/>
          <p:nvPr/>
        </p:nvSpPr>
        <p:spPr>
          <a:xfrm>
            <a:off x="6946900" y="4889500"/>
            <a:ext cx="9652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8459" name="矩形 18458"/>
          <p:cNvSpPr/>
          <p:nvPr/>
        </p:nvSpPr>
        <p:spPr>
          <a:xfrm rot="16200000">
            <a:off x="6918325" y="4852988"/>
            <a:ext cx="6889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Data</a:t>
            </a:r>
            <a:endParaRPr lang="en-US" altLang="zh-CN" sz="1800" err="1">
              <a:latin typeface="Arial" panose="020B0604020202020204" pitchFamily="34" charset="0"/>
              <a:ea typeface="Times New Roman" panose="02020603050405020304" pitchFamily="18" charset="0"/>
            </a:endParaRPr>
          </a:p>
          <a:p>
            <a:pPr lvl="0"/>
            <a:r>
              <a:rPr lang="en-US" altLang="zh-CN" sz="1800" err="1">
                <a:latin typeface="Arial" panose="020B0604020202020204" pitchFamily="34" charset="0"/>
                <a:ea typeface="Times New Roman" panose="02020603050405020304" pitchFamily="18" charset="0"/>
              </a:rPr>
              <a:t>Mem</a:t>
            </a:r>
            <a:endParaRPr lang="en-US" altLang="zh-CN" sz="1800" err="1">
              <a:latin typeface="Arial" panose="020B0604020202020204" pitchFamily="34" charset="0"/>
              <a:ea typeface="Times New Roman" panose="02020603050405020304" pitchFamily="18" charset="0"/>
            </a:endParaRPr>
          </a:p>
        </p:txBody>
      </p:sp>
      <p:sp>
        <p:nvSpPr>
          <p:cNvPr id="18460" name="任意多边形 18459"/>
          <p:cNvSpPr/>
          <p:nvPr/>
        </p:nvSpPr>
        <p:spPr>
          <a:xfrm>
            <a:off x="7010400" y="5562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18461" name="直接连接符 18460"/>
          <p:cNvSpPr/>
          <p:nvPr/>
        </p:nvSpPr>
        <p:spPr>
          <a:xfrm>
            <a:off x="6642100" y="4267200"/>
            <a:ext cx="279400" cy="0"/>
          </a:xfrm>
          <a:prstGeom prst="line">
            <a:avLst/>
          </a:prstGeom>
          <a:ln w="25400" cap="flat" cmpd="sng">
            <a:solidFill>
              <a:schemeClr val="tx1"/>
            </a:solidFill>
            <a:prstDash val="solid"/>
            <a:headEnd type="none" w="med" len="med"/>
            <a:tailEnd type="triangle" w="med" len="med"/>
          </a:ln>
        </p:spPr>
      </p:sp>
      <p:sp>
        <p:nvSpPr>
          <p:cNvPr id="18462" name="直接连接符 18461"/>
          <p:cNvSpPr/>
          <p:nvPr/>
        </p:nvSpPr>
        <p:spPr>
          <a:xfrm>
            <a:off x="6642100" y="5029200"/>
            <a:ext cx="279400" cy="0"/>
          </a:xfrm>
          <a:prstGeom prst="line">
            <a:avLst/>
          </a:prstGeom>
          <a:ln w="25400" cap="flat" cmpd="sng">
            <a:solidFill>
              <a:schemeClr val="tx1"/>
            </a:solidFill>
            <a:prstDash val="solid"/>
            <a:headEnd type="none" w="med" len="med"/>
            <a:tailEnd type="triangle" w="med" len="med"/>
          </a:ln>
        </p:spPr>
      </p:sp>
      <p:sp>
        <p:nvSpPr>
          <p:cNvPr id="18463" name="直接连接符 18462"/>
          <p:cNvSpPr/>
          <p:nvPr/>
        </p:nvSpPr>
        <p:spPr>
          <a:xfrm>
            <a:off x="6019800" y="3441700"/>
            <a:ext cx="0" cy="508000"/>
          </a:xfrm>
          <a:prstGeom prst="line">
            <a:avLst/>
          </a:prstGeom>
          <a:ln w="25400" cap="flat" cmpd="sng">
            <a:solidFill>
              <a:schemeClr val="tx1"/>
            </a:solidFill>
            <a:prstDash val="solid"/>
            <a:headEnd type="none" w="med" len="med"/>
            <a:tailEnd type="triangle" w="med" len="med"/>
          </a:ln>
        </p:spPr>
      </p:sp>
      <p:sp>
        <p:nvSpPr>
          <p:cNvPr id="18464" name="直接连接符 18463"/>
          <p:cNvSpPr/>
          <p:nvPr/>
        </p:nvSpPr>
        <p:spPr>
          <a:xfrm>
            <a:off x="6248400" y="3441700"/>
            <a:ext cx="0" cy="508000"/>
          </a:xfrm>
          <a:prstGeom prst="line">
            <a:avLst/>
          </a:prstGeom>
          <a:ln w="25400" cap="flat" cmpd="sng">
            <a:solidFill>
              <a:schemeClr val="tx1"/>
            </a:solidFill>
            <a:prstDash val="solid"/>
            <a:headEnd type="none" w="med" len="med"/>
            <a:tailEnd type="triangle" w="med" len="med"/>
          </a:ln>
        </p:spPr>
      </p:sp>
      <p:sp>
        <p:nvSpPr>
          <p:cNvPr id="18465" name="直接连接符 18464"/>
          <p:cNvSpPr/>
          <p:nvPr/>
        </p:nvSpPr>
        <p:spPr>
          <a:xfrm>
            <a:off x="7162800" y="3441700"/>
            <a:ext cx="0" cy="508000"/>
          </a:xfrm>
          <a:prstGeom prst="line">
            <a:avLst/>
          </a:prstGeom>
          <a:ln w="25400" cap="flat" cmpd="sng">
            <a:solidFill>
              <a:schemeClr val="tx1"/>
            </a:solidFill>
            <a:prstDash val="solid"/>
            <a:headEnd type="none" w="med" len="med"/>
            <a:tailEnd type="triangle" w="med" len="med"/>
          </a:ln>
        </p:spPr>
      </p:sp>
      <p:sp>
        <p:nvSpPr>
          <p:cNvPr id="18466" name="直接连接符 18465"/>
          <p:cNvSpPr/>
          <p:nvPr/>
        </p:nvSpPr>
        <p:spPr>
          <a:xfrm>
            <a:off x="7315200" y="3441700"/>
            <a:ext cx="0" cy="508000"/>
          </a:xfrm>
          <a:prstGeom prst="line">
            <a:avLst/>
          </a:prstGeom>
          <a:ln w="25400" cap="flat" cmpd="sng">
            <a:solidFill>
              <a:schemeClr val="tx1"/>
            </a:solidFill>
            <a:prstDash val="solid"/>
            <a:headEnd type="none" w="med" len="med"/>
            <a:tailEnd type="triangle" w="med" len="med"/>
          </a:ln>
        </p:spPr>
      </p:sp>
      <p:sp>
        <p:nvSpPr>
          <p:cNvPr id="18467" name="直接连接符 18466"/>
          <p:cNvSpPr/>
          <p:nvPr/>
        </p:nvSpPr>
        <p:spPr>
          <a:xfrm>
            <a:off x="7772400" y="3441700"/>
            <a:ext cx="0" cy="1422400"/>
          </a:xfrm>
          <a:prstGeom prst="line">
            <a:avLst/>
          </a:prstGeom>
          <a:ln w="25400" cap="flat" cmpd="sng">
            <a:solidFill>
              <a:schemeClr val="tx1"/>
            </a:solidFill>
            <a:prstDash val="solid"/>
            <a:headEnd type="none" w="med" len="med"/>
            <a:tailEnd type="triangle" w="med" len="med"/>
          </a:ln>
        </p:spPr>
      </p:sp>
      <p:sp>
        <p:nvSpPr>
          <p:cNvPr id="18468" name="圆角矩形 18467"/>
          <p:cNvSpPr/>
          <p:nvPr/>
        </p:nvSpPr>
        <p:spPr>
          <a:xfrm>
            <a:off x="2146300" y="3975100"/>
            <a:ext cx="660400" cy="13462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8469" name="矩形 18468"/>
          <p:cNvSpPr/>
          <p:nvPr/>
        </p:nvSpPr>
        <p:spPr>
          <a:xfrm rot="16200000">
            <a:off x="1779588" y="4352925"/>
            <a:ext cx="1455737" cy="638175"/>
          </a:xfrm>
          <a:prstGeom prst="rect">
            <a:avLst/>
          </a:prstGeom>
          <a:noFill/>
          <a:ln w="12700">
            <a:noFill/>
          </a:ln>
        </p:spPr>
        <p:txBody>
          <a:bodyPr lIns="90488" tIns="44450" rIns="90488" bIns="44450">
            <a:spAutoFit/>
          </a:bodyPr>
          <a:lstStyle/>
          <a:p>
            <a:pPr lvl="0" algn="ctr"/>
            <a:r>
              <a:rPr lang="en-US" altLang="zh-CN" sz="1800">
                <a:latin typeface="Arial" panose="020B0604020202020204" pitchFamily="34" charset="0"/>
                <a:ea typeface="Times New Roman" panose="02020603050405020304" pitchFamily="18" charset="0"/>
              </a:rPr>
              <a:t>Instruction</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Fetch</a:t>
            </a:r>
            <a:endParaRPr lang="en-US" altLang="zh-CN" sz="1800">
              <a:latin typeface="Arial" panose="020B0604020202020204" pitchFamily="34" charset="0"/>
              <a:ea typeface="Times New Roman" panose="02020603050405020304" pitchFamily="18" charset="0"/>
            </a:endParaRPr>
          </a:p>
        </p:txBody>
      </p:sp>
      <p:sp>
        <p:nvSpPr>
          <p:cNvPr id="18470" name="矩形 18469"/>
          <p:cNvSpPr/>
          <p:nvPr/>
        </p:nvSpPr>
        <p:spPr>
          <a:xfrm rot="16200000">
            <a:off x="7375525" y="4471988"/>
            <a:ext cx="1438275" cy="363537"/>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Result Store</a:t>
            </a:r>
            <a:endParaRPr lang="en-US" altLang="zh-CN" sz="1800" i="1">
              <a:latin typeface="Arial" panose="020B0604020202020204" pitchFamily="34" charset="0"/>
              <a:ea typeface="Times New Roman" panose="02020603050405020304" pitchFamily="18" charset="0"/>
            </a:endParaRPr>
          </a:p>
        </p:txBody>
      </p:sp>
      <p:sp>
        <p:nvSpPr>
          <p:cNvPr id="18471" name="矩形 18470"/>
          <p:cNvSpPr/>
          <p:nvPr/>
        </p:nvSpPr>
        <p:spPr>
          <a:xfrm rot="16200000">
            <a:off x="4521200" y="3324225"/>
            <a:ext cx="835025" cy="333375"/>
          </a:xfrm>
          <a:prstGeom prst="rect">
            <a:avLst/>
          </a:prstGeom>
          <a:noFill/>
          <a:ln w="12700">
            <a:noFill/>
          </a:ln>
        </p:spPr>
        <p:txBody>
          <a:bodyPr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ALUctr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18472" name="矩形 18471"/>
          <p:cNvSpPr/>
          <p:nvPr/>
        </p:nvSpPr>
        <p:spPr>
          <a:xfrm rot="16200000">
            <a:off x="6715125" y="3209925"/>
            <a:ext cx="790575"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RegDst</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18473" name="矩形 18472"/>
          <p:cNvSpPr/>
          <p:nvPr/>
        </p:nvSpPr>
        <p:spPr>
          <a:xfrm rot="16200000">
            <a:off x="4195763" y="2819400"/>
            <a:ext cx="1038225" cy="333375"/>
          </a:xfrm>
          <a:prstGeom prst="rect">
            <a:avLst/>
          </a:prstGeom>
          <a:noFill/>
          <a:ln w="12700">
            <a:noFill/>
          </a:ln>
        </p:spPr>
        <p:txBody>
          <a:bodyPr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ALUSrc</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18474" name="矩形 18473"/>
          <p:cNvSpPr/>
          <p:nvPr/>
        </p:nvSpPr>
        <p:spPr>
          <a:xfrm rot="16200000">
            <a:off x="3898900" y="3125788"/>
            <a:ext cx="1063625" cy="333375"/>
          </a:xfrm>
          <a:prstGeom prst="rect">
            <a:avLst/>
          </a:prstGeom>
          <a:noFill/>
          <a:ln w="12700">
            <a:noFill/>
          </a:ln>
        </p:spPr>
        <p:txBody>
          <a:bodyPr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ExtOp</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18475" name="矩形 18474"/>
          <p:cNvSpPr/>
          <p:nvPr/>
        </p:nvSpPr>
        <p:spPr>
          <a:xfrm rot="16200000">
            <a:off x="7261225" y="3182938"/>
            <a:ext cx="871538"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MemWr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18476" name="矩形 18475"/>
          <p:cNvSpPr/>
          <p:nvPr/>
        </p:nvSpPr>
        <p:spPr>
          <a:xfrm rot="16200000">
            <a:off x="3324225" y="3070225"/>
            <a:ext cx="700088" cy="333375"/>
          </a:xfrm>
          <a:prstGeom prst="rect">
            <a:avLst/>
          </a:prstGeom>
          <a:noFill/>
          <a:ln w="12700">
            <a:noFill/>
          </a:ln>
        </p:spPr>
        <p:txBody>
          <a:bodyPr wrap="none" lIns="90488" tIns="44450" rIns="90488" bIns="44450">
            <a:spAutoFit/>
          </a:bodyPr>
          <a:lstStyle/>
          <a:p>
            <a:pPr lvl="0"/>
            <a:r>
              <a:rPr lang="en-US" altLang="zh-CN" sz="1600" b="1">
                <a:solidFill>
                  <a:schemeClr val="accent1"/>
                </a:solidFill>
                <a:latin typeface="Times New Roman" panose="02020603050405020304" pitchFamily="18" charset="0"/>
                <a:ea typeface="Times New Roman" panose="02020603050405020304" pitchFamily="18" charset="0"/>
              </a:rPr>
              <a:t>Equal</a:t>
            </a:r>
            <a:endParaRPr lang="en-US" altLang="zh-CN" sz="1600" b="1">
              <a:solidFill>
                <a:schemeClr val="accent1"/>
              </a:solidFill>
              <a:latin typeface="Times New Roman" panose="02020603050405020304" pitchFamily="18" charset="0"/>
              <a:ea typeface="Times New Roman" panose="02020603050405020304" pitchFamily="18" charset="0"/>
            </a:endParaRPr>
          </a:p>
        </p:txBody>
      </p:sp>
      <p:sp>
        <p:nvSpPr>
          <p:cNvPr id="18477" name="矩形 18476"/>
          <p:cNvSpPr/>
          <p:nvPr/>
        </p:nvSpPr>
        <p:spPr>
          <a:xfrm rot="16200000">
            <a:off x="914400" y="3259138"/>
            <a:ext cx="858838"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nPC_sel</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18478" name="矩形 18477"/>
          <p:cNvSpPr/>
          <p:nvPr/>
        </p:nvSpPr>
        <p:spPr>
          <a:xfrm rot="16200000">
            <a:off x="7005638" y="3201988"/>
            <a:ext cx="768350"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RegWr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18479" name="矩形 18478"/>
          <p:cNvSpPr/>
          <p:nvPr/>
        </p:nvSpPr>
        <p:spPr>
          <a:xfrm rot="16200000">
            <a:off x="5737225" y="3182938"/>
            <a:ext cx="871538"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MemWr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18480" name="矩形 18479"/>
          <p:cNvSpPr/>
          <p:nvPr/>
        </p:nvSpPr>
        <p:spPr>
          <a:xfrm rot="16200000">
            <a:off x="5508625" y="3184525"/>
            <a:ext cx="847725"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MemRd</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18481" name="矩形 18480"/>
          <p:cNvSpPr/>
          <p:nvPr/>
        </p:nvSpPr>
        <p:spPr>
          <a:xfrm>
            <a:off x="3746500" y="1079500"/>
            <a:ext cx="1498600" cy="8890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8482" name="矩形 18481"/>
          <p:cNvSpPr/>
          <p:nvPr/>
        </p:nvSpPr>
        <p:spPr>
          <a:xfrm>
            <a:off x="3822700" y="1079500"/>
            <a:ext cx="127000" cy="8890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8483" name="矩形 18482"/>
          <p:cNvSpPr/>
          <p:nvPr/>
        </p:nvSpPr>
        <p:spPr>
          <a:xfrm>
            <a:off x="4965700" y="1079500"/>
            <a:ext cx="279400" cy="8890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8484" name="矩形 18483"/>
          <p:cNvSpPr/>
          <p:nvPr/>
        </p:nvSpPr>
        <p:spPr>
          <a:xfrm>
            <a:off x="5651500" y="1765300"/>
            <a:ext cx="8128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8485" name="矩形 18484"/>
          <p:cNvSpPr/>
          <p:nvPr/>
        </p:nvSpPr>
        <p:spPr>
          <a:xfrm>
            <a:off x="3941763" y="1038225"/>
            <a:ext cx="930275" cy="6508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Main</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Control</a:t>
            </a:r>
            <a:endParaRPr lang="en-US" altLang="zh-CN" sz="1800">
              <a:latin typeface="Arial" panose="020B0604020202020204" pitchFamily="34" charset="0"/>
              <a:ea typeface="Times New Roman" panose="02020603050405020304" pitchFamily="18" charset="0"/>
            </a:endParaRPr>
          </a:p>
        </p:txBody>
      </p:sp>
      <p:sp>
        <p:nvSpPr>
          <p:cNvPr id="18486" name="任意多边形 18485"/>
          <p:cNvSpPr/>
          <p:nvPr/>
        </p:nvSpPr>
        <p:spPr>
          <a:xfrm>
            <a:off x="5105400" y="1981200"/>
            <a:ext cx="534988" cy="230188"/>
          </a:xfrm>
          <a:custGeom>
            <a:avLst/>
            <a:gdLst/>
            <a:ahLst/>
            <a:cxnLst/>
            <a:rect l="0" t="0" r="0" b="0"/>
            <a:pathLst>
              <a:path w="337" h="145">
                <a:moveTo>
                  <a:pt x="0" y="0"/>
                </a:moveTo>
                <a:lnTo>
                  <a:pt x="0" y="144"/>
                </a:lnTo>
                <a:lnTo>
                  <a:pt x="336" y="144"/>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18487" name="任意多边形 18486"/>
          <p:cNvSpPr/>
          <p:nvPr/>
        </p:nvSpPr>
        <p:spPr>
          <a:xfrm>
            <a:off x="2438400" y="1676400"/>
            <a:ext cx="1296988" cy="2287588"/>
          </a:xfrm>
          <a:custGeom>
            <a:avLst/>
            <a:gdLst/>
            <a:ahLst/>
            <a:cxnLst/>
            <a:rect l="0" t="0" r="0" b="0"/>
            <a:pathLst>
              <a:path w="817" h="1441">
                <a:moveTo>
                  <a:pt x="0" y="1440"/>
                </a:moveTo>
                <a:lnTo>
                  <a:pt x="0" y="0"/>
                </a:lnTo>
                <a:lnTo>
                  <a:pt x="816"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18488" name="任意多边形 18487"/>
          <p:cNvSpPr/>
          <p:nvPr/>
        </p:nvSpPr>
        <p:spPr>
          <a:xfrm>
            <a:off x="3505200" y="1828800"/>
            <a:ext cx="230188" cy="2135188"/>
          </a:xfrm>
          <a:custGeom>
            <a:avLst/>
            <a:gdLst/>
            <a:ahLst/>
            <a:cxnLst/>
            <a:rect l="0" t="0" r="0" b="0"/>
            <a:pathLst>
              <a:path w="145" h="1345">
                <a:moveTo>
                  <a:pt x="0" y="1344"/>
                </a:moveTo>
                <a:lnTo>
                  <a:pt x="0" y="0"/>
                </a:lnTo>
                <a:lnTo>
                  <a:pt x="144"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18489" name="任意多边形 18488"/>
          <p:cNvSpPr/>
          <p:nvPr/>
        </p:nvSpPr>
        <p:spPr>
          <a:xfrm>
            <a:off x="2590800" y="2286000"/>
            <a:ext cx="3049588" cy="1677988"/>
          </a:xfrm>
          <a:custGeom>
            <a:avLst/>
            <a:gdLst/>
            <a:ahLst/>
            <a:cxnLst/>
            <a:rect l="0" t="0" r="0" b="0"/>
            <a:pathLst>
              <a:path w="1921" h="1057">
                <a:moveTo>
                  <a:pt x="0" y="1056"/>
                </a:moveTo>
                <a:lnTo>
                  <a:pt x="0" y="0"/>
                </a:lnTo>
                <a:lnTo>
                  <a:pt x="1920"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18490" name="矩形 18489"/>
          <p:cNvSpPr/>
          <p:nvPr/>
        </p:nvSpPr>
        <p:spPr>
          <a:xfrm>
            <a:off x="5618163" y="1800225"/>
            <a:ext cx="879475" cy="6508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ALU</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control</a:t>
            </a:r>
            <a:endParaRPr lang="en-US" altLang="zh-CN" sz="1800">
              <a:latin typeface="Arial" panose="020B0604020202020204" pitchFamily="34" charset="0"/>
              <a:ea typeface="Times New Roman" panose="02020603050405020304" pitchFamily="18" charset="0"/>
            </a:endParaRPr>
          </a:p>
        </p:txBody>
      </p:sp>
      <p:sp>
        <p:nvSpPr>
          <p:cNvPr id="18491" name="矩形 18490"/>
          <p:cNvSpPr/>
          <p:nvPr/>
        </p:nvSpPr>
        <p:spPr>
          <a:xfrm>
            <a:off x="2417763" y="1343025"/>
            <a:ext cx="4476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op</a:t>
            </a:r>
            <a:endParaRPr lang="en-US" altLang="zh-CN" sz="1800">
              <a:latin typeface="Arial" panose="020B0604020202020204" pitchFamily="34" charset="0"/>
              <a:ea typeface="Times New Roman" panose="02020603050405020304" pitchFamily="18" charset="0"/>
            </a:endParaRPr>
          </a:p>
        </p:txBody>
      </p:sp>
      <p:sp>
        <p:nvSpPr>
          <p:cNvPr id="18492" name="矩形 18491"/>
          <p:cNvSpPr/>
          <p:nvPr/>
        </p:nvSpPr>
        <p:spPr>
          <a:xfrm>
            <a:off x="2417763" y="1952625"/>
            <a:ext cx="5111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fun</a:t>
            </a:r>
            <a:endParaRPr lang="en-US" altLang="zh-CN" sz="1800">
              <a:latin typeface="Arial" panose="020B0604020202020204" pitchFamily="34" charset="0"/>
              <a:ea typeface="Times New Roman" panose="02020603050405020304" pitchFamily="18" charset="0"/>
            </a:endParaRPr>
          </a:p>
        </p:txBody>
      </p:sp>
      <p:sp>
        <p:nvSpPr>
          <p:cNvPr id="18493" name="矩形 18492"/>
          <p:cNvSpPr/>
          <p:nvPr/>
        </p:nvSpPr>
        <p:spPr>
          <a:xfrm>
            <a:off x="3822700" y="1841500"/>
            <a:ext cx="1422400" cy="508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8494" name="矩形 18493"/>
          <p:cNvSpPr/>
          <p:nvPr/>
        </p:nvSpPr>
        <p:spPr>
          <a:xfrm>
            <a:off x="5651500" y="2374900"/>
            <a:ext cx="812800" cy="508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8495" name="任意多边形 18494"/>
          <p:cNvSpPr/>
          <p:nvPr/>
        </p:nvSpPr>
        <p:spPr>
          <a:xfrm>
            <a:off x="1524000" y="1981200"/>
            <a:ext cx="2592388" cy="1449388"/>
          </a:xfrm>
          <a:custGeom>
            <a:avLst/>
            <a:gdLst/>
            <a:ahLst/>
            <a:cxnLst/>
            <a:rect l="0" t="0" r="0" b="0"/>
            <a:pathLst>
              <a:path w="1633" h="913">
                <a:moveTo>
                  <a:pt x="1632" y="0"/>
                </a:moveTo>
                <a:lnTo>
                  <a:pt x="1632" y="336"/>
                </a:lnTo>
                <a:lnTo>
                  <a:pt x="0" y="336"/>
                </a:lnTo>
                <a:lnTo>
                  <a:pt x="0" y="912"/>
                </a:lnTo>
              </a:path>
            </a:pathLst>
          </a:custGeom>
          <a:noFill/>
          <a:ln w="25400" cap="rnd" cmpd="sng">
            <a:solidFill>
              <a:schemeClr val="tx1">
                <a:alpha val="100000"/>
              </a:schemeClr>
            </a:solidFill>
            <a:prstDash val="lgDash"/>
            <a:headEnd type="none" w="med" len="med"/>
            <a:tailEnd type="none" w="med" len="med"/>
          </a:ln>
        </p:spPr>
        <p:txBody>
          <a:bodyPr/>
          <a:lstStyle/>
          <a:p>
            <a:endParaRPr lang="zh-CN" altLang="en-US"/>
          </a:p>
        </p:txBody>
      </p:sp>
      <p:sp>
        <p:nvSpPr>
          <p:cNvPr id="18496" name="圆角矩形 18495"/>
          <p:cNvSpPr/>
          <p:nvPr/>
        </p:nvSpPr>
        <p:spPr>
          <a:xfrm>
            <a:off x="4508500" y="3975100"/>
            <a:ext cx="355600" cy="8128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8497" name="矩形 18496"/>
          <p:cNvSpPr/>
          <p:nvPr/>
        </p:nvSpPr>
        <p:spPr>
          <a:xfrm rot="16200000">
            <a:off x="4335463" y="4235450"/>
            <a:ext cx="647700" cy="363538"/>
          </a:xfrm>
          <a:prstGeom prst="rect">
            <a:avLst/>
          </a:prstGeom>
          <a:noFill/>
          <a:ln w="12700">
            <a:noFill/>
          </a:ln>
        </p:spPr>
        <p:txBody>
          <a:bodyPr lIns="90488" tIns="44450" rIns="90488" bIns="44450">
            <a:spAutoFit/>
          </a:bodyPr>
          <a:lstStyle/>
          <a:p>
            <a:pPr lvl="0"/>
            <a:r>
              <a:rPr lang="en-US" altLang="zh-CN" sz="1800">
                <a:latin typeface="Arial" panose="020B0604020202020204" pitchFamily="34" charset="0"/>
                <a:ea typeface="Times New Roman" panose="02020603050405020304" pitchFamily="18" charset="0"/>
              </a:rPr>
              <a:t>Ext</a:t>
            </a:r>
            <a:endParaRPr lang="en-US" altLang="zh-CN" sz="1800">
              <a:latin typeface="Arial" panose="020B0604020202020204" pitchFamily="34" charset="0"/>
              <a:ea typeface="Times New Roman" panose="02020603050405020304" pitchFamily="18" charset="0"/>
            </a:endParaRPr>
          </a:p>
        </p:txBody>
      </p:sp>
      <p:sp>
        <p:nvSpPr>
          <p:cNvPr id="18498" name="直接连接符 18497"/>
          <p:cNvSpPr/>
          <p:nvPr/>
        </p:nvSpPr>
        <p:spPr>
          <a:xfrm>
            <a:off x="4203700" y="4724400"/>
            <a:ext cx="279400" cy="0"/>
          </a:xfrm>
          <a:prstGeom prst="line">
            <a:avLst/>
          </a:prstGeom>
          <a:ln w="25400" cap="flat" cmpd="sng">
            <a:solidFill>
              <a:schemeClr val="tx1"/>
            </a:solidFill>
            <a:prstDash val="solid"/>
            <a:headEnd type="none" w="med" len="med"/>
            <a:tailEnd type="triangle" w="med" len="med"/>
          </a:ln>
        </p:spPr>
      </p:sp>
      <p:sp>
        <p:nvSpPr>
          <p:cNvPr id="18499" name="任意多边形 18498"/>
          <p:cNvSpPr/>
          <p:nvPr/>
        </p:nvSpPr>
        <p:spPr>
          <a:xfrm>
            <a:off x="2819400" y="4724400"/>
            <a:ext cx="1373188" cy="458788"/>
          </a:xfrm>
          <a:custGeom>
            <a:avLst/>
            <a:gdLst/>
            <a:ahLst/>
            <a:cxnLst/>
            <a:rect l="0" t="0" r="0" b="0"/>
            <a:pathLst>
              <a:path w="865" h="289">
                <a:moveTo>
                  <a:pt x="864" y="0"/>
                </a:moveTo>
                <a:lnTo>
                  <a:pt x="864" y="288"/>
                </a:lnTo>
                <a:lnTo>
                  <a:pt x="0" y="28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18500" name="直接连接符 18499"/>
          <p:cNvSpPr/>
          <p:nvPr/>
        </p:nvSpPr>
        <p:spPr>
          <a:xfrm>
            <a:off x="2819400" y="4191000"/>
            <a:ext cx="381000" cy="0"/>
          </a:xfrm>
          <a:prstGeom prst="line">
            <a:avLst/>
          </a:prstGeom>
          <a:ln w="28575" cap="flat" cmpd="sng">
            <a:solidFill>
              <a:schemeClr val="tx1"/>
            </a:solidFill>
            <a:prstDash val="solid"/>
            <a:headEnd type="none" w="med" len="med"/>
            <a:tailEnd type="triangle" w="med" len="med"/>
          </a:ln>
        </p:spPr>
      </p:sp>
      <p:sp>
        <p:nvSpPr>
          <p:cNvPr id="18501" name="直接连接符 18500"/>
          <p:cNvSpPr/>
          <p:nvPr/>
        </p:nvSpPr>
        <p:spPr>
          <a:xfrm>
            <a:off x="2819400" y="4648200"/>
            <a:ext cx="381000" cy="0"/>
          </a:xfrm>
          <a:prstGeom prst="line">
            <a:avLst/>
          </a:prstGeom>
          <a:ln w="28575" cap="flat" cmpd="sng">
            <a:solidFill>
              <a:schemeClr val="tx1"/>
            </a:solidFill>
            <a:prstDash val="solid"/>
            <a:headEnd type="none" w="med" len="med"/>
            <a:tailEnd type="triangle" w="med" len="med"/>
          </a:ln>
        </p:spPr>
      </p:sp>
      <p:sp>
        <p:nvSpPr>
          <p:cNvPr id="2" name="Date Placeholder 1"/>
          <p:cNvSpPr>
            <a:spLocks noGrp="1"/>
          </p:cNvSpPr>
          <p:nvPr>
            <p:ph type="dt" sz="half" idx="10"/>
          </p:nvPr>
        </p:nvSpPr>
        <p:spPr/>
        <p:txBody>
          <a:bodyPr/>
          <a:lstStyle/>
          <a:p>
            <a:r>
              <a:rPr lang="en-US" altLang="zh-CN" dirty="0" err="1" smtClean="0"/>
              <a:t>COaA</a:t>
            </a:r>
            <a:r>
              <a:rPr lang="en-US" altLang="zh-CN" dirty="0" smtClean="0"/>
              <a:t>, LEC10 </a:t>
            </a:r>
            <a:r>
              <a:rPr lang="en-US" altLang="zh-CN" dirty="0" err="1" smtClean="0"/>
              <a:t>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219200" y="112395"/>
            <a:ext cx="7783830" cy="649605"/>
          </a:xfrm>
        </p:spPr>
        <p:txBody>
          <a:bodyPr/>
          <a:lstStyle/>
          <a:p>
            <a:r>
              <a:rPr lang="en-US" altLang="zh-CN" sz="2400">
                <a:sym typeface="+mn-ea"/>
              </a:rPr>
              <a:t>What’s wrong with our CPI=1 processor?</a:t>
            </a:r>
            <a:endParaRPr lang="zh-CN" altLang="en-US" sz="2400" dirty="0"/>
          </a:p>
        </p:txBody>
      </p:sp>
      <p:sp>
        <p:nvSpPr>
          <p:cNvPr id="7" name="内容占位符 6"/>
          <p:cNvSpPr>
            <a:spLocks noGrp="1"/>
          </p:cNvSpPr>
          <p:nvPr>
            <p:ph sz="quarter" idx="13"/>
          </p:nvPr>
        </p:nvSpPr>
        <p:spPr>
          <a:xfrm>
            <a:off x="228601" y="116837"/>
            <a:ext cx="838200" cy="568325"/>
          </a:xfrm>
        </p:spPr>
        <p:txBody>
          <a:bodyPr/>
          <a:lstStyle/>
          <a:p>
            <a:r>
              <a:rPr lang="en-US" altLang="zh-CN" dirty="0"/>
              <a:t>2.2</a:t>
            </a:r>
            <a:endParaRPr lang="zh-CN" altLang="en-US" dirty="0"/>
          </a:p>
        </p:txBody>
      </p:sp>
      <p:sp>
        <p:nvSpPr>
          <p:cNvPr id="19459" name="文本占位符 19458"/>
          <p:cNvSpPr>
            <a:spLocks noGrp="1"/>
          </p:cNvSpPr>
          <p:nvPr>
            <p:ph type="body" idx="1"/>
          </p:nvPr>
        </p:nvSpPr>
        <p:spPr>
          <a:xfrm>
            <a:off x="-56515" y="4114800"/>
            <a:ext cx="9706610" cy="2707640"/>
          </a:xfrm>
          <a:ln w="12700"/>
        </p:spPr>
        <p:txBody>
          <a:bodyPr vert="horz" wrap="square" lIns="63500" tIns="25400" rIns="63500" bIns="25400" anchor="t">
            <a:spAutoFit/>
          </a:bodyPr>
          <a:lstStyle/>
          <a:p>
            <a:pPr marL="457200" indent="-457200">
              <a:buClr>
                <a:srgbClr val="290CFC"/>
              </a:buClr>
              <a:buFont typeface="Wingdings" panose="05000000000000000000" charset="0"/>
              <a:buChar char="Ø"/>
            </a:pPr>
            <a:r>
              <a:rPr lang="en-US" altLang="zh-CN">
                <a:solidFill>
                  <a:srgbClr val="0D00CD"/>
                </a:solidFill>
              </a:rPr>
              <a:t>Long Cycle Time</a:t>
            </a:r>
            <a:endParaRPr lang="en-US" altLang="zh-CN">
              <a:solidFill>
                <a:srgbClr val="0D00CD"/>
              </a:solidFill>
            </a:endParaRPr>
          </a:p>
          <a:p>
            <a:pPr marL="457200" indent="-457200">
              <a:buClr>
                <a:srgbClr val="290CFC"/>
              </a:buClr>
              <a:buFont typeface="Wingdings" panose="05000000000000000000" charset="0"/>
              <a:buChar char="Ø"/>
            </a:pPr>
            <a:r>
              <a:rPr lang="en-US" altLang="zh-CN">
                <a:solidFill>
                  <a:srgbClr val="0D00CD"/>
                </a:solidFill>
              </a:rPr>
              <a:t>All instructions take as much time as the slowest</a:t>
            </a:r>
            <a:endParaRPr lang="en-US" altLang="zh-CN">
              <a:solidFill>
                <a:srgbClr val="0D00CD"/>
              </a:solidFill>
            </a:endParaRPr>
          </a:p>
          <a:p>
            <a:pPr marL="457200" indent="-457200">
              <a:buClr>
                <a:srgbClr val="290CFC"/>
              </a:buClr>
              <a:buFont typeface="Wingdings" panose="05000000000000000000" charset="0"/>
              <a:buChar char="Ø"/>
            </a:pPr>
            <a:r>
              <a:rPr lang="en-US" altLang="zh-CN">
                <a:solidFill>
                  <a:srgbClr val="0D00CD"/>
                </a:solidFill>
              </a:rPr>
              <a:t>Real memory is not as nice as our idealized memory</a:t>
            </a:r>
            <a:endParaRPr lang="en-US" altLang="zh-CN">
              <a:solidFill>
                <a:srgbClr val="0D00CD"/>
              </a:solidFill>
            </a:endParaRPr>
          </a:p>
          <a:p>
            <a:pPr lvl="1">
              <a:buClr>
                <a:srgbClr val="290CFC"/>
              </a:buClr>
              <a:buFont typeface="Wingdings" panose="05000000000000000000" charset="0"/>
              <a:buChar char="Ø"/>
            </a:pPr>
            <a:r>
              <a:rPr lang="en-US" altLang="zh-CN">
                <a:solidFill>
                  <a:srgbClr val="0D00CD"/>
                </a:solidFill>
              </a:rPr>
              <a:t>cannot always get the job done in one (short) cycle</a:t>
            </a:r>
            <a:endParaRPr lang="en-US" altLang="zh-CN">
              <a:solidFill>
                <a:srgbClr val="0D00CD"/>
              </a:solidFill>
            </a:endParaRPr>
          </a:p>
        </p:txBody>
      </p:sp>
      <p:sp>
        <p:nvSpPr>
          <p:cNvPr id="19460" name="矩形 19459"/>
          <p:cNvSpPr/>
          <p:nvPr/>
        </p:nvSpPr>
        <p:spPr>
          <a:xfrm>
            <a:off x="1155700" y="2146300"/>
            <a:ext cx="1803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61" name="矩形 19460"/>
          <p:cNvSpPr/>
          <p:nvPr/>
        </p:nvSpPr>
        <p:spPr>
          <a:xfrm>
            <a:off x="393700" y="2146300"/>
            <a:ext cx="7366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62" name="矩形 19461"/>
          <p:cNvSpPr/>
          <p:nvPr/>
        </p:nvSpPr>
        <p:spPr>
          <a:xfrm>
            <a:off x="436563" y="2105025"/>
            <a:ext cx="5111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19463" name="矩形 19462"/>
          <p:cNvSpPr/>
          <p:nvPr/>
        </p:nvSpPr>
        <p:spPr>
          <a:xfrm>
            <a:off x="1427163" y="2105025"/>
            <a:ext cx="14509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Inst Memory</a:t>
            </a:r>
            <a:endParaRPr lang="en-US" altLang="zh-CN" sz="1800">
              <a:latin typeface="Arial" panose="020B0604020202020204" pitchFamily="34" charset="0"/>
              <a:ea typeface="Times New Roman" panose="02020603050405020304" pitchFamily="18" charset="0"/>
            </a:endParaRPr>
          </a:p>
        </p:txBody>
      </p:sp>
      <p:sp>
        <p:nvSpPr>
          <p:cNvPr id="19464" name="矩形 19463"/>
          <p:cNvSpPr/>
          <p:nvPr/>
        </p:nvSpPr>
        <p:spPr>
          <a:xfrm>
            <a:off x="4813300" y="2146300"/>
            <a:ext cx="13462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65" name="矩形 19464"/>
          <p:cNvSpPr/>
          <p:nvPr/>
        </p:nvSpPr>
        <p:spPr>
          <a:xfrm>
            <a:off x="4432300" y="2146300"/>
            <a:ext cx="3556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66" name="矩形 19465"/>
          <p:cNvSpPr/>
          <p:nvPr/>
        </p:nvSpPr>
        <p:spPr>
          <a:xfrm>
            <a:off x="4398963" y="2174875"/>
            <a:ext cx="481012" cy="284163"/>
          </a:xfrm>
          <a:prstGeom prst="rect">
            <a:avLst/>
          </a:prstGeom>
          <a:noFill/>
          <a:ln w="12700">
            <a:noFill/>
          </a:ln>
        </p:spPr>
        <p:txBody>
          <a:bodyPr wrap="none" lIns="90488" tIns="44450" rIns="90488" bIns="44450">
            <a:spAutoFit/>
          </a:bodyPr>
          <a:lstStyle/>
          <a:p>
            <a:pPr lvl="0"/>
            <a:r>
              <a:rPr lang="en-US" altLang="zh-CN" sz="1200" err="1">
                <a:latin typeface="Arial" panose="020B0604020202020204" pitchFamily="34" charset="0"/>
                <a:ea typeface="Times New Roman" panose="02020603050405020304" pitchFamily="18" charset="0"/>
              </a:rPr>
              <a:t>mux</a:t>
            </a:r>
            <a:endParaRPr lang="en-US" altLang="zh-CN" sz="1200" err="1">
              <a:latin typeface="Arial" panose="020B0604020202020204" pitchFamily="34" charset="0"/>
              <a:ea typeface="Times New Roman" panose="02020603050405020304" pitchFamily="18" charset="0"/>
            </a:endParaRPr>
          </a:p>
        </p:txBody>
      </p:sp>
      <p:sp>
        <p:nvSpPr>
          <p:cNvPr id="19467" name="矩形 19466"/>
          <p:cNvSpPr/>
          <p:nvPr/>
        </p:nvSpPr>
        <p:spPr>
          <a:xfrm>
            <a:off x="6184900" y="2146300"/>
            <a:ext cx="1803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68" name="矩形 19467"/>
          <p:cNvSpPr/>
          <p:nvPr/>
        </p:nvSpPr>
        <p:spPr>
          <a:xfrm>
            <a:off x="5008563" y="2105025"/>
            <a:ext cx="6381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ALU</a:t>
            </a:r>
            <a:endParaRPr lang="en-US" altLang="zh-CN" sz="1800">
              <a:latin typeface="Arial" panose="020B0604020202020204" pitchFamily="34" charset="0"/>
              <a:ea typeface="Times New Roman" panose="02020603050405020304" pitchFamily="18" charset="0"/>
            </a:endParaRPr>
          </a:p>
        </p:txBody>
      </p:sp>
      <p:sp>
        <p:nvSpPr>
          <p:cNvPr id="19469" name="矩形 19468"/>
          <p:cNvSpPr/>
          <p:nvPr/>
        </p:nvSpPr>
        <p:spPr>
          <a:xfrm>
            <a:off x="6227763" y="2105025"/>
            <a:ext cx="1247775" cy="376238"/>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Data Mem</a:t>
            </a:r>
            <a:endParaRPr lang="en-US" altLang="zh-CN" sz="1800" err="1">
              <a:latin typeface="Arial" panose="020B0604020202020204" pitchFamily="34" charset="0"/>
              <a:ea typeface="Times New Roman" panose="02020603050405020304" pitchFamily="18" charset="0"/>
            </a:endParaRPr>
          </a:p>
        </p:txBody>
      </p:sp>
      <p:sp>
        <p:nvSpPr>
          <p:cNvPr id="19470" name="矩形 19469"/>
          <p:cNvSpPr/>
          <p:nvPr/>
        </p:nvSpPr>
        <p:spPr>
          <a:xfrm>
            <a:off x="8013700" y="2146300"/>
            <a:ext cx="3556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71" name="矩形 19470"/>
          <p:cNvSpPr/>
          <p:nvPr/>
        </p:nvSpPr>
        <p:spPr>
          <a:xfrm>
            <a:off x="7980363" y="2174875"/>
            <a:ext cx="481012" cy="284163"/>
          </a:xfrm>
          <a:prstGeom prst="rect">
            <a:avLst/>
          </a:prstGeom>
          <a:noFill/>
          <a:ln w="12700">
            <a:noFill/>
          </a:ln>
        </p:spPr>
        <p:txBody>
          <a:bodyPr wrap="none" lIns="90488" tIns="44450" rIns="90488" bIns="44450">
            <a:spAutoFit/>
          </a:bodyPr>
          <a:lstStyle/>
          <a:p>
            <a:pPr lvl="0"/>
            <a:r>
              <a:rPr lang="en-US" altLang="zh-CN" sz="1200" err="1">
                <a:latin typeface="Arial" panose="020B0604020202020204" pitchFamily="34" charset="0"/>
                <a:ea typeface="Times New Roman" panose="02020603050405020304" pitchFamily="18" charset="0"/>
              </a:rPr>
              <a:t>mux</a:t>
            </a:r>
            <a:endParaRPr lang="en-US" altLang="zh-CN" sz="1200" err="1">
              <a:latin typeface="Arial" panose="020B0604020202020204" pitchFamily="34" charset="0"/>
              <a:ea typeface="Times New Roman" panose="02020603050405020304" pitchFamily="18" charset="0"/>
            </a:endParaRPr>
          </a:p>
        </p:txBody>
      </p:sp>
      <p:sp>
        <p:nvSpPr>
          <p:cNvPr id="19472" name="矩形 19471"/>
          <p:cNvSpPr/>
          <p:nvPr/>
        </p:nvSpPr>
        <p:spPr>
          <a:xfrm>
            <a:off x="1155700" y="1308100"/>
            <a:ext cx="1803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73" name="矩形 19472"/>
          <p:cNvSpPr/>
          <p:nvPr/>
        </p:nvSpPr>
        <p:spPr>
          <a:xfrm>
            <a:off x="393700" y="1308100"/>
            <a:ext cx="7366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74" name="矩形 19473"/>
          <p:cNvSpPr/>
          <p:nvPr/>
        </p:nvSpPr>
        <p:spPr>
          <a:xfrm>
            <a:off x="436563" y="1266825"/>
            <a:ext cx="5111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19475" name="矩形 19474"/>
          <p:cNvSpPr/>
          <p:nvPr/>
        </p:nvSpPr>
        <p:spPr>
          <a:xfrm>
            <a:off x="2984500" y="1308100"/>
            <a:ext cx="1422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76" name="矩形 19475"/>
          <p:cNvSpPr/>
          <p:nvPr/>
        </p:nvSpPr>
        <p:spPr>
          <a:xfrm>
            <a:off x="3179763" y="1266825"/>
            <a:ext cx="1044575" cy="376238"/>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a:t>
            </a:r>
            <a:r>
              <a:rPr lang="en-US" altLang="zh-CN" sz="1800">
                <a:latin typeface="Arial" panose="020B0604020202020204" pitchFamily="34" charset="0"/>
                <a:ea typeface="Times New Roman" panose="02020603050405020304" pitchFamily="18" charset="0"/>
              </a:rPr>
              <a:t> File</a:t>
            </a:r>
            <a:endParaRPr lang="en-US" altLang="zh-CN" sz="1800">
              <a:latin typeface="Arial" panose="020B0604020202020204" pitchFamily="34" charset="0"/>
              <a:ea typeface="Times New Roman" panose="02020603050405020304" pitchFamily="18" charset="0"/>
            </a:endParaRPr>
          </a:p>
        </p:txBody>
      </p:sp>
      <p:sp>
        <p:nvSpPr>
          <p:cNvPr id="19477" name="矩形 19476"/>
          <p:cNvSpPr/>
          <p:nvPr/>
        </p:nvSpPr>
        <p:spPr>
          <a:xfrm>
            <a:off x="1427163" y="1266825"/>
            <a:ext cx="14509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Inst Memory</a:t>
            </a:r>
            <a:endParaRPr lang="en-US" altLang="zh-CN" sz="1800">
              <a:latin typeface="Arial" panose="020B0604020202020204" pitchFamily="34" charset="0"/>
              <a:ea typeface="Times New Roman" panose="02020603050405020304" pitchFamily="18" charset="0"/>
            </a:endParaRPr>
          </a:p>
        </p:txBody>
      </p:sp>
      <p:sp>
        <p:nvSpPr>
          <p:cNvPr id="19478" name="矩形 19477"/>
          <p:cNvSpPr/>
          <p:nvPr/>
        </p:nvSpPr>
        <p:spPr>
          <a:xfrm>
            <a:off x="4813300" y="1308100"/>
            <a:ext cx="13462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79" name="矩形 19478"/>
          <p:cNvSpPr/>
          <p:nvPr/>
        </p:nvSpPr>
        <p:spPr>
          <a:xfrm>
            <a:off x="4432300" y="1308100"/>
            <a:ext cx="3556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80" name="矩形 19479"/>
          <p:cNvSpPr/>
          <p:nvPr/>
        </p:nvSpPr>
        <p:spPr>
          <a:xfrm>
            <a:off x="4398963" y="1336675"/>
            <a:ext cx="481012" cy="284163"/>
          </a:xfrm>
          <a:prstGeom prst="rect">
            <a:avLst/>
          </a:prstGeom>
          <a:noFill/>
          <a:ln w="12700">
            <a:noFill/>
          </a:ln>
        </p:spPr>
        <p:txBody>
          <a:bodyPr wrap="none" lIns="90488" tIns="44450" rIns="90488" bIns="44450">
            <a:spAutoFit/>
          </a:bodyPr>
          <a:lstStyle/>
          <a:p>
            <a:pPr lvl="0"/>
            <a:r>
              <a:rPr lang="en-US" altLang="zh-CN" sz="1200" err="1">
                <a:latin typeface="Arial" panose="020B0604020202020204" pitchFamily="34" charset="0"/>
                <a:ea typeface="Times New Roman" panose="02020603050405020304" pitchFamily="18" charset="0"/>
              </a:rPr>
              <a:t>mux</a:t>
            </a:r>
            <a:endParaRPr lang="en-US" altLang="zh-CN" sz="1200" err="1">
              <a:latin typeface="Arial" panose="020B0604020202020204" pitchFamily="34" charset="0"/>
              <a:ea typeface="Times New Roman" panose="02020603050405020304" pitchFamily="18" charset="0"/>
            </a:endParaRPr>
          </a:p>
        </p:txBody>
      </p:sp>
      <p:sp>
        <p:nvSpPr>
          <p:cNvPr id="19481" name="矩形 19480"/>
          <p:cNvSpPr/>
          <p:nvPr/>
        </p:nvSpPr>
        <p:spPr>
          <a:xfrm>
            <a:off x="5008563" y="1266825"/>
            <a:ext cx="6381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ALU</a:t>
            </a:r>
            <a:endParaRPr lang="en-US" altLang="zh-CN" sz="1800">
              <a:latin typeface="Arial" panose="020B0604020202020204" pitchFamily="34" charset="0"/>
              <a:ea typeface="Times New Roman" panose="02020603050405020304" pitchFamily="18" charset="0"/>
            </a:endParaRPr>
          </a:p>
        </p:txBody>
      </p:sp>
      <p:sp>
        <p:nvSpPr>
          <p:cNvPr id="19482" name="矩形 19481"/>
          <p:cNvSpPr/>
          <p:nvPr/>
        </p:nvSpPr>
        <p:spPr>
          <a:xfrm>
            <a:off x="6184900" y="1308100"/>
            <a:ext cx="3556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83" name="矩形 19482"/>
          <p:cNvSpPr/>
          <p:nvPr/>
        </p:nvSpPr>
        <p:spPr>
          <a:xfrm>
            <a:off x="6151563" y="1336675"/>
            <a:ext cx="481012" cy="284163"/>
          </a:xfrm>
          <a:prstGeom prst="rect">
            <a:avLst/>
          </a:prstGeom>
          <a:noFill/>
          <a:ln w="12700">
            <a:noFill/>
          </a:ln>
        </p:spPr>
        <p:txBody>
          <a:bodyPr wrap="none" lIns="90488" tIns="44450" rIns="90488" bIns="44450">
            <a:spAutoFit/>
          </a:bodyPr>
          <a:lstStyle/>
          <a:p>
            <a:pPr lvl="0"/>
            <a:r>
              <a:rPr lang="en-US" altLang="zh-CN" sz="1200" err="1">
                <a:latin typeface="Arial" panose="020B0604020202020204" pitchFamily="34" charset="0"/>
                <a:ea typeface="Times New Roman" panose="02020603050405020304" pitchFamily="18" charset="0"/>
              </a:rPr>
              <a:t>mux</a:t>
            </a:r>
            <a:endParaRPr lang="en-US" altLang="zh-CN" sz="1200" err="1">
              <a:latin typeface="Arial" panose="020B0604020202020204" pitchFamily="34" charset="0"/>
              <a:ea typeface="Times New Roman" panose="02020603050405020304" pitchFamily="18" charset="0"/>
            </a:endParaRPr>
          </a:p>
        </p:txBody>
      </p:sp>
      <p:sp>
        <p:nvSpPr>
          <p:cNvPr id="19484" name="矩形 19483"/>
          <p:cNvSpPr/>
          <p:nvPr/>
        </p:nvSpPr>
        <p:spPr>
          <a:xfrm>
            <a:off x="1155700" y="2984500"/>
            <a:ext cx="1803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85" name="矩形 19484"/>
          <p:cNvSpPr/>
          <p:nvPr/>
        </p:nvSpPr>
        <p:spPr>
          <a:xfrm>
            <a:off x="393700" y="2984500"/>
            <a:ext cx="7366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86" name="矩形 19485"/>
          <p:cNvSpPr/>
          <p:nvPr/>
        </p:nvSpPr>
        <p:spPr>
          <a:xfrm>
            <a:off x="436563" y="2943225"/>
            <a:ext cx="5111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19487" name="矩形 19486"/>
          <p:cNvSpPr/>
          <p:nvPr/>
        </p:nvSpPr>
        <p:spPr>
          <a:xfrm>
            <a:off x="1427163" y="2943225"/>
            <a:ext cx="14509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Inst Memory</a:t>
            </a:r>
            <a:endParaRPr lang="en-US" altLang="zh-CN" sz="1800">
              <a:latin typeface="Arial" panose="020B0604020202020204" pitchFamily="34" charset="0"/>
              <a:ea typeface="Times New Roman" panose="02020603050405020304" pitchFamily="18" charset="0"/>
            </a:endParaRPr>
          </a:p>
        </p:txBody>
      </p:sp>
      <p:sp>
        <p:nvSpPr>
          <p:cNvPr id="19488" name="矩形 19487"/>
          <p:cNvSpPr/>
          <p:nvPr/>
        </p:nvSpPr>
        <p:spPr>
          <a:xfrm>
            <a:off x="4813300" y="2984500"/>
            <a:ext cx="13462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89" name="矩形 19488"/>
          <p:cNvSpPr/>
          <p:nvPr/>
        </p:nvSpPr>
        <p:spPr>
          <a:xfrm>
            <a:off x="4432300" y="2984500"/>
            <a:ext cx="3556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90" name="矩形 19489"/>
          <p:cNvSpPr/>
          <p:nvPr/>
        </p:nvSpPr>
        <p:spPr>
          <a:xfrm>
            <a:off x="4398963" y="3013075"/>
            <a:ext cx="481012" cy="284163"/>
          </a:xfrm>
          <a:prstGeom prst="rect">
            <a:avLst/>
          </a:prstGeom>
          <a:noFill/>
          <a:ln w="12700">
            <a:noFill/>
          </a:ln>
        </p:spPr>
        <p:txBody>
          <a:bodyPr wrap="none" lIns="90488" tIns="44450" rIns="90488" bIns="44450">
            <a:spAutoFit/>
          </a:bodyPr>
          <a:lstStyle/>
          <a:p>
            <a:pPr lvl="0"/>
            <a:r>
              <a:rPr lang="en-US" altLang="zh-CN" sz="1200" err="1">
                <a:latin typeface="Arial" panose="020B0604020202020204" pitchFamily="34" charset="0"/>
                <a:ea typeface="Times New Roman" panose="02020603050405020304" pitchFamily="18" charset="0"/>
              </a:rPr>
              <a:t>mux</a:t>
            </a:r>
            <a:endParaRPr lang="en-US" altLang="zh-CN" sz="1200" err="1">
              <a:latin typeface="Arial" panose="020B0604020202020204" pitchFamily="34" charset="0"/>
              <a:ea typeface="Times New Roman" panose="02020603050405020304" pitchFamily="18" charset="0"/>
            </a:endParaRPr>
          </a:p>
        </p:txBody>
      </p:sp>
      <p:sp>
        <p:nvSpPr>
          <p:cNvPr id="19491" name="矩形 19490"/>
          <p:cNvSpPr/>
          <p:nvPr/>
        </p:nvSpPr>
        <p:spPr>
          <a:xfrm>
            <a:off x="6184900" y="2984500"/>
            <a:ext cx="1803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92" name="矩形 19491"/>
          <p:cNvSpPr/>
          <p:nvPr/>
        </p:nvSpPr>
        <p:spPr>
          <a:xfrm>
            <a:off x="5008563" y="2943225"/>
            <a:ext cx="6381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ALU</a:t>
            </a:r>
            <a:endParaRPr lang="en-US" altLang="zh-CN" sz="1800">
              <a:latin typeface="Arial" panose="020B0604020202020204" pitchFamily="34" charset="0"/>
              <a:ea typeface="Times New Roman" panose="02020603050405020304" pitchFamily="18" charset="0"/>
            </a:endParaRPr>
          </a:p>
        </p:txBody>
      </p:sp>
      <p:sp>
        <p:nvSpPr>
          <p:cNvPr id="19493" name="矩形 19492"/>
          <p:cNvSpPr/>
          <p:nvPr/>
        </p:nvSpPr>
        <p:spPr>
          <a:xfrm>
            <a:off x="6227763" y="2943225"/>
            <a:ext cx="1247775" cy="376238"/>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Data Mem</a:t>
            </a:r>
            <a:endParaRPr lang="en-US" altLang="zh-CN" sz="1800" err="1">
              <a:latin typeface="Arial" panose="020B0604020202020204" pitchFamily="34" charset="0"/>
              <a:ea typeface="Times New Roman" panose="02020603050405020304" pitchFamily="18" charset="0"/>
            </a:endParaRPr>
          </a:p>
        </p:txBody>
      </p:sp>
      <p:sp>
        <p:nvSpPr>
          <p:cNvPr id="19494" name="矩形 19493"/>
          <p:cNvSpPr/>
          <p:nvPr/>
        </p:nvSpPr>
        <p:spPr>
          <a:xfrm>
            <a:off x="1155700" y="3746500"/>
            <a:ext cx="1803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95" name="矩形 19494"/>
          <p:cNvSpPr/>
          <p:nvPr/>
        </p:nvSpPr>
        <p:spPr>
          <a:xfrm>
            <a:off x="393700" y="3746500"/>
            <a:ext cx="7366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96" name="矩形 19495"/>
          <p:cNvSpPr/>
          <p:nvPr/>
        </p:nvSpPr>
        <p:spPr>
          <a:xfrm>
            <a:off x="436563" y="3705225"/>
            <a:ext cx="5111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19497" name="矩形 19496"/>
          <p:cNvSpPr/>
          <p:nvPr/>
        </p:nvSpPr>
        <p:spPr>
          <a:xfrm>
            <a:off x="1427163" y="3705225"/>
            <a:ext cx="14509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Inst Memory</a:t>
            </a:r>
            <a:endParaRPr lang="en-US" altLang="zh-CN" sz="1800">
              <a:latin typeface="Arial" panose="020B0604020202020204" pitchFamily="34" charset="0"/>
              <a:ea typeface="Times New Roman" panose="02020603050405020304" pitchFamily="18" charset="0"/>
            </a:endParaRPr>
          </a:p>
        </p:txBody>
      </p:sp>
      <p:sp>
        <p:nvSpPr>
          <p:cNvPr id="19498" name="矩形 19497"/>
          <p:cNvSpPr/>
          <p:nvPr/>
        </p:nvSpPr>
        <p:spPr>
          <a:xfrm>
            <a:off x="4432300" y="3746500"/>
            <a:ext cx="660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499" name="矩形 19498"/>
          <p:cNvSpPr/>
          <p:nvPr/>
        </p:nvSpPr>
        <p:spPr>
          <a:xfrm>
            <a:off x="4475163" y="3705225"/>
            <a:ext cx="625475" cy="376238"/>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cmp</a:t>
            </a:r>
            <a:endParaRPr lang="en-US" altLang="zh-CN" sz="1800" err="1">
              <a:latin typeface="Arial" panose="020B0604020202020204" pitchFamily="34" charset="0"/>
              <a:ea typeface="Times New Roman" panose="02020603050405020304" pitchFamily="18" charset="0"/>
            </a:endParaRPr>
          </a:p>
        </p:txBody>
      </p:sp>
      <p:sp>
        <p:nvSpPr>
          <p:cNvPr id="19500" name="矩形 19499"/>
          <p:cNvSpPr/>
          <p:nvPr/>
        </p:nvSpPr>
        <p:spPr>
          <a:xfrm>
            <a:off x="5118100" y="3746500"/>
            <a:ext cx="3556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501" name="矩形 19500"/>
          <p:cNvSpPr/>
          <p:nvPr/>
        </p:nvSpPr>
        <p:spPr>
          <a:xfrm>
            <a:off x="5084763" y="3775075"/>
            <a:ext cx="481012" cy="284163"/>
          </a:xfrm>
          <a:prstGeom prst="rect">
            <a:avLst/>
          </a:prstGeom>
          <a:noFill/>
          <a:ln w="12700">
            <a:noFill/>
          </a:ln>
        </p:spPr>
        <p:txBody>
          <a:bodyPr wrap="none" lIns="90488" tIns="44450" rIns="90488" bIns="44450">
            <a:spAutoFit/>
          </a:bodyPr>
          <a:lstStyle/>
          <a:p>
            <a:pPr lvl="0"/>
            <a:r>
              <a:rPr lang="en-US" altLang="zh-CN" sz="1200" err="1">
                <a:latin typeface="Arial" panose="020B0604020202020204" pitchFamily="34" charset="0"/>
                <a:ea typeface="Times New Roman" panose="02020603050405020304" pitchFamily="18" charset="0"/>
              </a:rPr>
              <a:t>mux</a:t>
            </a:r>
            <a:endParaRPr lang="en-US" altLang="zh-CN" sz="1200" err="1">
              <a:latin typeface="Arial" panose="020B0604020202020204" pitchFamily="34" charset="0"/>
              <a:ea typeface="Times New Roman" panose="02020603050405020304" pitchFamily="18" charset="0"/>
            </a:endParaRPr>
          </a:p>
        </p:txBody>
      </p:sp>
      <p:sp>
        <p:nvSpPr>
          <p:cNvPr id="19502" name="矩形 19501"/>
          <p:cNvSpPr/>
          <p:nvPr/>
        </p:nvSpPr>
        <p:spPr>
          <a:xfrm>
            <a:off x="2984500" y="2146300"/>
            <a:ext cx="1422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503" name="矩形 19502"/>
          <p:cNvSpPr/>
          <p:nvPr/>
        </p:nvSpPr>
        <p:spPr>
          <a:xfrm>
            <a:off x="3179763" y="2105025"/>
            <a:ext cx="1044575" cy="376238"/>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a:t>
            </a:r>
            <a:r>
              <a:rPr lang="en-US" altLang="zh-CN" sz="1800">
                <a:latin typeface="Arial" panose="020B0604020202020204" pitchFamily="34" charset="0"/>
                <a:ea typeface="Times New Roman" panose="02020603050405020304" pitchFamily="18" charset="0"/>
              </a:rPr>
              <a:t> File</a:t>
            </a:r>
            <a:endParaRPr lang="en-US" altLang="zh-CN" sz="1800">
              <a:latin typeface="Arial" panose="020B0604020202020204" pitchFamily="34" charset="0"/>
              <a:ea typeface="Times New Roman" panose="02020603050405020304" pitchFamily="18" charset="0"/>
            </a:endParaRPr>
          </a:p>
        </p:txBody>
      </p:sp>
      <p:sp>
        <p:nvSpPr>
          <p:cNvPr id="19504" name="矩形 19503"/>
          <p:cNvSpPr/>
          <p:nvPr/>
        </p:nvSpPr>
        <p:spPr>
          <a:xfrm>
            <a:off x="2984500" y="2984500"/>
            <a:ext cx="1422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505" name="矩形 19504"/>
          <p:cNvSpPr/>
          <p:nvPr/>
        </p:nvSpPr>
        <p:spPr>
          <a:xfrm>
            <a:off x="3179763" y="2943225"/>
            <a:ext cx="1044575" cy="376238"/>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a:t>
            </a:r>
            <a:r>
              <a:rPr lang="en-US" altLang="zh-CN" sz="1800">
                <a:latin typeface="Arial" panose="020B0604020202020204" pitchFamily="34" charset="0"/>
                <a:ea typeface="Times New Roman" panose="02020603050405020304" pitchFamily="18" charset="0"/>
              </a:rPr>
              <a:t> File</a:t>
            </a:r>
            <a:endParaRPr lang="en-US" altLang="zh-CN" sz="1800">
              <a:latin typeface="Arial" panose="020B0604020202020204" pitchFamily="34" charset="0"/>
              <a:ea typeface="Times New Roman" panose="02020603050405020304" pitchFamily="18" charset="0"/>
            </a:endParaRPr>
          </a:p>
        </p:txBody>
      </p:sp>
      <p:sp>
        <p:nvSpPr>
          <p:cNvPr id="19506" name="矩形 19505"/>
          <p:cNvSpPr/>
          <p:nvPr/>
        </p:nvSpPr>
        <p:spPr>
          <a:xfrm>
            <a:off x="2984500" y="3746500"/>
            <a:ext cx="1422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507" name="矩形 19506"/>
          <p:cNvSpPr/>
          <p:nvPr/>
        </p:nvSpPr>
        <p:spPr>
          <a:xfrm>
            <a:off x="3179763" y="3705225"/>
            <a:ext cx="1244600" cy="376238"/>
          </a:xfrm>
          <a:prstGeom prst="rect">
            <a:avLst/>
          </a:prstGeom>
          <a:noFill/>
          <a:ln w="12700">
            <a:noFill/>
          </a:ln>
        </p:spPr>
        <p:txBody>
          <a:bodyPr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a:t>
            </a:r>
            <a:r>
              <a:rPr lang="en-US" altLang="zh-CN" sz="1800">
                <a:latin typeface="Arial" panose="020B0604020202020204" pitchFamily="34" charset="0"/>
                <a:ea typeface="Times New Roman" panose="02020603050405020304" pitchFamily="18" charset="0"/>
              </a:rPr>
              <a:t> File</a:t>
            </a:r>
            <a:endParaRPr lang="en-US" altLang="zh-CN" sz="1800">
              <a:latin typeface="Arial" panose="020B0604020202020204" pitchFamily="34" charset="0"/>
              <a:ea typeface="Times New Roman" panose="02020603050405020304" pitchFamily="18" charset="0"/>
            </a:endParaRPr>
          </a:p>
        </p:txBody>
      </p:sp>
      <p:sp>
        <p:nvSpPr>
          <p:cNvPr id="19508" name="矩形 19507"/>
          <p:cNvSpPr/>
          <p:nvPr/>
        </p:nvSpPr>
        <p:spPr>
          <a:xfrm>
            <a:off x="284163" y="962025"/>
            <a:ext cx="22129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Arithmetic &amp; Logical</a:t>
            </a:r>
            <a:endParaRPr lang="en-US" altLang="zh-CN" sz="1800">
              <a:latin typeface="Arial" panose="020B0604020202020204" pitchFamily="34" charset="0"/>
              <a:ea typeface="Times New Roman" panose="02020603050405020304" pitchFamily="18" charset="0"/>
            </a:endParaRPr>
          </a:p>
        </p:txBody>
      </p:sp>
      <p:sp>
        <p:nvSpPr>
          <p:cNvPr id="19509" name="矩形 19508"/>
          <p:cNvSpPr/>
          <p:nvPr/>
        </p:nvSpPr>
        <p:spPr>
          <a:xfrm>
            <a:off x="284163" y="1800225"/>
            <a:ext cx="7016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Load</a:t>
            </a:r>
            <a:endParaRPr lang="en-US" altLang="zh-CN" sz="1800">
              <a:latin typeface="Arial" panose="020B0604020202020204" pitchFamily="34" charset="0"/>
              <a:ea typeface="Times New Roman" panose="02020603050405020304" pitchFamily="18" charset="0"/>
            </a:endParaRPr>
          </a:p>
        </p:txBody>
      </p:sp>
      <p:sp>
        <p:nvSpPr>
          <p:cNvPr id="19510" name="矩形 19509"/>
          <p:cNvSpPr/>
          <p:nvPr/>
        </p:nvSpPr>
        <p:spPr>
          <a:xfrm>
            <a:off x="284163" y="2638425"/>
            <a:ext cx="7397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Store</a:t>
            </a:r>
            <a:endParaRPr lang="en-US" altLang="zh-CN" sz="1800">
              <a:latin typeface="Arial" panose="020B0604020202020204" pitchFamily="34" charset="0"/>
              <a:ea typeface="Times New Roman" panose="02020603050405020304" pitchFamily="18" charset="0"/>
            </a:endParaRPr>
          </a:p>
        </p:txBody>
      </p:sp>
      <p:sp>
        <p:nvSpPr>
          <p:cNvPr id="19511" name="矩形 19510"/>
          <p:cNvSpPr/>
          <p:nvPr/>
        </p:nvSpPr>
        <p:spPr>
          <a:xfrm>
            <a:off x="284163" y="3400425"/>
            <a:ext cx="9175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Branch</a:t>
            </a:r>
            <a:endParaRPr lang="en-US" altLang="zh-CN" sz="1800">
              <a:latin typeface="Arial" panose="020B0604020202020204" pitchFamily="34" charset="0"/>
              <a:ea typeface="Times New Roman" panose="02020603050405020304" pitchFamily="18" charset="0"/>
            </a:endParaRPr>
          </a:p>
        </p:txBody>
      </p:sp>
      <p:sp>
        <p:nvSpPr>
          <p:cNvPr id="19512" name="矩形 19511"/>
          <p:cNvSpPr/>
          <p:nvPr/>
        </p:nvSpPr>
        <p:spPr>
          <a:xfrm>
            <a:off x="3408363" y="2409825"/>
            <a:ext cx="1425575" cy="376238"/>
          </a:xfrm>
          <a:prstGeom prst="rect">
            <a:avLst/>
          </a:prstGeom>
          <a:noFill/>
          <a:ln w="12700">
            <a:noFill/>
          </a:ln>
        </p:spPr>
        <p:txBody>
          <a:bodyPr wrap="none" lIns="90488" tIns="44450" rIns="90488" bIns="44450">
            <a:spAutoFit/>
          </a:bodyPr>
          <a:lstStyle/>
          <a:p>
            <a:pPr lvl="0"/>
            <a:r>
              <a:rPr lang="en-US" altLang="zh-CN" sz="1800" i="1">
                <a:solidFill>
                  <a:schemeClr val="accent1"/>
                </a:solidFill>
                <a:latin typeface="Arial" panose="020B0604020202020204" pitchFamily="34" charset="0"/>
                <a:ea typeface="Times New Roman" panose="02020603050405020304" pitchFamily="18" charset="0"/>
              </a:rPr>
              <a:t>Critical Path</a:t>
            </a:r>
            <a:endParaRPr lang="en-US" altLang="zh-CN" sz="1800" i="1">
              <a:solidFill>
                <a:schemeClr val="accent1"/>
              </a:solidFill>
              <a:latin typeface="Arial" panose="020B0604020202020204" pitchFamily="34" charset="0"/>
              <a:ea typeface="Times New Roman" panose="02020603050405020304" pitchFamily="18" charset="0"/>
            </a:endParaRPr>
          </a:p>
        </p:txBody>
      </p:sp>
      <p:sp>
        <p:nvSpPr>
          <p:cNvPr id="19513" name="直接连接符 19512"/>
          <p:cNvSpPr/>
          <p:nvPr/>
        </p:nvSpPr>
        <p:spPr>
          <a:xfrm>
            <a:off x="4889500" y="2590800"/>
            <a:ext cx="4013200" cy="0"/>
          </a:xfrm>
          <a:prstGeom prst="line">
            <a:avLst/>
          </a:prstGeom>
          <a:ln w="25400" cap="flat" cmpd="sng">
            <a:solidFill>
              <a:schemeClr val="accent1"/>
            </a:solidFill>
            <a:prstDash val="solid"/>
            <a:headEnd type="none" w="med" len="med"/>
            <a:tailEnd type="triangle" w="med" len="med"/>
          </a:ln>
        </p:spPr>
      </p:sp>
      <p:sp>
        <p:nvSpPr>
          <p:cNvPr id="19514" name="直接连接符 19513"/>
          <p:cNvSpPr/>
          <p:nvPr/>
        </p:nvSpPr>
        <p:spPr>
          <a:xfrm flipH="1">
            <a:off x="368300" y="2590800"/>
            <a:ext cx="3073400" cy="0"/>
          </a:xfrm>
          <a:prstGeom prst="line">
            <a:avLst/>
          </a:prstGeom>
          <a:ln w="25400" cap="flat" cmpd="sng">
            <a:solidFill>
              <a:schemeClr val="accent1"/>
            </a:solidFill>
            <a:prstDash val="solid"/>
            <a:headEnd type="none" w="med" len="med"/>
            <a:tailEnd type="triangle" w="med" len="med"/>
          </a:ln>
        </p:spPr>
      </p:sp>
      <p:sp>
        <p:nvSpPr>
          <p:cNvPr id="19515" name="矩形 19514"/>
          <p:cNvSpPr/>
          <p:nvPr/>
        </p:nvSpPr>
        <p:spPr>
          <a:xfrm>
            <a:off x="6565900" y="1308100"/>
            <a:ext cx="5080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516" name="矩形 19515"/>
          <p:cNvSpPr/>
          <p:nvPr/>
        </p:nvSpPr>
        <p:spPr>
          <a:xfrm>
            <a:off x="6532563" y="1289050"/>
            <a:ext cx="69056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setup</a:t>
            </a:r>
            <a:endParaRPr lang="en-US" altLang="zh-CN" sz="1600">
              <a:latin typeface="Arial" panose="020B0604020202020204" pitchFamily="34" charset="0"/>
              <a:ea typeface="Times New Roman" panose="02020603050405020304" pitchFamily="18" charset="0"/>
            </a:endParaRPr>
          </a:p>
        </p:txBody>
      </p:sp>
      <p:sp>
        <p:nvSpPr>
          <p:cNvPr id="19517" name="矩形 19516"/>
          <p:cNvSpPr/>
          <p:nvPr/>
        </p:nvSpPr>
        <p:spPr>
          <a:xfrm>
            <a:off x="8394700" y="2146300"/>
            <a:ext cx="5080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9518" name="矩形 19517"/>
          <p:cNvSpPr/>
          <p:nvPr/>
        </p:nvSpPr>
        <p:spPr>
          <a:xfrm>
            <a:off x="8285163" y="2127250"/>
            <a:ext cx="69056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setup</a:t>
            </a:r>
            <a:endParaRPr lang="en-US" altLang="zh-CN" sz="1600">
              <a:latin typeface="Arial" panose="020B0604020202020204" pitchFamily="34" charset="0"/>
              <a:ea typeface="Times New Roman" panose="02020603050405020304" pitchFamily="18" charset="0"/>
            </a:endParaRPr>
          </a:p>
        </p:txBody>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143000" y="69945"/>
            <a:ext cx="7924800" cy="649605"/>
          </a:xfrm>
        </p:spPr>
        <p:txBody>
          <a:bodyPr/>
          <a:lstStyle/>
          <a:p>
            <a:r>
              <a:rPr lang="en-US" altLang="zh-CN">
                <a:sym typeface="+mn-ea"/>
              </a:rPr>
              <a:t>Memory Access Time</a:t>
            </a:r>
            <a:endParaRPr lang="zh-CN" altLang="en-US" dirty="0"/>
          </a:p>
        </p:txBody>
      </p:sp>
      <p:sp>
        <p:nvSpPr>
          <p:cNvPr id="7" name="内容占位符 6"/>
          <p:cNvSpPr>
            <a:spLocks noGrp="1"/>
          </p:cNvSpPr>
          <p:nvPr>
            <p:ph sz="quarter" idx="13"/>
          </p:nvPr>
        </p:nvSpPr>
        <p:spPr>
          <a:xfrm>
            <a:off x="304801" y="116837"/>
            <a:ext cx="914400" cy="568325"/>
          </a:xfrm>
        </p:spPr>
        <p:txBody>
          <a:bodyPr/>
          <a:lstStyle/>
          <a:p>
            <a:r>
              <a:rPr lang="en-US" altLang="zh-CN" dirty="0"/>
              <a:t>2.3</a:t>
            </a:r>
            <a:endParaRPr lang="zh-CN" altLang="en-US" dirty="0"/>
          </a:p>
        </p:txBody>
      </p:sp>
      <p:sp>
        <p:nvSpPr>
          <p:cNvPr id="20483" name="文本占位符 20482"/>
          <p:cNvSpPr>
            <a:spLocks noGrp="1"/>
          </p:cNvSpPr>
          <p:nvPr>
            <p:ph type="body" idx="1"/>
          </p:nvPr>
        </p:nvSpPr>
        <p:spPr>
          <a:xfrm>
            <a:off x="-24130" y="824865"/>
            <a:ext cx="9164320" cy="3706495"/>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a:t>Physics =&gt; fast memories are small (large memories are slow)</a:t>
            </a:r>
            <a:endParaRPr lang="en-US" altLang="zh-CN" sz="2400"/>
          </a:p>
          <a:p>
            <a:pPr>
              <a:buClr>
                <a:srgbClr val="290CFC"/>
              </a:buClr>
              <a:buFont typeface="Wingdings" panose="05000000000000000000" charset="0"/>
              <a:buChar char="Ø"/>
            </a:pPr>
            <a:endParaRPr lang="en-US" altLang="zh-CN"/>
          </a:p>
          <a:p>
            <a:pPr>
              <a:buNone/>
            </a:pPr>
            <a:endParaRPr lang="en-US" altLang="zh-CN"/>
          </a:p>
          <a:p>
            <a:pPr>
              <a:buNone/>
            </a:pPr>
            <a:endParaRPr lang="en-US" altLang="zh-CN"/>
          </a:p>
          <a:p>
            <a:pPr>
              <a:buNone/>
            </a:pPr>
            <a:endParaRPr lang="en-US" altLang="zh-CN"/>
          </a:p>
          <a:p>
            <a:pPr lvl="1"/>
            <a:r>
              <a:rPr lang="en-US" altLang="zh-CN"/>
              <a:t>question: register file vs. memory</a:t>
            </a:r>
            <a:endParaRPr lang="en-US" altLang="zh-CN"/>
          </a:p>
          <a:p>
            <a:pPr marL="457200" indent="-457200">
              <a:buClr>
                <a:srgbClr val="290CFC"/>
              </a:buClr>
              <a:buFont typeface="Wingdings" panose="05000000000000000000" charset="0"/>
              <a:buChar char="Ø"/>
            </a:pPr>
            <a:r>
              <a:rPr lang="en-US" altLang="zh-CN" sz="2400"/>
              <a:t>=&gt; Use a hierarchy of memories</a:t>
            </a:r>
            <a:endParaRPr lang="en-US" altLang="zh-CN" sz="2400"/>
          </a:p>
        </p:txBody>
      </p:sp>
      <p:sp>
        <p:nvSpPr>
          <p:cNvPr id="20484" name="矩形 20483"/>
          <p:cNvSpPr/>
          <p:nvPr/>
        </p:nvSpPr>
        <p:spPr>
          <a:xfrm>
            <a:off x="3594100" y="1460500"/>
            <a:ext cx="2184400" cy="16510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0485" name="矩形 20484"/>
          <p:cNvSpPr/>
          <p:nvPr/>
        </p:nvSpPr>
        <p:spPr>
          <a:xfrm>
            <a:off x="3941763" y="1114425"/>
            <a:ext cx="1654175" cy="376238"/>
          </a:xfrm>
          <a:prstGeom prst="rect">
            <a:avLst/>
          </a:prstGeom>
          <a:noFill/>
          <a:ln w="12700">
            <a:noFill/>
          </a:ln>
        </p:spPr>
        <p:txBody>
          <a:bodyPr wrap="none" lIns="90488" tIns="44450" rIns="90488" bIns="44450">
            <a:spAutoFit/>
          </a:bodyPr>
          <a:lstStyle/>
          <a:p>
            <a:pPr lvl="0"/>
            <a:r>
              <a:rPr lang="en-US" altLang="zh-CN" sz="1800" b="1">
                <a:latin typeface="Arial" panose="020B0604020202020204" pitchFamily="34" charset="0"/>
                <a:ea typeface="Times New Roman" panose="02020603050405020304" pitchFamily="18" charset="0"/>
              </a:rPr>
              <a:t>Storage</a:t>
            </a:r>
            <a:r>
              <a:rPr lang="en-US" altLang="zh-CN" sz="1800">
                <a:latin typeface="Arial" panose="020B0604020202020204" pitchFamily="34" charset="0"/>
                <a:ea typeface="Times New Roman" panose="02020603050405020304" pitchFamily="18" charset="0"/>
              </a:rPr>
              <a:t> Array</a:t>
            </a:r>
            <a:endParaRPr lang="en-US" altLang="zh-CN" sz="1800">
              <a:latin typeface="Arial" panose="020B0604020202020204" pitchFamily="34" charset="0"/>
              <a:ea typeface="Times New Roman" panose="02020603050405020304" pitchFamily="18" charset="0"/>
            </a:endParaRPr>
          </a:p>
        </p:txBody>
      </p:sp>
      <p:sp>
        <p:nvSpPr>
          <p:cNvPr id="20486" name="任意多边形 20485"/>
          <p:cNvSpPr/>
          <p:nvPr/>
        </p:nvSpPr>
        <p:spPr>
          <a:xfrm>
            <a:off x="2971800" y="1447800"/>
            <a:ext cx="382588" cy="1677988"/>
          </a:xfrm>
          <a:custGeom>
            <a:avLst/>
            <a:gdLst/>
            <a:ahLst/>
            <a:cxnLst/>
            <a:rect l="0" t="0" r="0" b="0"/>
            <a:pathLst>
              <a:path w="241" h="1057">
                <a:moveTo>
                  <a:pt x="240" y="1056"/>
                </a:moveTo>
                <a:lnTo>
                  <a:pt x="0" y="816"/>
                </a:lnTo>
                <a:lnTo>
                  <a:pt x="0" y="240"/>
                </a:lnTo>
                <a:lnTo>
                  <a:pt x="240" y="0"/>
                </a:lnTo>
                <a:lnTo>
                  <a:pt x="240" y="1056"/>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0487" name="直接连接符 20486"/>
          <p:cNvSpPr/>
          <p:nvPr/>
        </p:nvSpPr>
        <p:spPr>
          <a:xfrm flipH="1">
            <a:off x="2425700" y="2286000"/>
            <a:ext cx="558800" cy="0"/>
          </a:xfrm>
          <a:prstGeom prst="line">
            <a:avLst/>
          </a:prstGeom>
          <a:ln w="25400" cap="flat" cmpd="sng">
            <a:solidFill>
              <a:schemeClr val="tx1"/>
            </a:solidFill>
            <a:prstDash val="solid"/>
            <a:headEnd type="triangle" w="med" len="med"/>
            <a:tailEnd type="none" w="med" len="med"/>
          </a:ln>
        </p:spPr>
      </p:sp>
      <p:sp>
        <p:nvSpPr>
          <p:cNvPr id="20488" name="直接连接符 20487"/>
          <p:cNvSpPr/>
          <p:nvPr/>
        </p:nvSpPr>
        <p:spPr>
          <a:xfrm>
            <a:off x="3365500" y="1676400"/>
            <a:ext cx="2413000" cy="0"/>
          </a:xfrm>
          <a:prstGeom prst="line">
            <a:avLst/>
          </a:prstGeom>
          <a:ln w="25400" cap="flat" cmpd="sng">
            <a:solidFill>
              <a:schemeClr val="tx1"/>
            </a:solidFill>
            <a:prstDash val="solid"/>
            <a:headEnd type="none" w="med" len="med"/>
            <a:tailEnd type="none" w="med" len="med"/>
          </a:ln>
        </p:spPr>
      </p:sp>
      <p:sp>
        <p:nvSpPr>
          <p:cNvPr id="20489" name="矩形 20488"/>
          <p:cNvSpPr/>
          <p:nvPr/>
        </p:nvSpPr>
        <p:spPr>
          <a:xfrm>
            <a:off x="5922963" y="1495425"/>
            <a:ext cx="20224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selected word line</a:t>
            </a:r>
            <a:endParaRPr lang="en-US" altLang="zh-CN" sz="1800">
              <a:latin typeface="Arial" panose="020B0604020202020204" pitchFamily="34" charset="0"/>
              <a:ea typeface="Times New Roman" panose="02020603050405020304" pitchFamily="18" charset="0"/>
            </a:endParaRPr>
          </a:p>
        </p:txBody>
      </p:sp>
      <p:sp>
        <p:nvSpPr>
          <p:cNvPr id="20490" name="矩形 20489"/>
          <p:cNvSpPr/>
          <p:nvPr/>
        </p:nvSpPr>
        <p:spPr>
          <a:xfrm>
            <a:off x="5346700" y="1612900"/>
            <a:ext cx="127000" cy="1270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0491" name="直接连接符 20490"/>
          <p:cNvSpPr/>
          <p:nvPr/>
        </p:nvSpPr>
        <p:spPr>
          <a:xfrm>
            <a:off x="5410200" y="1460500"/>
            <a:ext cx="0" cy="1879600"/>
          </a:xfrm>
          <a:prstGeom prst="line">
            <a:avLst/>
          </a:prstGeom>
          <a:ln w="25400" cap="flat" cmpd="sng">
            <a:solidFill>
              <a:schemeClr val="tx1"/>
            </a:solidFill>
            <a:prstDash val="solid"/>
            <a:headEnd type="none" w="med" len="med"/>
            <a:tailEnd type="triangle" w="med" len="med"/>
          </a:ln>
        </p:spPr>
      </p:sp>
      <p:sp>
        <p:nvSpPr>
          <p:cNvPr id="20492" name="矩形 20491"/>
          <p:cNvSpPr/>
          <p:nvPr/>
        </p:nvSpPr>
        <p:spPr>
          <a:xfrm>
            <a:off x="5346700" y="3365500"/>
            <a:ext cx="127000" cy="508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0493" name="矩形 20492"/>
          <p:cNvSpPr/>
          <p:nvPr/>
        </p:nvSpPr>
        <p:spPr>
          <a:xfrm>
            <a:off x="1427163" y="2105025"/>
            <a:ext cx="10064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address</a:t>
            </a:r>
            <a:endParaRPr lang="en-US" altLang="zh-CN" sz="1800">
              <a:latin typeface="Arial" panose="020B0604020202020204" pitchFamily="34" charset="0"/>
              <a:ea typeface="Times New Roman" panose="02020603050405020304" pitchFamily="18" charset="0"/>
            </a:endParaRPr>
          </a:p>
        </p:txBody>
      </p:sp>
      <p:sp>
        <p:nvSpPr>
          <p:cNvPr id="20494" name="直接连接符 20493"/>
          <p:cNvSpPr/>
          <p:nvPr/>
        </p:nvSpPr>
        <p:spPr>
          <a:xfrm>
            <a:off x="5575300" y="1765300"/>
            <a:ext cx="431800" cy="203200"/>
          </a:xfrm>
          <a:prstGeom prst="line">
            <a:avLst/>
          </a:prstGeom>
          <a:ln w="25400" cap="flat" cmpd="sng">
            <a:solidFill>
              <a:schemeClr val="tx1"/>
            </a:solidFill>
            <a:prstDash val="sysDot"/>
            <a:headEnd type="none" w="med" len="med"/>
            <a:tailEnd type="none" w="med" len="med"/>
          </a:ln>
        </p:spPr>
      </p:sp>
      <p:sp>
        <p:nvSpPr>
          <p:cNvPr id="20495" name="矩形 20494"/>
          <p:cNvSpPr/>
          <p:nvPr/>
        </p:nvSpPr>
        <p:spPr>
          <a:xfrm>
            <a:off x="5922963" y="1876425"/>
            <a:ext cx="13620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storage cell</a:t>
            </a:r>
            <a:endParaRPr lang="en-US" altLang="zh-CN" sz="1800">
              <a:latin typeface="Arial" panose="020B0604020202020204" pitchFamily="34" charset="0"/>
              <a:ea typeface="Times New Roman" panose="02020603050405020304" pitchFamily="18" charset="0"/>
            </a:endParaRPr>
          </a:p>
        </p:txBody>
      </p:sp>
      <p:sp>
        <p:nvSpPr>
          <p:cNvPr id="20496" name="直接连接符 20495"/>
          <p:cNvSpPr/>
          <p:nvPr/>
        </p:nvSpPr>
        <p:spPr>
          <a:xfrm>
            <a:off x="3810000" y="1460500"/>
            <a:ext cx="0" cy="1879600"/>
          </a:xfrm>
          <a:prstGeom prst="line">
            <a:avLst/>
          </a:prstGeom>
          <a:ln w="25400" cap="flat" cmpd="sng">
            <a:solidFill>
              <a:schemeClr val="tx1"/>
            </a:solidFill>
            <a:prstDash val="solid"/>
            <a:headEnd type="none" w="med" len="med"/>
            <a:tailEnd type="triangle" w="med" len="med"/>
          </a:ln>
        </p:spPr>
      </p:sp>
      <p:sp>
        <p:nvSpPr>
          <p:cNvPr id="20497" name="矩形 20496"/>
          <p:cNvSpPr/>
          <p:nvPr/>
        </p:nvSpPr>
        <p:spPr>
          <a:xfrm>
            <a:off x="3746500" y="3365500"/>
            <a:ext cx="127000" cy="508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0498" name="直接连接符 20497"/>
          <p:cNvSpPr/>
          <p:nvPr/>
        </p:nvSpPr>
        <p:spPr>
          <a:xfrm>
            <a:off x="3365500" y="2971800"/>
            <a:ext cx="2413000" cy="0"/>
          </a:xfrm>
          <a:prstGeom prst="line">
            <a:avLst/>
          </a:prstGeom>
          <a:ln w="25400" cap="flat" cmpd="sng">
            <a:solidFill>
              <a:schemeClr val="tx1"/>
            </a:solidFill>
            <a:prstDash val="solid"/>
            <a:headEnd type="none" w="med" len="med"/>
            <a:tailEnd type="none" w="med" len="med"/>
          </a:ln>
        </p:spPr>
      </p:sp>
      <p:sp>
        <p:nvSpPr>
          <p:cNvPr id="20499" name="直接连接符 20498"/>
          <p:cNvSpPr/>
          <p:nvPr/>
        </p:nvSpPr>
        <p:spPr>
          <a:xfrm>
            <a:off x="3810000" y="3441700"/>
            <a:ext cx="0" cy="203200"/>
          </a:xfrm>
          <a:prstGeom prst="line">
            <a:avLst/>
          </a:prstGeom>
          <a:ln w="25400" cap="flat" cmpd="sng">
            <a:solidFill>
              <a:schemeClr val="tx1"/>
            </a:solidFill>
            <a:prstDash val="solid"/>
            <a:headEnd type="none" w="med" len="med"/>
            <a:tailEnd type="triangle" w="med" len="med"/>
          </a:ln>
        </p:spPr>
      </p:sp>
      <p:sp>
        <p:nvSpPr>
          <p:cNvPr id="20500" name="直接连接符 20499"/>
          <p:cNvSpPr/>
          <p:nvPr/>
        </p:nvSpPr>
        <p:spPr>
          <a:xfrm>
            <a:off x="5410200" y="3441700"/>
            <a:ext cx="0" cy="203200"/>
          </a:xfrm>
          <a:prstGeom prst="line">
            <a:avLst/>
          </a:prstGeom>
          <a:ln w="25400" cap="flat" cmpd="sng">
            <a:solidFill>
              <a:schemeClr val="tx1"/>
            </a:solidFill>
            <a:prstDash val="solid"/>
            <a:headEnd type="none" w="med" len="med"/>
            <a:tailEnd type="triangle" w="med" len="med"/>
          </a:ln>
        </p:spPr>
      </p:sp>
      <p:sp>
        <p:nvSpPr>
          <p:cNvPr id="20501" name="直接连接符 20500"/>
          <p:cNvSpPr/>
          <p:nvPr/>
        </p:nvSpPr>
        <p:spPr>
          <a:xfrm>
            <a:off x="5422900" y="2146300"/>
            <a:ext cx="660400" cy="279400"/>
          </a:xfrm>
          <a:prstGeom prst="line">
            <a:avLst/>
          </a:prstGeom>
          <a:ln w="25400" cap="flat" cmpd="sng">
            <a:solidFill>
              <a:schemeClr val="tx1"/>
            </a:solidFill>
            <a:prstDash val="sysDot"/>
            <a:headEnd type="none" w="med" len="med"/>
            <a:tailEnd type="none" w="med" len="med"/>
          </a:ln>
        </p:spPr>
      </p:sp>
      <p:sp>
        <p:nvSpPr>
          <p:cNvPr id="20502" name="矩形 20501"/>
          <p:cNvSpPr/>
          <p:nvPr/>
        </p:nvSpPr>
        <p:spPr>
          <a:xfrm>
            <a:off x="5999163" y="2257425"/>
            <a:ext cx="8540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bit line</a:t>
            </a:r>
            <a:endParaRPr lang="en-US" altLang="zh-CN" sz="1800">
              <a:latin typeface="Arial" panose="020B0604020202020204" pitchFamily="34" charset="0"/>
              <a:ea typeface="Times New Roman" panose="02020603050405020304" pitchFamily="18" charset="0"/>
            </a:endParaRPr>
          </a:p>
        </p:txBody>
      </p:sp>
      <p:sp>
        <p:nvSpPr>
          <p:cNvPr id="20503" name="矩形 20502"/>
          <p:cNvSpPr/>
          <p:nvPr/>
        </p:nvSpPr>
        <p:spPr>
          <a:xfrm>
            <a:off x="5541963" y="3248025"/>
            <a:ext cx="14255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sense amps</a:t>
            </a:r>
            <a:endParaRPr lang="en-US" altLang="zh-CN" sz="1800">
              <a:latin typeface="Arial" panose="020B0604020202020204" pitchFamily="34" charset="0"/>
              <a:ea typeface="Times New Roman" panose="02020603050405020304" pitchFamily="18" charset="0"/>
            </a:endParaRPr>
          </a:p>
        </p:txBody>
      </p:sp>
      <p:sp>
        <p:nvSpPr>
          <p:cNvPr id="20504" name="矩形 20503"/>
          <p:cNvSpPr/>
          <p:nvPr/>
        </p:nvSpPr>
        <p:spPr>
          <a:xfrm>
            <a:off x="2341563" y="2943225"/>
            <a:ext cx="1019175" cy="6508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address</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decoder</a:t>
            </a:r>
            <a:endParaRPr lang="en-US" altLang="zh-CN" sz="1800">
              <a:latin typeface="Arial" panose="020B0604020202020204" pitchFamily="34" charset="0"/>
              <a:ea typeface="Times New Roman" panose="02020603050405020304" pitchFamily="18" charset="0"/>
            </a:endParaRPr>
          </a:p>
        </p:txBody>
      </p:sp>
      <p:sp>
        <p:nvSpPr>
          <p:cNvPr id="20505" name="矩形 20504"/>
          <p:cNvSpPr/>
          <p:nvPr/>
        </p:nvSpPr>
        <p:spPr>
          <a:xfrm>
            <a:off x="2835275" y="5094288"/>
            <a:ext cx="812800" cy="5842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0506" name="矩形 20505"/>
          <p:cNvSpPr/>
          <p:nvPr/>
        </p:nvSpPr>
        <p:spPr>
          <a:xfrm>
            <a:off x="2801938" y="5129213"/>
            <a:ext cx="8413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Cache</a:t>
            </a:r>
            <a:endParaRPr lang="en-US" altLang="zh-CN" sz="1800">
              <a:latin typeface="Arial" panose="020B0604020202020204" pitchFamily="34" charset="0"/>
              <a:ea typeface="Times New Roman" panose="02020603050405020304" pitchFamily="18" charset="0"/>
            </a:endParaRPr>
          </a:p>
        </p:txBody>
      </p:sp>
      <p:sp>
        <p:nvSpPr>
          <p:cNvPr id="20507" name="矩形 20506"/>
          <p:cNvSpPr/>
          <p:nvPr/>
        </p:nvSpPr>
        <p:spPr>
          <a:xfrm>
            <a:off x="4283075" y="4941888"/>
            <a:ext cx="812800" cy="8890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0508" name="矩形 20507"/>
          <p:cNvSpPr/>
          <p:nvPr/>
        </p:nvSpPr>
        <p:spPr>
          <a:xfrm>
            <a:off x="1125538" y="5205413"/>
            <a:ext cx="12096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Processor</a:t>
            </a:r>
            <a:endParaRPr lang="en-US" altLang="zh-CN" sz="1800">
              <a:latin typeface="Arial" panose="020B0604020202020204" pitchFamily="34" charset="0"/>
              <a:ea typeface="Times New Roman" panose="02020603050405020304" pitchFamily="18" charset="0"/>
            </a:endParaRPr>
          </a:p>
        </p:txBody>
      </p:sp>
      <p:sp>
        <p:nvSpPr>
          <p:cNvPr id="20509" name="直接连接符 20508"/>
          <p:cNvSpPr/>
          <p:nvPr/>
        </p:nvSpPr>
        <p:spPr>
          <a:xfrm>
            <a:off x="2301875" y="5386388"/>
            <a:ext cx="508000" cy="0"/>
          </a:xfrm>
          <a:prstGeom prst="line">
            <a:avLst/>
          </a:prstGeom>
          <a:ln w="25400" cap="flat" cmpd="sng">
            <a:solidFill>
              <a:schemeClr val="tx1"/>
            </a:solidFill>
            <a:prstDash val="solid"/>
            <a:headEnd type="triangle" w="med" len="med"/>
            <a:tailEnd type="triangle" w="med" len="med"/>
          </a:ln>
        </p:spPr>
      </p:sp>
      <p:sp>
        <p:nvSpPr>
          <p:cNvPr id="20510" name="矩形 20509"/>
          <p:cNvSpPr/>
          <p:nvPr/>
        </p:nvSpPr>
        <p:spPr>
          <a:xfrm>
            <a:off x="2111375" y="5691188"/>
            <a:ext cx="1616075" cy="363537"/>
          </a:xfrm>
          <a:prstGeom prst="rect">
            <a:avLst/>
          </a:prstGeom>
          <a:noFill/>
          <a:ln w="12700">
            <a:noFill/>
          </a:ln>
        </p:spPr>
        <p:txBody>
          <a:bodyPr wrap="none" lIns="90488" tIns="44450" rIns="90488" bIns="44450">
            <a:spAutoFit/>
          </a:bodyPr>
          <a:lstStyle/>
          <a:p>
            <a:pPr lvl="0" algn="r"/>
            <a:r>
              <a:rPr lang="en-US" altLang="zh-CN" sz="1800" b="1">
                <a:latin typeface="Arial" panose="020B0604020202020204" pitchFamily="34" charset="0"/>
                <a:ea typeface="Times New Roman" panose="02020603050405020304" pitchFamily="18" charset="0"/>
              </a:rPr>
              <a:t>1 time-period</a:t>
            </a:r>
            <a:endParaRPr lang="en-US" altLang="zh-CN" sz="1800" b="1">
              <a:latin typeface="Arial" panose="020B0604020202020204" pitchFamily="34" charset="0"/>
              <a:ea typeface="Times New Roman" panose="02020603050405020304" pitchFamily="18" charset="0"/>
            </a:endParaRPr>
          </a:p>
        </p:txBody>
      </p:sp>
      <p:sp>
        <p:nvSpPr>
          <p:cNvPr id="20511" name="直接连接符 20510"/>
          <p:cNvSpPr/>
          <p:nvPr/>
        </p:nvSpPr>
        <p:spPr>
          <a:xfrm>
            <a:off x="3673475" y="5538788"/>
            <a:ext cx="584200" cy="0"/>
          </a:xfrm>
          <a:prstGeom prst="line">
            <a:avLst/>
          </a:prstGeom>
          <a:ln w="25400" cap="flat" cmpd="sng">
            <a:solidFill>
              <a:schemeClr val="tx1"/>
            </a:solidFill>
            <a:prstDash val="solid"/>
            <a:headEnd type="triangle" w="med" len="med"/>
            <a:tailEnd type="triangle" w="med" len="med"/>
          </a:ln>
        </p:spPr>
      </p:sp>
      <p:sp>
        <p:nvSpPr>
          <p:cNvPr id="20512" name="矩形 20511"/>
          <p:cNvSpPr/>
          <p:nvPr/>
        </p:nvSpPr>
        <p:spPr>
          <a:xfrm>
            <a:off x="1082675" y="4713288"/>
            <a:ext cx="2870200" cy="1346200"/>
          </a:xfrm>
          <a:prstGeom prst="rect">
            <a:avLst/>
          </a:prstGeom>
          <a:noFill/>
          <a:ln w="25400" cap="flat" cmpd="sng">
            <a:solidFill>
              <a:schemeClr val="accent2"/>
            </a:solidFill>
            <a:prstDash val="sysDot"/>
            <a:miter/>
            <a:headEnd type="none" w="med" len="med"/>
            <a:tailEnd type="none" w="med" len="med"/>
          </a:ln>
        </p:spPr>
        <p:txBody>
          <a:bodyPr/>
          <a:lstStyle/>
          <a:p>
            <a:endParaRPr lang="zh-CN" altLang="en-US"/>
          </a:p>
        </p:txBody>
      </p:sp>
      <p:sp>
        <p:nvSpPr>
          <p:cNvPr id="20513" name="矩形 20512"/>
          <p:cNvSpPr/>
          <p:nvPr/>
        </p:nvSpPr>
        <p:spPr>
          <a:xfrm rot="16200000">
            <a:off x="3492500" y="5127625"/>
            <a:ext cx="1120775" cy="363538"/>
          </a:xfrm>
          <a:prstGeom prst="rect">
            <a:avLst/>
          </a:prstGeom>
          <a:noFill/>
          <a:ln w="12700">
            <a:noFill/>
          </a:ln>
        </p:spPr>
        <p:txBody>
          <a:bodyPr wrap="none" lIns="90488" tIns="44450" rIns="90488" bIns="44450">
            <a:spAutoFit/>
          </a:bodyPr>
          <a:lstStyle/>
          <a:p>
            <a:pPr lvl="0"/>
            <a:r>
              <a:rPr lang="en-US" altLang="zh-CN" sz="1800">
                <a:solidFill>
                  <a:schemeClr val="accent2"/>
                </a:solidFill>
                <a:latin typeface="Arial" panose="020B0604020202020204" pitchFamily="34" charset="0"/>
                <a:ea typeface="Times New Roman" panose="02020603050405020304" pitchFamily="18" charset="0"/>
              </a:rPr>
              <a:t>proc. bus</a:t>
            </a:r>
            <a:endParaRPr lang="en-US" altLang="zh-CN" sz="1800">
              <a:solidFill>
                <a:schemeClr val="accent2"/>
              </a:solidFill>
              <a:latin typeface="Arial" panose="020B0604020202020204" pitchFamily="34" charset="0"/>
              <a:ea typeface="Times New Roman" panose="02020603050405020304" pitchFamily="18" charset="0"/>
            </a:endParaRPr>
          </a:p>
        </p:txBody>
      </p:sp>
      <p:sp>
        <p:nvSpPr>
          <p:cNvPr id="20514" name="矩形 20513"/>
          <p:cNvSpPr/>
          <p:nvPr/>
        </p:nvSpPr>
        <p:spPr>
          <a:xfrm>
            <a:off x="1006475" y="4637088"/>
            <a:ext cx="4546600" cy="1763712"/>
          </a:xfrm>
          <a:prstGeom prst="rect">
            <a:avLst/>
          </a:prstGeom>
          <a:noFill/>
          <a:ln w="25400" cap="flat" cmpd="sng">
            <a:solidFill>
              <a:schemeClr val="accent1"/>
            </a:solidFill>
            <a:prstDash val="sysDot"/>
            <a:miter/>
            <a:headEnd type="none" w="med" len="med"/>
            <a:tailEnd type="none" w="med" len="med"/>
          </a:ln>
        </p:spPr>
        <p:txBody>
          <a:bodyPr/>
          <a:lstStyle/>
          <a:p>
            <a:endParaRPr lang="zh-CN" altLang="en-US"/>
          </a:p>
        </p:txBody>
      </p:sp>
      <p:sp>
        <p:nvSpPr>
          <p:cNvPr id="20515" name="矩形 20514"/>
          <p:cNvSpPr/>
          <p:nvPr/>
        </p:nvSpPr>
        <p:spPr>
          <a:xfrm>
            <a:off x="4249738" y="5053013"/>
            <a:ext cx="841375" cy="6381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L2</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Cache</a:t>
            </a:r>
            <a:endParaRPr lang="en-US" altLang="zh-CN" sz="1800">
              <a:latin typeface="Arial" panose="020B0604020202020204" pitchFamily="34" charset="0"/>
              <a:ea typeface="Times New Roman" panose="02020603050405020304" pitchFamily="18" charset="0"/>
            </a:endParaRPr>
          </a:p>
        </p:txBody>
      </p:sp>
      <p:sp>
        <p:nvSpPr>
          <p:cNvPr id="20516" name="直接连接符 20515"/>
          <p:cNvSpPr/>
          <p:nvPr/>
        </p:nvSpPr>
        <p:spPr>
          <a:xfrm>
            <a:off x="5121275" y="5386388"/>
            <a:ext cx="889000" cy="0"/>
          </a:xfrm>
          <a:prstGeom prst="line">
            <a:avLst/>
          </a:prstGeom>
          <a:ln w="25400" cap="flat" cmpd="sng">
            <a:solidFill>
              <a:schemeClr val="tx1"/>
            </a:solidFill>
            <a:prstDash val="solid"/>
            <a:headEnd type="triangle" w="med" len="med"/>
            <a:tailEnd type="triangle" w="med" len="med"/>
          </a:ln>
        </p:spPr>
      </p:sp>
      <p:sp>
        <p:nvSpPr>
          <p:cNvPr id="20517" name="矩形 20516"/>
          <p:cNvSpPr/>
          <p:nvPr/>
        </p:nvSpPr>
        <p:spPr>
          <a:xfrm rot="16200000">
            <a:off x="5092700" y="5051425"/>
            <a:ext cx="1184275" cy="363538"/>
          </a:xfrm>
          <a:prstGeom prst="rect">
            <a:avLst/>
          </a:prstGeom>
          <a:noFill/>
          <a:ln w="12700">
            <a:noFill/>
          </a:ln>
        </p:spPr>
        <p:txBody>
          <a:bodyPr wrap="none" lIns="90488" tIns="44450" rIns="90488" bIns="44450">
            <a:spAutoFit/>
          </a:bodyPr>
          <a:lstStyle/>
          <a:p>
            <a:pPr lvl="0"/>
            <a:r>
              <a:rPr lang="en-US" altLang="zh-CN" sz="1800" dirty="0">
                <a:solidFill>
                  <a:schemeClr val="accent1"/>
                </a:solidFill>
                <a:latin typeface="Arial" panose="020B0604020202020204" pitchFamily="34" charset="0"/>
                <a:ea typeface="Times New Roman" panose="02020603050405020304" pitchFamily="18" charset="0"/>
              </a:rPr>
              <a:t>mem. bus</a:t>
            </a:r>
            <a:endParaRPr lang="en-US" altLang="zh-CN" sz="1800" dirty="0">
              <a:solidFill>
                <a:schemeClr val="accent1"/>
              </a:solidFill>
              <a:latin typeface="Arial" panose="020B0604020202020204" pitchFamily="34" charset="0"/>
              <a:ea typeface="Times New Roman" panose="02020603050405020304" pitchFamily="18" charset="0"/>
            </a:endParaRPr>
          </a:p>
        </p:txBody>
      </p:sp>
      <p:sp>
        <p:nvSpPr>
          <p:cNvPr id="20518" name="矩形 20517"/>
          <p:cNvSpPr/>
          <p:nvPr/>
        </p:nvSpPr>
        <p:spPr>
          <a:xfrm>
            <a:off x="6035675" y="4941888"/>
            <a:ext cx="1498600" cy="8890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0519" name="矩形 20518"/>
          <p:cNvSpPr/>
          <p:nvPr/>
        </p:nvSpPr>
        <p:spPr>
          <a:xfrm>
            <a:off x="3603625" y="6013450"/>
            <a:ext cx="1946275" cy="363538"/>
          </a:xfrm>
          <a:prstGeom prst="rect">
            <a:avLst/>
          </a:prstGeom>
          <a:noFill/>
          <a:ln w="12700">
            <a:noFill/>
          </a:ln>
        </p:spPr>
        <p:txBody>
          <a:bodyPr wrap="none" lIns="90488" tIns="44450" rIns="90488" bIns="44450">
            <a:spAutoFit/>
          </a:bodyPr>
          <a:lstStyle/>
          <a:p>
            <a:pPr lvl="0" algn="r"/>
            <a:r>
              <a:rPr lang="en-US" altLang="zh-CN" sz="1800" b="1">
                <a:latin typeface="Arial" panose="020B0604020202020204" pitchFamily="34" charset="0"/>
                <a:ea typeface="Times New Roman" panose="02020603050405020304" pitchFamily="18" charset="0"/>
              </a:rPr>
              <a:t>2-3 time-periods</a:t>
            </a:r>
            <a:endParaRPr lang="en-US" altLang="zh-CN" sz="1800" b="1">
              <a:latin typeface="Arial" panose="020B0604020202020204" pitchFamily="34" charset="0"/>
              <a:ea typeface="Times New Roman" panose="02020603050405020304" pitchFamily="18" charset="0"/>
            </a:endParaRPr>
          </a:p>
        </p:txBody>
      </p:sp>
      <p:sp>
        <p:nvSpPr>
          <p:cNvPr id="20520" name="矩形 20519"/>
          <p:cNvSpPr/>
          <p:nvPr/>
        </p:nvSpPr>
        <p:spPr>
          <a:xfrm>
            <a:off x="5276693" y="5867400"/>
            <a:ext cx="2478245" cy="366767"/>
          </a:xfrm>
          <a:prstGeom prst="rect">
            <a:avLst/>
          </a:prstGeom>
          <a:noFill/>
          <a:ln w="12700">
            <a:noFill/>
          </a:ln>
        </p:spPr>
        <p:txBody>
          <a:bodyPr wrap="none" lIns="90488" tIns="44450" rIns="90488" bIns="44450">
            <a:spAutoFit/>
          </a:bodyPr>
          <a:lstStyle/>
          <a:p>
            <a:pPr lvl="0" algn="r"/>
            <a:r>
              <a:rPr lang="en-US" altLang="zh-CN" sz="1800" b="1" dirty="0">
                <a:latin typeface="Arial" panose="020B0604020202020204" pitchFamily="34" charset="0"/>
                <a:ea typeface="Times New Roman" panose="02020603050405020304" pitchFamily="18" charset="0"/>
              </a:rPr>
              <a:t>20 - </a:t>
            </a:r>
            <a:r>
              <a:rPr lang="en-US" altLang="zh-CN" sz="1800" b="1" dirty="0" smtClean="0">
                <a:latin typeface="Arial" panose="020B0604020202020204" pitchFamily="34" charset="0"/>
                <a:ea typeface="Times New Roman" panose="02020603050405020304" pitchFamily="18" charset="0"/>
              </a:rPr>
              <a:t>500 </a:t>
            </a:r>
            <a:r>
              <a:rPr lang="en-US" altLang="zh-CN" sz="1800" b="1" dirty="0">
                <a:latin typeface="Arial" panose="020B0604020202020204" pitchFamily="34" charset="0"/>
                <a:ea typeface="Times New Roman" panose="02020603050405020304" pitchFamily="18" charset="0"/>
              </a:rPr>
              <a:t>time-periods</a:t>
            </a:r>
            <a:endParaRPr lang="en-US" altLang="zh-CN" sz="1800" b="1" dirty="0">
              <a:latin typeface="Arial" panose="020B0604020202020204" pitchFamily="34" charset="0"/>
              <a:ea typeface="Times New Roman" panose="02020603050405020304" pitchFamily="18" charset="0"/>
            </a:endParaRPr>
          </a:p>
        </p:txBody>
      </p:sp>
      <p:sp>
        <p:nvSpPr>
          <p:cNvPr id="20521" name="矩形 20520"/>
          <p:cNvSpPr/>
          <p:nvPr/>
        </p:nvSpPr>
        <p:spPr>
          <a:xfrm>
            <a:off x="6078538" y="4976813"/>
            <a:ext cx="10064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memory</a:t>
            </a:r>
            <a:endParaRPr lang="en-US" altLang="zh-CN" sz="1800">
              <a:latin typeface="Arial" panose="020B0604020202020204" pitchFamily="34" charset="0"/>
              <a:ea typeface="Times New Roman" panose="02020603050405020304" pitchFamily="18" charset="0"/>
            </a:endParaRPr>
          </a:p>
        </p:txBody>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dirty="0" smtClean="0"/>
              <a:t>Northwestern </a:t>
            </a:r>
            <a:r>
              <a:rPr lang="en-US" altLang="zh-CN" dirty="0" err="1" smtClean="0"/>
              <a:t>Polytechnical</a:t>
            </a:r>
            <a:r>
              <a:rPr lang="en-US" altLang="zh-CN" dirty="0" smtClean="0"/>
              <a:t>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Reducing Cycle Time</a:t>
            </a:r>
            <a:endParaRPr lang="zh-CN" altLang="en-US" dirty="0"/>
          </a:p>
        </p:txBody>
      </p:sp>
      <p:sp>
        <p:nvSpPr>
          <p:cNvPr id="7" name="内容占位符 6"/>
          <p:cNvSpPr>
            <a:spLocks noGrp="1"/>
          </p:cNvSpPr>
          <p:nvPr>
            <p:ph sz="quarter" idx="13"/>
          </p:nvPr>
        </p:nvSpPr>
        <p:spPr>
          <a:xfrm>
            <a:off x="228601" y="116837"/>
            <a:ext cx="990600" cy="568325"/>
          </a:xfrm>
        </p:spPr>
        <p:txBody>
          <a:bodyPr/>
          <a:lstStyle/>
          <a:p>
            <a:r>
              <a:rPr lang="en-US" altLang="zh-CN" dirty="0"/>
              <a:t>2.</a:t>
            </a:r>
            <a:r>
              <a:rPr lang="en-US" dirty="0"/>
              <a:t>4</a:t>
            </a:r>
            <a:endParaRPr lang="en-US" dirty="0"/>
          </a:p>
        </p:txBody>
      </p:sp>
      <p:sp>
        <p:nvSpPr>
          <p:cNvPr id="21507" name="文本占位符 21506"/>
          <p:cNvSpPr>
            <a:spLocks noGrp="1"/>
          </p:cNvSpPr>
          <p:nvPr>
            <p:ph type="body" idx="1"/>
          </p:nvPr>
        </p:nvSpPr>
        <p:spPr>
          <a:xfrm>
            <a:off x="-69850" y="838200"/>
            <a:ext cx="9123045" cy="1879600"/>
          </a:xfrm>
          <a:ln w="12700"/>
        </p:spPr>
        <p:txBody>
          <a:bodyPr vert="horz" wrap="square" lIns="63500" tIns="25400" rIns="63500" bIns="25400" anchor="t">
            <a:spAutoFit/>
          </a:bodyPr>
          <a:lstStyle/>
          <a:p>
            <a:pPr>
              <a:spcBef>
                <a:spcPct val="50000"/>
              </a:spcBef>
              <a:buClr>
                <a:srgbClr val="290CFC"/>
              </a:buClr>
              <a:buFont typeface="Wingdings" panose="05000000000000000000" charset="0"/>
              <a:buChar char="Ø"/>
            </a:pPr>
            <a:r>
              <a:rPr lang="en-US" altLang="zh-CN" sz="2400"/>
              <a:t>Cut combinational dependency graph and insert register / latch</a:t>
            </a:r>
            <a:endParaRPr lang="en-US" altLang="zh-CN" sz="2400"/>
          </a:p>
          <a:p>
            <a:pPr>
              <a:spcBef>
                <a:spcPct val="50000"/>
              </a:spcBef>
              <a:buClr>
                <a:srgbClr val="290CFC"/>
              </a:buClr>
              <a:buFont typeface="Wingdings" panose="05000000000000000000" charset="0"/>
              <a:buChar char="Ø"/>
            </a:pPr>
            <a:r>
              <a:rPr lang="en-US" altLang="zh-CN" sz="2400"/>
              <a:t>Do same work in two fast cycles, rather than one slow one</a:t>
            </a:r>
            <a:endParaRPr lang="en-US" altLang="zh-CN" sz="2400"/>
          </a:p>
          <a:p>
            <a:pPr>
              <a:spcBef>
                <a:spcPct val="50000"/>
              </a:spcBef>
              <a:buClr>
                <a:srgbClr val="290CFC"/>
              </a:buClr>
              <a:buFont typeface="Wingdings" panose="05000000000000000000" charset="0"/>
              <a:buChar char="Ø"/>
            </a:pPr>
            <a:r>
              <a:rPr lang="en-US" altLang="zh-CN" sz="2400"/>
              <a:t>May be able to short-circuit path and remove some components for some instructions!</a:t>
            </a:r>
            <a:endParaRPr lang="en-US" altLang="zh-CN" sz="2400"/>
          </a:p>
        </p:txBody>
      </p:sp>
      <p:grpSp>
        <p:nvGrpSpPr>
          <p:cNvPr id="21552" name="组合 21551"/>
          <p:cNvGrpSpPr/>
          <p:nvPr/>
        </p:nvGrpSpPr>
        <p:grpSpPr>
          <a:xfrm>
            <a:off x="1374775" y="2716213"/>
            <a:ext cx="2120900" cy="3792537"/>
            <a:chOff x="794" y="1262"/>
            <a:chExt cx="1336" cy="2389"/>
          </a:xfrm>
        </p:grpSpPr>
        <p:sp>
          <p:nvSpPr>
            <p:cNvPr id="21508" name="矩形 21507"/>
            <p:cNvSpPr/>
            <p:nvPr/>
          </p:nvSpPr>
          <p:spPr>
            <a:xfrm>
              <a:off x="802" y="1288"/>
              <a:ext cx="1328" cy="176"/>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1509" name="任意多边形 21508"/>
            <p:cNvSpPr/>
            <p:nvPr/>
          </p:nvSpPr>
          <p:spPr>
            <a:xfrm>
              <a:off x="794" y="1328"/>
              <a:ext cx="97" cy="97"/>
            </a:xfrm>
            <a:custGeom>
              <a:avLst/>
              <a:gdLst/>
              <a:ahLst/>
              <a:cxnLst/>
              <a:rect l="0" t="0" r="0" b="0"/>
              <a:pathLst>
                <a:path w="97" h="97">
                  <a:moveTo>
                    <a:pt x="0" y="0"/>
                  </a:moveTo>
                  <a:lnTo>
                    <a:pt x="96" y="48"/>
                  </a:lnTo>
                  <a:lnTo>
                    <a:pt x="0" y="96"/>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1510" name="矩形 21509"/>
            <p:cNvSpPr/>
            <p:nvPr/>
          </p:nvSpPr>
          <p:spPr>
            <a:xfrm>
              <a:off x="925" y="1262"/>
              <a:ext cx="1146" cy="229"/>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storage element</a:t>
              </a:r>
              <a:endParaRPr lang="en-US" altLang="zh-CN" sz="1800">
                <a:latin typeface="Arial" panose="020B0604020202020204" pitchFamily="34" charset="0"/>
                <a:ea typeface="Times New Roman" panose="02020603050405020304" pitchFamily="18" charset="0"/>
              </a:endParaRPr>
            </a:p>
          </p:txBody>
        </p:sp>
        <p:sp>
          <p:nvSpPr>
            <p:cNvPr id="21511" name="圆角矩形 21510"/>
            <p:cNvSpPr/>
            <p:nvPr/>
          </p:nvSpPr>
          <p:spPr>
            <a:xfrm>
              <a:off x="802" y="1720"/>
              <a:ext cx="1328" cy="1472"/>
            </a:xfrm>
            <a:prstGeom prst="roundRect">
              <a:avLst>
                <a:gd name="adj" fmla="val 124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1512" name="矩形 21511"/>
            <p:cNvSpPr/>
            <p:nvPr/>
          </p:nvSpPr>
          <p:spPr>
            <a:xfrm>
              <a:off x="925" y="1838"/>
              <a:ext cx="1044" cy="580"/>
            </a:xfrm>
            <a:prstGeom prst="rect">
              <a:avLst/>
            </a:prstGeom>
            <a:noFill/>
            <a:ln w="12700">
              <a:noFill/>
            </a:ln>
          </p:spPr>
          <p:txBody>
            <a:bodyPr wrap="none" lIns="90488" tIns="44450" rIns="90488" bIns="44450">
              <a:spAutoFit/>
            </a:bodyPr>
            <a:lstStyle/>
            <a:p>
              <a:pPr lvl="0"/>
              <a:r>
                <a:rPr lang="en-US" altLang="zh-CN" sz="1800" dirty="0" smtClean="0">
                  <a:latin typeface="Arial" panose="020B0604020202020204" pitchFamily="34" charset="0"/>
                  <a:ea typeface="Times New Roman" panose="02020603050405020304" pitchFamily="18" charset="0"/>
                </a:rPr>
                <a:t>A cyclic </a:t>
              </a:r>
              <a:endParaRPr lang="en-US" altLang="zh-CN" sz="1800" dirty="0">
                <a:latin typeface="Arial" panose="020B0604020202020204" pitchFamily="34" charset="0"/>
                <a:ea typeface="Times New Roman" panose="02020603050405020304" pitchFamily="18" charset="0"/>
              </a:endParaRPr>
            </a:p>
            <a:p>
              <a:pPr lvl="0"/>
              <a:r>
                <a:rPr lang="en-US" altLang="zh-CN" sz="1800" dirty="0">
                  <a:latin typeface="Arial" panose="020B0604020202020204" pitchFamily="34" charset="0"/>
                  <a:ea typeface="Times New Roman" panose="02020603050405020304" pitchFamily="18" charset="0"/>
                </a:rPr>
                <a:t>Combinational</a:t>
              </a:r>
              <a:endParaRPr lang="en-US" altLang="zh-CN" sz="1800" dirty="0">
                <a:latin typeface="Arial" panose="020B0604020202020204" pitchFamily="34" charset="0"/>
                <a:ea typeface="Times New Roman" panose="02020603050405020304" pitchFamily="18" charset="0"/>
              </a:endParaRPr>
            </a:p>
            <a:p>
              <a:pPr lvl="0"/>
              <a:r>
                <a:rPr lang="en-US" altLang="zh-CN" sz="1800" dirty="0">
                  <a:latin typeface="Arial" panose="020B0604020202020204" pitchFamily="34" charset="0"/>
                  <a:ea typeface="Times New Roman" panose="02020603050405020304" pitchFamily="18" charset="0"/>
                </a:rPr>
                <a:t>Logic</a:t>
              </a:r>
              <a:endParaRPr lang="en-US" altLang="zh-CN" sz="1800" dirty="0">
                <a:latin typeface="Arial" panose="020B0604020202020204" pitchFamily="34" charset="0"/>
                <a:ea typeface="Times New Roman" panose="02020603050405020304" pitchFamily="18" charset="0"/>
              </a:endParaRPr>
            </a:p>
          </p:txBody>
        </p:sp>
        <p:sp>
          <p:nvSpPr>
            <p:cNvPr id="21513" name="直接连接符 21512"/>
            <p:cNvSpPr/>
            <p:nvPr/>
          </p:nvSpPr>
          <p:spPr>
            <a:xfrm>
              <a:off x="1034" y="1480"/>
              <a:ext cx="0" cy="224"/>
            </a:xfrm>
            <a:prstGeom prst="line">
              <a:avLst/>
            </a:prstGeom>
            <a:ln w="25400" cap="flat" cmpd="sng">
              <a:solidFill>
                <a:schemeClr val="tx1"/>
              </a:solidFill>
              <a:prstDash val="solid"/>
              <a:headEnd type="none" w="med" len="med"/>
              <a:tailEnd type="triangle" w="med" len="med"/>
            </a:ln>
          </p:spPr>
        </p:sp>
        <p:sp>
          <p:nvSpPr>
            <p:cNvPr id="21514" name="直接连接符 21513"/>
            <p:cNvSpPr/>
            <p:nvPr/>
          </p:nvSpPr>
          <p:spPr>
            <a:xfrm>
              <a:off x="1178" y="1480"/>
              <a:ext cx="0" cy="224"/>
            </a:xfrm>
            <a:prstGeom prst="line">
              <a:avLst/>
            </a:prstGeom>
            <a:ln w="25400" cap="flat" cmpd="sng">
              <a:solidFill>
                <a:schemeClr val="tx1"/>
              </a:solidFill>
              <a:prstDash val="solid"/>
              <a:headEnd type="none" w="med" len="med"/>
              <a:tailEnd type="triangle" w="med" len="med"/>
            </a:ln>
          </p:spPr>
        </p:sp>
        <p:sp>
          <p:nvSpPr>
            <p:cNvPr id="21515" name="直接连接符 21514"/>
            <p:cNvSpPr/>
            <p:nvPr/>
          </p:nvSpPr>
          <p:spPr>
            <a:xfrm>
              <a:off x="1898" y="1480"/>
              <a:ext cx="0" cy="224"/>
            </a:xfrm>
            <a:prstGeom prst="line">
              <a:avLst/>
            </a:prstGeom>
            <a:ln w="25400" cap="flat" cmpd="sng">
              <a:solidFill>
                <a:schemeClr val="tx1"/>
              </a:solidFill>
              <a:prstDash val="solid"/>
              <a:headEnd type="none" w="med" len="med"/>
              <a:tailEnd type="triangle" w="med" len="med"/>
            </a:ln>
          </p:spPr>
        </p:sp>
        <p:sp>
          <p:nvSpPr>
            <p:cNvPr id="21516" name="矩形 21515"/>
            <p:cNvSpPr/>
            <p:nvPr/>
          </p:nvSpPr>
          <p:spPr>
            <a:xfrm>
              <a:off x="802" y="3448"/>
              <a:ext cx="1328" cy="176"/>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1517" name="任意多边形 21516"/>
            <p:cNvSpPr/>
            <p:nvPr/>
          </p:nvSpPr>
          <p:spPr>
            <a:xfrm>
              <a:off x="794" y="3488"/>
              <a:ext cx="97" cy="97"/>
            </a:xfrm>
            <a:custGeom>
              <a:avLst/>
              <a:gdLst/>
              <a:ahLst/>
              <a:cxnLst/>
              <a:rect l="0" t="0" r="0" b="0"/>
              <a:pathLst>
                <a:path w="97" h="97">
                  <a:moveTo>
                    <a:pt x="0" y="0"/>
                  </a:moveTo>
                  <a:lnTo>
                    <a:pt x="96" y="48"/>
                  </a:lnTo>
                  <a:lnTo>
                    <a:pt x="0" y="96"/>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1518" name="矩形 21517"/>
            <p:cNvSpPr/>
            <p:nvPr/>
          </p:nvSpPr>
          <p:spPr>
            <a:xfrm>
              <a:off x="925" y="3422"/>
              <a:ext cx="1146" cy="229"/>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storage element</a:t>
              </a:r>
              <a:endParaRPr lang="en-US" altLang="zh-CN" sz="1800">
                <a:latin typeface="Arial" panose="020B0604020202020204" pitchFamily="34" charset="0"/>
                <a:ea typeface="Times New Roman" panose="02020603050405020304" pitchFamily="18" charset="0"/>
              </a:endParaRPr>
            </a:p>
          </p:txBody>
        </p:sp>
        <p:sp>
          <p:nvSpPr>
            <p:cNvPr id="21519" name="直接连接符 21518"/>
            <p:cNvSpPr/>
            <p:nvPr/>
          </p:nvSpPr>
          <p:spPr>
            <a:xfrm>
              <a:off x="1034" y="3208"/>
              <a:ext cx="0" cy="224"/>
            </a:xfrm>
            <a:prstGeom prst="line">
              <a:avLst/>
            </a:prstGeom>
            <a:ln w="25400" cap="flat" cmpd="sng">
              <a:solidFill>
                <a:schemeClr val="tx1"/>
              </a:solidFill>
              <a:prstDash val="solid"/>
              <a:headEnd type="none" w="med" len="med"/>
              <a:tailEnd type="triangle" w="med" len="med"/>
            </a:ln>
          </p:spPr>
        </p:sp>
        <p:sp>
          <p:nvSpPr>
            <p:cNvPr id="21520" name="直接连接符 21519"/>
            <p:cNvSpPr/>
            <p:nvPr/>
          </p:nvSpPr>
          <p:spPr>
            <a:xfrm>
              <a:off x="1178" y="3208"/>
              <a:ext cx="0" cy="224"/>
            </a:xfrm>
            <a:prstGeom prst="line">
              <a:avLst/>
            </a:prstGeom>
            <a:ln w="25400" cap="flat" cmpd="sng">
              <a:solidFill>
                <a:schemeClr val="tx1"/>
              </a:solidFill>
              <a:prstDash val="solid"/>
              <a:headEnd type="none" w="med" len="med"/>
              <a:tailEnd type="triangle" w="med" len="med"/>
            </a:ln>
          </p:spPr>
        </p:sp>
        <p:sp>
          <p:nvSpPr>
            <p:cNvPr id="21521" name="直接连接符 21520"/>
            <p:cNvSpPr/>
            <p:nvPr/>
          </p:nvSpPr>
          <p:spPr>
            <a:xfrm>
              <a:off x="1898" y="3208"/>
              <a:ext cx="0" cy="224"/>
            </a:xfrm>
            <a:prstGeom prst="line">
              <a:avLst/>
            </a:prstGeom>
            <a:ln w="25400" cap="flat" cmpd="sng">
              <a:solidFill>
                <a:schemeClr val="tx1"/>
              </a:solidFill>
              <a:prstDash val="solid"/>
              <a:headEnd type="none" w="med" len="med"/>
              <a:tailEnd type="triangle" w="med" len="med"/>
            </a:ln>
          </p:spPr>
        </p:sp>
      </p:grpSp>
      <p:sp>
        <p:nvSpPr>
          <p:cNvPr id="21522" name="矩形 21521"/>
          <p:cNvSpPr/>
          <p:nvPr/>
        </p:nvSpPr>
        <p:spPr>
          <a:xfrm>
            <a:off x="5159375" y="2425700"/>
            <a:ext cx="21082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1523" name="任意多边形 21522"/>
          <p:cNvSpPr/>
          <p:nvPr/>
        </p:nvSpPr>
        <p:spPr>
          <a:xfrm>
            <a:off x="5146675" y="2489200"/>
            <a:ext cx="153988" cy="153988"/>
          </a:xfrm>
          <a:custGeom>
            <a:avLst/>
            <a:gdLst/>
            <a:ahLst/>
            <a:cxnLst/>
            <a:rect l="0" t="0" r="0" b="0"/>
            <a:pathLst>
              <a:path w="97" h="97">
                <a:moveTo>
                  <a:pt x="0" y="0"/>
                </a:moveTo>
                <a:lnTo>
                  <a:pt x="96" y="48"/>
                </a:lnTo>
                <a:lnTo>
                  <a:pt x="0" y="96"/>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1524" name="矩形 21523"/>
          <p:cNvSpPr/>
          <p:nvPr/>
        </p:nvSpPr>
        <p:spPr>
          <a:xfrm>
            <a:off x="5354638" y="2384425"/>
            <a:ext cx="1819275" cy="3635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storage element</a:t>
            </a:r>
            <a:endParaRPr lang="en-US" altLang="zh-CN" sz="1800">
              <a:latin typeface="Arial" panose="020B0604020202020204" pitchFamily="34" charset="0"/>
              <a:ea typeface="Times New Roman" panose="02020603050405020304" pitchFamily="18" charset="0"/>
            </a:endParaRPr>
          </a:p>
        </p:txBody>
      </p:sp>
      <p:sp>
        <p:nvSpPr>
          <p:cNvPr id="21525" name="圆角矩形 21524"/>
          <p:cNvSpPr/>
          <p:nvPr/>
        </p:nvSpPr>
        <p:spPr>
          <a:xfrm>
            <a:off x="5159375" y="3111500"/>
            <a:ext cx="2108200" cy="1041400"/>
          </a:xfrm>
          <a:prstGeom prst="roundRect">
            <a:avLst>
              <a:gd name="adj" fmla="val 124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1526" name="矩形 21525"/>
          <p:cNvSpPr/>
          <p:nvPr/>
        </p:nvSpPr>
        <p:spPr>
          <a:xfrm>
            <a:off x="5354638" y="3222625"/>
            <a:ext cx="1657506" cy="920765"/>
          </a:xfrm>
          <a:prstGeom prst="rect">
            <a:avLst/>
          </a:prstGeom>
          <a:noFill/>
          <a:ln w="12700">
            <a:noFill/>
          </a:ln>
        </p:spPr>
        <p:txBody>
          <a:bodyPr wrap="none" lIns="90488" tIns="44450" rIns="90488" bIns="44450">
            <a:spAutoFit/>
          </a:bodyPr>
          <a:lstStyle/>
          <a:p>
            <a:pPr lvl="0"/>
            <a:r>
              <a:rPr lang="en-US" altLang="zh-CN" sz="1800" dirty="0" smtClean="0">
                <a:latin typeface="Arial" panose="020B0604020202020204" pitchFamily="34" charset="0"/>
                <a:ea typeface="Times New Roman" panose="02020603050405020304" pitchFamily="18" charset="0"/>
              </a:rPr>
              <a:t>A cyclic </a:t>
            </a:r>
            <a:endParaRPr lang="en-US" altLang="zh-CN" sz="1800" dirty="0">
              <a:latin typeface="Arial" panose="020B0604020202020204" pitchFamily="34" charset="0"/>
              <a:ea typeface="Times New Roman" panose="02020603050405020304" pitchFamily="18" charset="0"/>
            </a:endParaRPr>
          </a:p>
          <a:p>
            <a:pPr lvl="0"/>
            <a:r>
              <a:rPr lang="en-US" altLang="zh-CN" sz="1800" dirty="0">
                <a:latin typeface="Arial" panose="020B0604020202020204" pitchFamily="34" charset="0"/>
                <a:ea typeface="Times New Roman" panose="02020603050405020304" pitchFamily="18" charset="0"/>
              </a:rPr>
              <a:t>Combinational</a:t>
            </a:r>
            <a:endParaRPr lang="en-US" altLang="zh-CN" sz="1800" dirty="0">
              <a:latin typeface="Arial" panose="020B0604020202020204" pitchFamily="34" charset="0"/>
              <a:ea typeface="Times New Roman" panose="02020603050405020304" pitchFamily="18" charset="0"/>
            </a:endParaRPr>
          </a:p>
          <a:p>
            <a:pPr lvl="0"/>
            <a:r>
              <a:rPr lang="en-US" altLang="zh-CN" sz="1800" dirty="0">
                <a:latin typeface="Arial" panose="020B0604020202020204" pitchFamily="34" charset="0"/>
                <a:ea typeface="Times New Roman" panose="02020603050405020304" pitchFamily="18" charset="0"/>
              </a:rPr>
              <a:t>Logic (A)</a:t>
            </a:r>
            <a:endParaRPr lang="en-US" altLang="zh-CN" sz="1800" dirty="0">
              <a:latin typeface="Arial" panose="020B0604020202020204" pitchFamily="34" charset="0"/>
              <a:ea typeface="Times New Roman" panose="02020603050405020304" pitchFamily="18" charset="0"/>
            </a:endParaRPr>
          </a:p>
        </p:txBody>
      </p:sp>
      <p:sp>
        <p:nvSpPr>
          <p:cNvPr id="21527" name="直接连接符 21526"/>
          <p:cNvSpPr/>
          <p:nvPr/>
        </p:nvSpPr>
        <p:spPr>
          <a:xfrm>
            <a:off x="5527675" y="2730500"/>
            <a:ext cx="0" cy="355600"/>
          </a:xfrm>
          <a:prstGeom prst="line">
            <a:avLst/>
          </a:prstGeom>
          <a:ln w="25400" cap="flat" cmpd="sng">
            <a:solidFill>
              <a:schemeClr val="tx1"/>
            </a:solidFill>
            <a:prstDash val="solid"/>
            <a:headEnd type="none" w="med" len="med"/>
            <a:tailEnd type="triangle" w="med" len="med"/>
          </a:ln>
        </p:spPr>
      </p:sp>
      <p:sp>
        <p:nvSpPr>
          <p:cNvPr id="21528" name="直接连接符 21527"/>
          <p:cNvSpPr/>
          <p:nvPr/>
        </p:nvSpPr>
        <p:spPr>
          <a:xfrm>
            <a:off x="5756275" y="2730500"/>
            <a:ext cx="0" cy="355600"/>
          </a:xfrm>
          <a:prstGeom prst="line">
            <a:avLst/>
          </a:prstGeom>
          <a:ln w="25400" cap="flat" cmpd="sng">
            <a:solidFill>
              <a:schemeClr val="tx1"/>
            </a:solidFill>
            <a:prstDash val="solid"/>
            <a:headEnd type="none" w="med" len="med"/>
            <a:tailEnd type="triangle" w="med" len="med"/>
          </a:ln>
        </p:spPr>
      </p:sp>
      <p:sp>
        <p:nvSpPr>
          <p:cNvPr id="21529" name="直接连接符 21528"/>
          <p:cNvSpPr/>
          <p:nvPr/>
        </p:nvSpPr>
        <p:spPr>
          <a:xfrm>
            <a:off x="6899275" y="2730500"/>
            <a:ext cx="0" cy="355600"/>
          </a:xfrm>
          <a:prstGeom prst="line">
            <a:avLst/>
          </a:prstGeom>
          <a:ln w="25400" cap="flat" cmpd="sng">
            <a:solidFill>
              <a:schemeClr val="tx1"/>
            </a:solidFill>
            <a:prstDash val="solid"/>
            <a:headEnd type="none" w="med" len="med"/>
            <a:tailEnd type="triangle" w="med" len="med"/>
          </a:ln>
        </p:spPr>
      </p:sp>
      <p:sp>
        <p:nvSpPr>
          <p:cNvPr id="21530" name="矩形 21529"/>
          <p:cNvSpPr/>
          <p:nvPr/>
        </p:nvSpPr>
        <p:spPr>
          <a:xfrm>
            <a:off x="5235575" y="6540500"/>
            <a:ext cx="21082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1531" name="任意多边形 21530"/>
          <p:cNvSpPr/>
          <p:nvPr/>
        </p:nvSpPr>
        <p:spPr>
          <a:xfrm>
            <a:off x="5222875" y="6604000"/>
            <a:ext cx="153988" cy="153988"/>
          </a:xfrm>
          <a:custGeom>
            <a:avLst/>
            <a:gdLst/>
            <a:ahLst/>
            <a:cxnLst/>
            <a:rect l="0" t="0" r="0" b="0"/>
            <a:pathLst>
              <a:path w="97" h="97">
                <a:moveTo>
                  <a:pt x="0" y="0"/>
                </a:moveTo>
                <a:lnTo>
                  <a:pt x="96" y="48"/>
                </a:lnTo>
                <a:lnTo>
                  <a:pt x="0" y="96"/>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1532" name="矩形 21531"/>
          <p:cNvSpPr/>
          <p:nvPr/>
        </p:nvSpPr>
        <p:spPr>
          <a:xfrm>
            <a:off x="5430838" y="6499225"/>
            <a:ext cx="1819275" cy="3635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storage element</a:t>
            </a:r>
            <a:endParaRPr lang="en-US" altLang="zh-CN" sz="1800">
              <a:latin typeface="Arial" panose="020B0604020202020204" pitchFamily="34" charset="0"/>
              <a:ea typeface="Times New Roman" panose="02020603050405020304" pitchFamily="18" charset="0"/>
            </a:endParaRPr>
          </a:p>
        </p:txBody>
      </p:sp>
      <p:sp>
        <p:nvSpPr>
          <p:cNvPr id="21533" name="直接连接符 21532"/>
          <p:cNvSpPr/>
          <p:nvPr/>
        </p:nvSpPr>
        <p:spPr>
          <a:xfrm>
            <a:off x="5603875" y="6159500"/>
            <a:ext cx="0" cy="355600"/>
          </a:xfrm>
          <a:prstGeom prst="line">
            <a:avLst/>
          </a:prstGeom>
          <a:ln w="25400" cap="flat" cmpd="sng">
            <a:solidFill>
              <a:schemeClr val="tx1"/>
            </a:solidFill>
            <a:prstDash val="solid"/>
            <a:headEnd type="none" w="med" len="med"/>
            <a:tailEnd type="triangle" w="med" len="med"/>
          </a:ln>
        </p:spPr>
      </p:sp>
      <p:sp>
        <p:nvSpPr>
          <p:cNvPr id="21534" name="直接连接符 21533"/>
          <p:cNvSpPr/>
          <p:nvPr/>
        </p:nvSpPr>
        <p:spPr>
          <a:xfrm>
            <a:off x="5832475" y="6159500"/>
            <a:ext cx="0" cy="355600"/>
          </a:xfrm>
          <a:prstGeom prst="line">
            <a:avLst/>
          </a:prstGeom>
          <a:ln w="25400" cap="flat" cmpd="sng">
            <a:solidFill>
              <a:schemeClr val="tx1"/>
            </a:solidFill>
            <a:prstDash val="solid"/>
            <a:headEnd type="none" w="med" len="med"/>
            <a:tailEnd type="triangle" w="med" len="med"/>
          </a:ln>
        </p:spPr>
      </p:sp>
      <p:sp>
        <p:nvSpPr>
          <p:cNvPr id="21535" name="直接连接符 21534"/>
          <p:cNvSpPr/>
          <p:nvPr/>
        </p:nvSpPr>
        <p:spPr>
          <a:xfrm>
            <a:off x="6975475" y="6159500"/>
            <a:ext cx="0" cy="355600"/>
          </a:xfrm>
          <a:prstGeom prst="line">
            <a:avLst/>
          </a:prstGeom>
          <a:ln w="25400" cap="flat" cmpd="sng">
            <a:solidFill>
              <a:schemeClr val="tx1"/>
            </a:solidFill>
            <a:prstDash val="solid"/>
            <a:headEnd type="none" w="med" len="med"/>
            <a:tailEnd type="triangle" w="med" len="med"/>
          </a:ln>
        </p:spPr>
      </p:sp>
      <p:sp>
        <p:nvSpPr>
          <p:cNvPr id="21536" name="矩形 21535"/>
          <p:cNvSpPr/>
          <p:nvPr/>
        </p:nvSpPr>
        <p:spPr>
          <a:xfrm>
            <a:off x="5159375" y="4559300"/>
            <a:ext cx="2108200" cy="279400"/>
          </a:xfrm>
          <a:prstGeom prst="rect">
            <a:avLst/>
          </a:prstGeom>
          <a:noFill/>
          <a:ln w="25400" cap="flat" cmpd="sng">
            <a:solidFill>
              <a:schemeClr val="accent1"/>
            </a:solidFill>
            <a:prstDash val="solid"/>
            <a:miter/>
            <a:headEnd type="none" w="med" len="med"/>
            <a:tailEnd type="none" w="med" len="med"/>
          </a:ln>
        </p:spPr>
        <p:txBody>
          <a:bodyPr/>
          <a:lstStyle/>
          <a:p>
            <a:endParaRPr lang="zh-CN" altLang="en-US"/>
          </a:p>
        </p:txBody>
      </p:sp>
      <p:sp>
        <p:nvSpPr>
          <p:cNvPr id="21537" name="任意多边形 21536"/>
          <p:cNvSpPr/>
          <p:nvPr/>
        </p:nvSpPr>
        <p:spPr>
          <a:xfrm>
            <a:off x="5146675" y="4622800"/>
            <a:ext cx="153988" cy="153988"/>
          </a:xfrm>
          <a:custGeom>
            <a:avLst/>
            <a:gdLst/>
            <a:ahLst/>
            <a:cxnLst/>
            <a:rect l="0" t="0" r="0" b="0"/>
            <a:pathLst>
              <a:path w="97" h="97">
                <a:moveTo>
                  <a:pt x="0" y="0"/>
                </a:moveTo>
                <a:lnTo>
                  <a:pt x="96" y="48"/>
                </a:lnTo>
                <a:lnTo>
                  <a:pt x="0" y="96"/>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1538" name="矩形 21537"/>
          <p:cNvSpPr/>
          <p:nvPr/>
        </p:nvSpPr>
        <p:spPr>
          <a:xfrm>
            <a:off x="5354638" y="4518025"/>
            <a:ext cx="1819275" cy="3635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storage element</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21539" name="直接连接符 21538"/>
          <p:cNvSpPr/>
          <p:nvPr/>
        </p:nvSpPr>
        <p:spPr>
          <a:xfrm>
            <a:off x="5527675" y="4178300"/>
            <a:ext cx="0" cy="355600"/>
          </a:xfrm>
          <a:prstGeom prst="line">
            <a:avLst/>
          </a:prstGeom>
          <a:ln w="25400" cap="flat" cmpd="sng">
            <a:solidFill>
              <a:schemeClr val="tx1"/>
            </a:solidFill>
            <a:prstDash val="solid"/>
            <a:headEnd type="none" w="med" len="med"/>
            <a:tailEnd type="triangle" w="med" len="med"/>
          </a:ln>
        </p:spPr>
      </p:sp>
      <p:sp>
        <p:nvSpPr>
          <p:cNvPr id="21540" name="直接连接符 21539"/>
          <p:cNvSpPr/>
          <p:nvPr/>
        </p:nvSpPr>
        <p:spPr>
          <a:xfrm>
            <a:off x="5756275" y="4178300"/>
            <a:ext cx="0" cy="355600"/>
          </a:xfrm>
          <a:prstGeom prst="line">
            <a:avLst/>
          </a:prstGeom>
          <a:ln w="25400" cap="flat" cmpd="sng">
            <a:solidFill>
              <a:schemeClr val="tx1"/>
            </a:solidFill>
            <a:prstDash val="solid"/>
            <a:headEnd type="none" w="med" len="med"/>
            <a:tailEnd type="triangle" w="med" len="med"/>
          </a:ln>
        </p:spPr>
      </p:sp>
      <p:sp>
        <p:nvSpPr>
          <p:cNvPr id="21541" name="直接连接符 21540"/>
          <p:cNvSpPr/>
          <p:nvPr/>
        </p:nvSpPr>
        <p:spPr>
          <a:xfrm>
            <a:off x="6899275" y="4178300"/>
            <a:ext cx="0" cy="355600"/>
          </a:xfrm>
          <a:prstGeom prst="line">
            <a:avLst/>
          </a:prstGeom>
          <a:ln w="25400" cap="flat" cmpd="sng">
            <a:solidFill>
              <a:schemeClr val="tx1"/>
            </a:solidFill>
            <a:prstDash val="solid"/>
            <a:headEnd type="none" w="med" len="med"/>
            <a:tailEnd type="triangle" w="med" len="med"/>
          </a:ln>
        </p:spPr>
      </p:sp>
      <p:sp>
        <p:nvSpPr>
          <p:cNvPr id="21542" name="圆角矩形 21541"/>
          <p:cNvSpPr/>
          <p:nvPr/>
        </p:nvSpPr>
        <p:spPr>
          <a:xfrm>
            <a:off x="5159375" y="5245100"/>
            <a:ext cx="2108200" cy="889000"/>
          </a:xfrm>
          <a:prstGeom prst="roundRect">
            <a:avLst>
              <a:gd name="adj" fmla="val 124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1543" name="矩形 21542"/>
          <p:cNvSpPr/>
          <p:nvPr/>
        </p:nvSpPr>
        <p:spPr>
          <a:xfrm>
            <a:off x="5354638" y="5203825"/>
            <a:ext cx="1641475" cy="912813"/>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Acyclic </a:t>
            </a:r>
            <a:endParaRPr lang="en-US" altLang="zh-CN" sz="1800" err="1">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Combinational</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Logic (B)</a:t>
            </a:r>
            <a:endParaRPr lang="en-US" altLang="zh-CN" sz="1800">
              <a:latin typeface="Arial" panose="020B0604020202020204" pitchFamily="34" charset="0"/>
              <a:ea typeface="Times New Roman" panose="02020603050405020304" pitchFamily="18" charset="0"/>
            </a:endParaRPr>
          </a:p>
        </p:txBody>
      </p:sp>
      <p:sp>
        <p:nvSpPr>
          <p:cNvPr id="21544" name="直接连接符 21543"/>
          <p:cNvSpPr/>
          <p:nvPr/>
        </p:nvSpPr>
        <p:spPr>
          <a:xfrm>
            <a:off x="5527675" y="4864100"/>
            <a:ext cx="0" cy="355600"/>
          </a:xfrm>
          <a:prstGeom prst="line">
            <a:avLst/>
          </a:prstGeom>
          <a:ln w="25400" cap="flat" cmpd="sng">
            <a:solidFill>
              <a:schemeClr val="tx1"/>
            </a:solidFill>
            <a:prstDash val="solid"/>
            <a:headEnd type="none" w="med" len="med"/>
            <a:tailEnd type="triangle" w="med" len="med"/>
          </a:ln>
        </p:spPr>
      </p:sp>
      <p:sp>
        <p:nvSpPr>
          <p:cNvPr id="21545" name="直接连接符 21544"/>
          <p:cNvSpPr/>
          <p:nvPr/>
        </p:nvSpPr>
        <p:spPr>
          <a:xfrm>
            <a:off x="5756275" y="4864100"/>
            <a:ext cx="0" cy="355600"/>
          </a:xfrm>
          <a:prstGeom prst="line">
            <a:avLst/>
          </a:prstGeom>
          <a:ln w="25400" cap="flat" cmpd="sng">
            <a:solidFill>
              <a:schemeClr val="tx1"/>
            </a:solidFill>
            <a:prstDash val="solid"/>
            <a:headEnd type="none" w="med" len="med"/>
            <a:tailEnd type="triangle" w="med" len="med"/>
          </a:ln>
        </p:spPr>
      </p:sp>
      <p:sp>
        <p:nvSpPr>
          <p:cNvPr id="21546" name="直接连接符 21545"/>
          <p:cNvSpPr/>
          <p:nvPr/>
        </p:nvSpPr>
        <p:spPr>
          <a:xfrm>
            <a:off x="6899275" y="4864100"/>
            <a:ext cx="0" cy="355600"/>
          </a:xfrm>
          <a:prstGeom prst="line">
            <a:avLst/>
          </a:prstGeom>
          <a:ln w="25400" cap="flat" cmpd="sng">
            <a:solidFill>
              <a:schemeClr val="tx1"/>
            </a:solidFill>
            <a:prstDash val="solid"/>
            <a:headEnd type="none" w="med" len="med"/>
            <a:tailEnd type="triangle" w="med" len="med"/>
          </a:ln>
        </p:spPr>
      </p:sp>
      <p:sp>
        <p:nvSpPr>
          <p:cNvPr id="21547" name="任意多边形 21546"/>
          <p:cNvSpPr/>
          <p:nvPr/>
        </p:nvSpPr>
        <p:spPr>
          <a:xfrm>
            <a:off x="955675" y="3860800"/>
            <a:ext cx="2882900" cy="7493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21548" name="矩形 21547"/>
          <p:cNvSpPr/>
          <p:nvPr/>
        </p:nvSpPr>
        <p:spPr>
          <a:xfrm>
            <a:off x="3754438" y="4311650"/>
            <a:ext cx="631825" cy="638175"/>
          </a:xfrm>
          <a:prstGeom prst="rect">
            <a:avLst/>
          </a:prstGeom>
          <a:noFill/>
          <a:ln w="12700">
            <a:noFill/>
          </a:ln>
        </p:spPr>
        <p:txBody>
          <a:bodyPr wrap="none" lIns="90488" tIns="44450" rIns="90488" bIns="44450">
            <a:spAutoFit/>
          </a:bodyPr>
          <a:lstStyle/>
          <a:p>
            <a:pPr lvl="0"/>
            <a:r>
              <a:rPr lang="en-US" altLang="zh-CN" sz="3600">
                <a:solidFill>
                  <a:schemeClr val="accent1"/>
                </a:solidFill>
                <a:latin typeface="Arial" panose="020B0604020202020204" pitchFamily="34" charset="0"/>
                <a:ea typeface="Times New Roman" panose="02020603050405020304" pitchFamily="18" charset="0"/>
                <a:sym typeface="Symbol" panose="05050102010706020507" pitchFamily="18" charset="2"/>
              </a:rPr>
              <a:t></a:t>
            </a:r>
            <a:endParaRPr lang="en-US" altLang="zh-CN" sz="3600">
              <a:solidFill>
                <a:schemeClr val="accent1"/>
              </a:solidFill>
              <a:latin typeface="Arial" panose="020B0604020202020204" pitchFamily="34" charset="0"/>
              <a:ea typeface="Times New Roman" panose="02020603050405020304" pitchFamily="18" charset="0"/>
            </a:endParaRPr>
          </a:p>
        </p:txBody>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dirty="0"/>
              <a:t>Today’s Topic</a:t>
            </a:r>
            <a:endParaRPr lang="zh-CN" altLang="en-US" dirty="0"/>
          </a:p>
        </p:txBody>
      </p:sp>
      <p:sp>
        <p:nvSpPr>
          <p:cNvPr id="2" name="文本框 1"/>
          <p:cNvSpPr txBox="1"/>
          <p:nvPr/>
        </p:nvSpPr>
        <p:spPr>
          <a:xfrm>
            <a:off x="266700" y="67865"/>
            <a:ext cx="914400" cy="523220"/>
          </a:xfrm>
          <a:prstGeom prst="rect">
            <a:avLst/>
          </a:prstGeom>
          <a:noFill/>
        </p:spPr>
        <p:txBody>
          <a:bodyPr wrap="square" rtlCol="0">
            <a:spAutoFit/>
          </a:bodyPr>
          <a:lstStyle/>
          <a:p>
            <a:r>
              <a:rPr lang="en-US" altLang="zh-CN" sz="2800" b="1" dirty="0">
                <a:solidFill>
                  <a:schemeClr val="bg1"/>
                </a:solidFill>
                <a:latin typeface="Arial" panose="020B0604020202020204" pitchFamily="34" charset="0"/>
                <a:cs typeface="Arial" panose="020B0604020202020204" pitchFamily="34" charset="0"/>
              </a:rPr>
              <a:t>00</a:t>
            </a:r>
            <a:endParaRPr lang="zh-CN" altLang="en-US" sz="2800" b="1" dirty="0">
              <a:solidFill>
                <a:schemeClr val="bg1"/>
              </a:solidFill>
              <a:latin typeface="Arial" panose="020B0604020202020204" pitchFamily="34" charset="0"/>
              <a:cs typeface="Arial" panose="020B0604020202020204" pitchFamily="34" charset="0"/>
            </a:endParaRPr>
          </a:p>
        </p:txBody>
      </p:sp>
      <p:sp>
        <p:nvSpPr>
          <p:cNvPr id="7" name="文本框 6"/>
          <p:cNvSpPr txBox="1"/>
          <p:nvPr/>
        </p:nvSpPr>
        <p:spPr>
          <a:xfrm>
            <a:off x="38100" y="978535"/>
            <a:ext cx="9067800" cy="645160"/>
          </a:xfrm>
          <a:prstGeom prst="rect">
            <a:avLst/>
          </a:prstGeom>
          <a:noFill/>
        </p:spPr>
        <p:txBody>
          <a:bodyPr wrap="square" rtlCol="0">
            <a:spAutoFit/>
          </a:bodyPr>
          <a:lstStyle/>
          <a:p>
            <a:r>
              <a:rPr lang="en-US" altLang="zh-CN" sz="3600" b="1" dirty="0">
                <a:solidFill>
                  <a:srgbClr val="0D00CD"/>
                </a:solidFill>
              </a:rPr>
              <a:t>01. Introduction &amp; Recap</a:t>
            </a:r>
            <a:endParaRPr lang="en-US" altLang="zh-CN" sz="3600" b="1" dirty="0">
              <a:solidFill>
                <a:srgbClr val="0D00CD"/>
              </a:solidFill>
            </a:endParaRPr>
          </a:p>
        </p:txBody>
      </p:sp>
      <p:sp>
        <p:nvSpPr>
          <p:cNvPr id="10" name="文本框 9"/>
          <p:cNvSpPr txBox="1"/>
          <p:nvPr/>
        </p:nvSpPr>
        <p:spPr>
          <a:xfrm>
            <a:off x="37856" y="1807260"/>
            <a:ext cx="9067800" cy="645160"/>
          </a:xfrm>
          <a:prstGeom prst="rect">
            <a:avLst/>
          </a:prstGeom>
          <a:noFill/>
        </p:spPr>
        <p:txBody>
          <a:bodyPr wrap="square" rtlCol="0">
            <a:spAutoFit/>
          </a:bodyPr>
          <a:lstStyle/>
          <a:p>
            <a:r>
              <a:rPr lang="en-US" altLang="zh-CN" sz="3600" b="1" dirty="0">
                <a:solidFill>
                  <a:srgbClr val="0D00CD"/>
                </a:solidFill>
              </a:rPr>
              <a:t>02. </a:t>
            </a:r>
            <a:r>
              <a:rPr lang="en-US" sz="3600" b="1" dirty="0">
                <a:solidFill>
                  <a:srgbClr val="0D00CD"/>
                </a:solidFill>
              </a:rPr>
              <a:t>Analyze the Single Cycle Microprocessor</a:t>
            </a:r>
            <a:endParaRPr lang="en-US" sz="3600" b="1" dirty="0">
              <a:solidFill>
                <a:srgbClr val="0D00CD"/>
              </a:solidFill>
            </a:endParaRPr>
          </a:p>
        </p:txBody>
      </p:sp>
      <p:sp>
        <p:nvSpPr>
          <p:cNvPr id="8" name="文本框 7"/>
          <p:cNvSpPr txBox="1"/>
          <p:nvPr/>
        </p:nvSpPr>
        <p:spPr>
          <a:xfrm>
            <a:off x="-38100" y="2583915"/>
            <a:ext cx="9067800" cy="645160"/>
          </a:xfrm>
          <a:prstGeom prst="rect">
            <a:avLst/>
          </a:prstGeom>
          <a:noFill/>
        </p:spPr>
        <p:txBody>
          <a:bodyPr wrap="square" rtlCol="0">
            <a:spAutoFit/>
          </a:bodyPr>
          <a:lstStyle/>
          <a:p>
            <a:r>
              <a:rPr lang="en-US" altLang="zh-CN" sz="3600" b="1" dirty="0">
                <a:solidFill>
                  <a:srgbClr val="0D00CD"/>
                </a:solidFill>
              </a:rPr>
              <a:t>03. </a:t>
            </a:r>
            <a:r>
              <a:rPr lang="en-US" sz="3600" b="1" dirty="0">
                <a:solidFill>
                  <a:srgbClr val="FF0000"/>
                </a:solidFill>
              </a:rPr>
              <a:t>Construct a Multi-Cycle Datapath</a:t>
            </a:r>
            <a:endParaRPr lang="en-US" sz="3600" b="1" dirty="0">
              <a:solidFill>
                <a:srgbClr val="FF0000"/>
              </a:solidFill>
            </a:endParaRPr>
          </a:p>
        </p:txBody>
      </p:sp>
      <p:sp>
        <p:nvSpPr>
          <p:cNvPr id="9" name="文本框 8"/>
          <p:cNvSpPr txBox="1"/>
          <p:nvPr/>
        </p:nvSpPr>
        <p:spPr>
          <a:xfrm>
            <a:off x="-38100" y="3395980"/>
            <a:ext cx="9067800" cy="1193800"/>
          </a:xfrm>
          <a:prstGeom prst="rect">
            <a:avLst/>
          </a:prstGeom>
          <a:noFill/>
        </p:spPr>
        <p:txBody>
          <a:bodyPr wrap="square" rtlCol="0">
            <a:spAutoFit/>
          </a:bodyPr>
          <a:lstStyle/>
          <a:p>
            <a:r>
              <a:rPr lang="en-US" altLang="zh-CN" sz="3600" b="1" dirty="0">
                <a:solidFill>
                  <a:srgbClr val="0D00CD"/>
                </a:solidFill>
              </a:rPr>
              <a:t>04. </a:t>
            </a:r>
            <a:r>
              <a:rPr lang="en-US" sz="3600" b="1" dirty="0">
                <a:solidFill>
                  <a:srgbClr val="0D00CD"/>
                </a:solidFill>
              </a:rPr>
              <a:t>More details of the </a:t>
            </a:r>
            <a:r>
              <a:rPr lang="en-US" sz="3600" b="1" dirty="0">
                <a:solidFill>
                  <a:srgbClr val="0D00CD"/>
                </a:solidFill>
                <a:sym typeface="+mn-ea"/>
              </a:rPr>
              <a:t>Multi-Cycle Datapath</a:t>
            </a:r>
            <a:endParaRPr lang="en-US" sz="3600" b="1" dirty="0">
              <a:solidFill>
                <a:srgbClr val="0D00CD"/>
              </a:solidFill>
            </a:endParaRPr>
          </a:p>
          <a:p>
            <a:endParaRPr lang="en-US" sz="3600" b="1" dirty="0">
              <a:solidFill>
                <a:srgbClr val="0D00CD"/>
              </a:solidFill>
            </a:endParaRPr>
          </a:p>
        </p:txBody>
      </p:sp>
      <p:sp>
        <p:nvSpPr>
          <p:cNvPr id="11" name="文本框 7"/>
          <p:cNvSpPr txBox="1"/>
          <p:nvPr/>
        </p:nvSpPr>
        <p:spPr>
          <a:xfrm>
            <a:off x="37807" y="420829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05. Control</a:t>
            </a:r>
            <a:endParaRPr lang="en-US" altLang="zh-CN" sz="3600" b="1" dirty="0">
              <a:solidFill>
                <a:srgbClr val="0D00CD"/>
              </a:solidFill>
            </a:endParaRPr>
          </a:p>
        </p:txBody>
      </p:sp>
      <p:sp>
        <p:nvSpPr>
          <p:cNvPr id="3" name="文本框 7"/>
          <p:cNvSpPr txBox="1"/>
          <p:nvPr/>
        </p:nvSpPr>
        <p:spPr>
          <a:xfrm>
            <a:off x="37807" y="5010304"/>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06. Exceptions</a:t>
            </a:r>
            <a:endParaRPr lang="en-US" altLang="zh-CN" sz="3600" b="1" dirty="0">
              <a:solidFill>
                <a:srgbClr val="0D00CD"/>
              </a:solidFill>
            </a:endParaRPr>
          </a:p>
        </p:txBody>
      </p:sp>
      <p:sp>
        <p:nvSpPr>
          <p:cNvPr id="4" name="文本框 7"/>
          <p:cNvSpPr txBox="1"/>
          <p:nvPr/>
        </p:nvSpPr>
        <p:spPr>
          <a:xfrm>
            <a:off x="37807" y="586056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07. Summary</a:t>
            </a:r>
            <a:endParaRPr lang="en-US" altLang="zh-CN" sz="3600" b="1" dirty="0">
              <a:solidFill>
                <a:srgbClr val="0D00CD"/>
              </a:solidFill>
            </a:endParaRPr>
          </a:p>
        </p:txBody>
      </p:sp>
      <p:sp>
        <p:nvSpPr>
          <p:cNvPr id="5" name="Date Placeholder 4"/>
          <p:cNvSpPr>
            <a:spLocks noGrp="1"/>
          </p:cNvSpPr>
          <p:nvPr>
            <p:ph type="dt" sz="half" idx="10"/>
          </p:nvPr>
        </p:nvSpPr>
        <p:spPr/>
        <p:txBody>
          <a:bodyPr/>
          <a:lstStyle/>
          <a:p>
            <a:r>
              <a:rPr lang="en-US" altLang="zh-CN" smtClean="0"/>
              <a:t>COaA, LEC10 MulCyc</a:t>
            </a:r>
            <a:endParaRPr lang="en-US" altLang="zh-CN" dirty="0"/>
          </a:p>
        </p:txBody>
      </p:sp>
      <p:sp>
        <p:nvSpPr>
          <p:cNvPr id="12" name="Footer Placeholder 11"/>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13" name="Slide Number Placeholder 12"/>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219199" y="112395"/>
            <a:ext cx="8458201" cy="649605"/>
          </a:xfrm>
        </p:spPr>
        <p:txBody>
          <a:bodyPr/>
          <a:lstStyle/>
          <a:p>
            <a:r>
              <a:rPr lang="en-US" altLang="zh-CN" sz="2400">
                <a:sym typeface="+mn-ea"/>
              </a:rPr>
              <a:t>Basic Limits on Cycle Time</a:t>
            </a:r>
            <a:endParaRPr lang="zh-CN" altLang="en-US" sz="2400" dirty="0"/>
          </a:p>
        </p:txBody>
      </p:sp>
      <p:sp>
        <p:nvSpPr>
          <p:cNvPr id="7" name="内容占位符 6"/>
          <p:cNvSpPr>
            <a:spLocks noGrp="1"/>
          </p:cNvSpPr>
          <p:nvPr>
            <p:ph sz="quarter" idx="13"/>
          </p:nvPr>
        </p:nvSpPr>
        <p:spPr>
          <a:xfrm>
            <a:off x="166370" y="116840"/>
            <a:ext cx="900430" cy="568325"/>
          </a:xfrm>
        </p:spPr>
        <p:txBody>
          <a:bodyPr/>
          <a:lstStyle/>
          <a:p>
            <a:r>
              <a:rPr lang="en-US" dirty="0"/>
              <a:t> 3.1</a:t>
            </a:r>
            <a:endParaRPr lang="en-US" dirty="0"/>
          </a:p>
        </p:txBody>
      </p:sp>
      <p:sp>
        <p:nvSpPr>
          <p:cNvPr id="22531" name="文本占位符 22530"/>
          <p:cNvSpPr>
            <a:spLocks noGrp="1"/>
          </p:cNvSpPr>
          <p:nvPr>
            <p:ph type="body" idx="1"/>
          </p:nvPr>
        </p:nvSpPr>
        <p:spPr>
          <a:xfrm>
            <a:off x="533400" y="838200"/>
            <a:ext cx="8153400" cy="3488055"/>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a:t>Next address logic</a:t>
            </a:r>
            <a:endParaRPr lang="en-US" altLang="zh-CN" sz="2400"/>
          </a:p>
          <a:p>
            <a:pPr lvl="1">
              <a:buClr>
                <a:srgbClr val="290CFC"/>
              </a:buClr>
              <a:buFont typeface="Wingdings" panose="05000000000000000000" charset="0"/>
              <a:buChar char="Ø"/>
            </a:pPr>
            <a:r>
              <a:rPr lang="en-US" altLang="zh-CN" sz="2400"/>
              <a:t>PC &lt;= branch ? PC + offset : PC + 4</a:t>
            </a:r>
            <a:endParaRPr lang="en-US" altLang="zh-CN" sz="2400"/>
          </a:p>
          <a:p>
            <a:pPr>
              <a:buClr>
                <a:srgbClr val="290CFC"/>
              </a:buClr>
              <a:buFont typeface="Wingdings" panose="05000000000000000000" charset="0"/>
              <a:buChar char="Ø"/>
            </a:pPr>
            <a:r>
              <a:rPr lang="en-US" altLang="zh-CN" sz="2400" err="1"/>
              <a:t>Instruction Fetch</a:t>
            </a:r>
            <a:endParaRPr lang="en-US" altLang="zh-CN" sz="2400" err="1"/>
          </a:p>
          <a:p>
            <a:pPr lvl="1">
              <a:buClr>
                <a:srgbClr val="290CFC"/>
              </a:buClr>
              <a:buFont typeface="Wingdings" panose="05000000000000000000" charset="0"/>
              <a:buChar char="Ø"/>
            </a:pPr>
            <a:r>
              <a:rPr lang="en-US" altLang="zh-CN" sz="2400" err="1"/>
              <a:t>InstructionReg &lt;= Mem</a:t>
            </a:r>
            <a:r>
              <a:rPr lang="en-US" altLang="zh-CN" sz="2400"/>
              <a:t>[PC]</a:t>
            </a:r>
            <a:endParaRPr lang="en-US" altLang="zh-CN" sz="2400"/>
          </a:p>
          <a:p>
            <a:pPr>
              <a:buClr>
                <a:srgbClr val="290CFC"/>
              </a:buClr>
              <a:buFont typeface="Wingdings" panose="05000000000000000000" charset="0"/>
              <a:buChar char="Ø"/>
            </a:pPr>
            <a:r>
              <a:rPr lang="en-US" altLang="zh-CN" sz="2400"/>
              <a:t>Register Access</a:t>
            </a:r>
            <a:endParaRPr lang="en-US" altLang="zh-CN" sz="2400"/>
          </a:p>
          <a:p>
            <a:pPr lvl="1">
              <a:buClr>
                <a:srgbClr val="290CFC"/>
              </a:buClr>
              <a:buFont typeface="Wingdings" panose="05000000000000000000" charset="0"/>
              <a:buChar char="Ø"/>
            </a:pPr>
            <a:r>
              <a:rPr lang="en-US" altLang="zh-CN" sz="2400" err="1"/>
              <a:t>A &lt;= R[rs</a:t>
            </a:r>
            <a:r>
              <a:rPr lang="en-US" altLang="zh-CN" sz="2400"/>
              <a:t>]</a:t>
            </a:r>
            <a:endParaRPr lang="en-US" altLang="zh-CN" sz="2400"/>
          </a:p>
          <a:p>
            <a:pPr>
              <a:buClr>
                <a:srgbClr val="290CFC"/>
              </a:buClr>
              <a:buFont typeface="Wingdings" panose="05000000000000000000" charset="0"/>
              <a:buChar char="Ø"/>
            </a:pPr>
            <a:r>
              <a:rPr lang="en-US" altLang="zh-CN" sz="2400"/>
              <a:t>ALU operation</a:t>
            </a:r>
            <a:endParaRPr lang="en-US" altLang="zh-CN" sz="2400"/>
          </a:p>
          <a:p>
            <a:pPr lvl="1">
              <a:buClr>
                <a:srgbClr val="290CFC"/>
              </a:buClr>
              <a:buFont typeface="Wingdings" panose="05000000000000000000" charset="0"/>
              <a:buChar char="Ø"/>
            </a:pPr>
            <a:r>
              <a:rPr lang="en-US" altLang="zh-CN" sz="2400"/>
              <a:t>R &lt;= A + B</a:t>
            </a:r>
            <a:endParaRPr lang="en-US" altLang="zh-CN" sz="2400"/>
          </a:p>
        </p:txBody>
      </p:sp>
      <p:sp>
        <p:nvSpPr>
          <p:cNvPr id="22532" name="矩形 22531"/>
          <p:cNvSpPr/>
          <p:nvPr/>
        </p:nvSpPr>
        <p:spPr>
          <a:xfrm>
            <a:off x="1536700" y="5118100"/>
            <a:ext cx="279400" cy="1117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2533" name="矩形 22532"/>
          <p:cNvSpPr/>
          <p:nvPr/>
        </p:nvSpPr>
        <p:spPr>
          <a:xfrm rot="16200000">
            <a:off x="1431925" y="5462588"/>
            <a:ext cx="4984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22534" name="任意多边形 22533"/>
          <p:cNvSpPr/>
          <p:nvPr/>
        </p:nvSpPr>
        <p:spPr>
          <a:xfrm>
            <a:off x="1600200" y="61722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2535" name="圆角矩形 22534"/>
          <p:cNvSpPr/>
          <p:nvPr/>
        </p:nvSpPr>
        <p:spPr>
          <a:xfrm>
            <a:off x="1003300" y="5118100"/>
            <a:ext cx="5080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2536" name="矩形 22535"/>
          <p:cNvSpPr/>
          <p:nvPr/>
        </p:nvSpPr>
        <p:spPr>
          <a:xfrm rot="16200000">
            <a:off x="746125" y="5538788"/>
            <a:ext cx="10318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Next PC</a:t>
            </a:r>
            <a:endParaRPr lang="en-US" altLang="zh-CN" sz="1800">
              <a:latin typeface="Arial" panose="020B0604020202020204" pitchFamily="34" charset="0"/>
              <a:ea typeface="Times New Roman" panose="02020603050405020304" pitchFamily="18" charset="0"/>
            </a:endParaRPr>
          </a:p>
        </p:txBody>
      </p:sp>
      <p:sp>
        <p:nvSpPr>
          <p:cNvPr id="22537" name="圆角矩形 22536"/>
          <p:cNvSpPr/>
          <p:nvPr/>
        </p:nvSpPr>
        <p:spPr>
          <a:xfrm>
            <a:off x="3289300" y="5118100"/>
            <a:ext cx="10414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2538" name="矩形 22537"/>
          <p:cNvSpPr/>
          <p:nvPr/>
        </p:nvSpPr>
        <p:spPr>
          <a:xfrm rot="16200000" flipH="1">
            <a:off x="3338513" y="5310188"/>
            <a:ext cx="1069975" cy="638175"/>
          </a:xfrm>
          <a:prstGeom prst="rect">
            <a:avLst/>
          </a:prstGeom>
          <a:noFill/>
          <a:ln w="12700">
            <a:noFill/>
          </a:ln>
        </p:spPr>
        <p:txBody>
          <a:bodyPr wrap="none" lIns="90488" tIns="44450" rIns="90488" bIns="44450">
            <a:spAutoFit/>
          </a:bodyPr>
          <a:lstStyle/>
          <a:p>
            <a:pPr lvl="0" algn="ctr"/>
            <a:r>
              <a:rPr lang="en-US" altLang="zh-CN" sz="1800">
                <a:latin typeface="Arial" panose="020B0604020202020204" pitchFamily="34" charset="0"/>
                <a:ea typeface="Times New Roman" panose="02020603050405020304" pitchFamily="18" charset="0"/>
              </a:rPr>
              <a:t>Operand</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Fetch</a:t>
            </a:r>
            <a:endParaRPr lang="en-US" altLang="zh-CN" sz="1800">
              <a:latin typeface="Arial" panose="020B0604020202020204" pitchFamily="34" charset="0"/>
              <a:ea typeface="Times New Roman" panose="02020603050405020304" pitchFamily="18" charset="0"/>
            </a:endParaRPr>
          </a:p>
        </p:txBody>
      </p:sp>
      <p:sp>
        <p:nvSpPr>
          <p:cNvPr id="22539" name="直接连接符 22538"/>
          <p:cNvSpPr/>
          <p:nvPr/>
        </p:nvSpPr>
        <p:spPr>
          <a:xfrm>
            <a:off x="1219200" y="4584700"/>
            <a:ext cx="0" cy="508000"/>
          </a:xfrm>
          <a:prstGeom prst="line">
            <a:avLst/>
          </a:prstGeom>
          <a:ln w="25400" cap="flat" cmpd="sng">
            <a:solidFill>
              <a:schemeClr val="tx1"/>
            </a:solidFill>
            <a:prstDash val="solid"/>
            <a:headEnd type="none" w="med" len="med"/>
            <a:tailEnd type="triangle" w="med" len="med"/>
          </a:ln>
        </p:spPr>
      </p:sp>
      <p:sp>
        <p:nvSpPr>
          <p:cNvPr id="22540" name="直接连接符 22539"/>
          <p:cNvSpPr/>
          <p:nvPr/>
        </p:nvSpPr>
        <p:spPr>
          <a:xfrm>
            <a:off x="4953000" y="4584700"/>
            <a:ext cx="0" cy="461963"/>
          </a:xfrm>
          <a:prstGeom prst="line">
            <a:avLst/>
          </a:prstGeom>
          <a:ln w="25400" cap="flat" cmpd="sng">
            <a:solidFill>
              <a:schemeClr val="tx1"/>
            </a:solidFill>
            <a:prstDash val="solid"/>
            <a:headEnd type="none" w="med" len="med"/>
            <a:tailEnd type="triangle" w="med" len="med"/>
          </a:ln>
        </p:spPr>
      </p:sp>
      <p:sp>
        <p:nvSpPr>
          <p:cNvPr id="22541" name="直接连接符 22540"/>
          <p:cNvSpPr/>
          <p:nvPr/>
        </p:nvSpPr>
        <p:spPr>
          <a:xfrm>
            <a:off x="4308475" y="5334000"/>
            <a:ext cx="403225" cy="0"/>
          </a:xfrm>
          <a:prstGeom prst="line">
            <a:avLst/>
          </a:prstGeom>
          <a:ln w="25400" cap="flat" cmpd="sng">
            <a:solidFill>
              <a:schemeClr val="tx1"/>
            </a:solidFill>
            <a:prstDash val="solid"/>
            <a:headEnd type="none" w="med" len="med"/>
            <a:tailEnd type="triangle" w="med" len="med"/>
          </a:ln>
        </p:spPr>
      </p:sp>
      <p:sp>
        <p:nvSpPr>
          <p:cNvPr id="22542" name="直接连接符 22541"/>
          <p:cNvSpPr/>
          <p:nvPr/>
        </p:nvSpPr>
        <p:spPr>
          <a:xfrm>
            <a:off x="4308475" y="5715000"/>
            <a:ext cx="403225" cy="0"/>
          </a:xfrm>
          <a:prstGeom prst="line">
            <a:avLst/>
          </a:prstGeom>
          <a:ln w="25400" cap="flat" cmpd="sng">
            <a:solidFill>
              <a:schemeClr val="tx1"/>
            </a:solidFill>
            <a:prstDash val="solid"/>
            <a:headEnd type="none" w="med" len="med"/>
            <a:tailEnd type="triangle" w="med" len="med"/>
          </a:ln>
        </p:spPr>
      </p:sp>
      <p:sp>
        <p:nvSpPr>
          <p:cNvPr id="22543" name="直接连接符 22542"/>
          <p:cNvSpPr/>
          <p:nvPr/>
        </p:nvSpPr>
        <p:spPr>
          <a:xfrm>
            <a:off x="4356100" y="6019800"/>
            <a:ext cx="1498600" cy="0"/>
          </a:xfrm>
          <a:prstGeom prst="line">
            <a:avLst/>
          </a:prstGeom>
          <a:ln w="25400" cap="flat" cmpd="sng">
            <a:solidFill>
              <a:schemeClr val="tx1"/>
            </a:solidFill>
            <a:prstDash val="solid"/>
            <a:headEnd type="none" w="med" len="med"/>
            <a:tailEnd type="triangle" w="med" len="med"/>
          </a:ln>
        </p:spPr>
      </p:sp>
      <p:sp>
        <p:nvSpPr>
          <p:cNvPr id="22544" name="矩形 22543"/>
          <p:cNvSpPr/>
          <p:nvPr/>
        </p:nvSpPr>
        <p:spPr>
          <a:xfrm>
            <a:off x="4856163" y="5305425"/>
            <a:ext cx="7016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Exec</a:t>
            </a:r>
            <a:endParaRPr lang="en-US" altLang="zh-CN" sz="1800">
              <a:latin typeface="Arial" panose="020B0604020202020204" pitchFamily="34" charset="0"/>
              <a:ea typeface="Times New Roman" panose="02020603050405020304" pitchFamily="18" charset="0"/>
            </a:endParaRPr>
          </a:p>
        </p:txBody>
      </p:sp>
      <p:sp>
        <p:nvSpPr>
          <p:cNvPr id="22545" name="直接连接符 22544"/>
          <p:cNvSpPr/>
          <p:nvPr/>
        </p:nvSpPr>
        <p:spPr>
          <a:xfrm>
            <a:off x="5410200" y="4584700"/>
            <a:ext cx="0" cy="461963"/>
          </a:xfrm>
          <a:prstGeom prst="line">
            <a:avLst/>
          </a:prstGeom>
          <a:ln w="25400" cap="flat" cmpd="sng">
            <a:solidFill>
              <a:schemeClr val="tx1"/>
            </a:solidFill>
            <a:prstDash val="solid"/>
            <a:headEnd type="none" w="med" len="med"/>
            <a:tailEnd type="triangle" w="med" len="med"/>
          </a:ln>
        </p:spPr>
      </p:sp>
      <p:sp>
        <p:nvSpPr>
          <p:cNvPr id="22546" name="直接连接符 22545"/>
          <p:cNvSpPr/>
          <p:nvPr/>
        </p:nvSpPr>
        <p:spPr>
          <a:xfrm>
            <a:off x="5575300" y="5475288"/>
            <a:ext cx="346075" cy="0"/>
          </a:xfrm>
          <a:prstGeom prst="line">
            <a:avLst/>
          </a:prstGeom>
          <a:ln w="25400" cap="flat" cmpd="sng">
            <a:solidFill>
              <a:schemeClr val="tx1"/>
            </a:solidFill>
            <a:prstDash val="solid"/>
            <a:headEnd type="none" w="med" len="med"/>
            <a:tailEnd type="triangle" w="med" len="med"/>
          </a:ln>
        </p:spPr>
      </p:sp>
      <p:sp>
        <p:nvSpPr>
          <p:cNvPr id="22547" name="圆角矩形 22546"/>
          <p:cNvSpPr/>
          <p:nvPr/>
        </p:nvSpPr>
        <p:spPr>
          <a:xfrm>
            <a:off x="4737100" y="5118100"/>
            <a:ext cx="812800" cy="736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2548" name="圆角矩形 22547"/>
          <p:cNvSpPr/>
          <p:nvPr/>
        </p:nvSpPr>
        <p:spPr>
          <a:xfrm>
            <a:off x="5880100" y="5118100"/>
            <a:ext cx="812800" cy="12700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2549" name="矩形 22548"/>
          <p:cNvSpPr/>
          <p:nvPr/>
        </p:nvSpPr>
        <p:spPr>
          <a:xfrm>
            <a:off x="7023100" y="5118100"/>
            <a:ext cx="6604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2550" name="矩形 22549"/>
          <p:cNvSpPr/>
          <p:nvPr/>
        </p:nvSpPr>
        <p:spPr>
          <a:xfrm rot="16200000">
            <a:off x="6994525" y="5081588"/>
            <a:ext cx="727075" cy="6381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Reg. </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22551" name="任意多边形 22550"/>
          <p:cNvSpPr/>
          <p:nvPr/>
        </p:nvSpPr>
        <p:spPr>
          <a:xfrm>
            <a:off x="7086600" y="57912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2552" name="矩形 22551"/>
          <p:cNvSpPr/>
          <p:nvPr/>
        </p:nvSpPr>
        <p:spPr>
          <a:xfrm rot="16200000">
            <a:off x="5851525" y="5386388"/>
            <a:ext cx="917575" cy="638175"/>
          </a:xfrm>
          <a:prstGeom prst="rect">
            <a:avLst/>
          </a:prstGeom>
          <a:noFill/>
          <a:ln w="12700">
            <a:noFill/>
          </a:ln>
        </p:spPr>
        <p:txBody>
          <a:bodyPr wrap="none" lIns="90488" tIns="44450" rIns="90488" bIns="44450">
            <a:spAutoFit/>
          </a:bodyPr>
          <a:lstStyle/>
          <a:p>
            <a:pPr lvl="0" algn="ctr"/>
            <a:r>
              <a:rPr lang="en-US" altLang="zh-CN" sz="1800" err="1">
                <a:latin typeface="Arial" panose="020B0604020202020204" pitchFamily="34" charset="0"/>
                <a:ea typeface="Times New Roman" panose="02020603050405020304" pitchFamily="18" charset="0"/>
              </a:rPr>
              <a:t>Mem</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Access</a:t>
            </a:r>
            <a:endParaRPr lang="en-US" altLang="zh-CN" sz="1800">
              <a:latin typeface="Arial" panose="020B0604020202020204" pitchFamily="34" charset="0"/>
              <a:ea typeface="Times New Roman" panose="02020603050405020304" pitchFamily="18" charset="0"/>
            </a:endParaRPr>
          </a:p>
        </p:txBody>
      </p:sp>
      <p:sp>
        <p:nvSpPr>
          <p:cNvPr id="22553" name="矩形 22552"/>
          <p:cNvSpPr/>
          <p:nvPr/>
        </p:nvSpPr>
        <p:spPr>
          <a:xfrm>
            <a:off x="7023100" y="6032500"/>
            <a:ext cx="9652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2554" name="矩形 22553"/>
          <p:cNvSpPr/>
          <p:nvPr/>
        </p:nvSpPr>
        <p:spPr>
          <a:xfrm rot="16200000">
            <a:off x="6994525" y="5995988"/>
            <a:ext cx="6889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Data</a:t>
            </a:r>
            <a:endParaRPr lang="en-US" altLang="zh-CN" sz="1800" err="1">
              <a:latin typeface="Arial" panose="020B0604020202020204" pitchFamily="34" charset="0"/>
              <a:ea typeface="Times New Roman" panose="02020603050405020304" pitchFamily="18" charset="0"/>
            </a:endParaRPr>
          </a:p>
          <a:p>
            <a:pPr lvl="0"/>
            <a:r>
              <a:rPr lang="en-US" altLang="zh-CN" sz="1800" err="1">
                <a:latin typeface="Arial" panose="020B0604020202020204" pitchFamily="34" charset="0"/>
                <a:ea typeface="Times New Roman" panose="02020603050405020304" pitchFamily="18" charset="0"/>
              </a:rPr>
              <a:t>Mem</a:t>
            </a:r>
            <a:endParaRPr lang="en-US" altLang="zh-CN" sz="1800" err="1">
              <a:latin typeface="Arial" panose="020B0604020202020204" pitchFamily="34" charset="0"/>
              <a:ea typeface="Times New Roman" panose="02020603050405020304" pitchFamily="18" charset="0"/>
            </a:endParaRPr>
          </a:p>
        </p:txBody>
      </p:sp>
      <p:sp>
        <p:nvSpPr>
          <p:cNvPr id="22555" name="任意多边形 22554"/>
          <p:cNvSpPr/>
          <p:nvPr/>
        </p:nvSpPr>
        <p:spPr>
          <a:xfrm>
            <a:off x="7086600" y="6705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2556" name="直接连接符 22555"/>
          <p:cNvSpPr/>
          <p:nvPr/>
        </p:nvSpPr>
        <p:spPr>
          <a:xfrm>
            <a:off x="6718300" y="5410200"/>
            <a:ext cx="279400" cy="0"/>
          </a:xfrm>
          <a:prstGeom prst="line">
            <a:avLst/>
          </a:prstGeom>
          <a:ln w="25400" cap="flat" cmpd="sng">
            <a:solidFill>
              <a:schemeClr val="tx1"/>
            </a:solidFill>
            <a:prstDash val="solid"/>
            <a:headEnd type="none" w="med" len="med"/>
            <a:tailEnd type="triangle" w="med" len="med"/>
          </a:ln>
        </p:spPr>
      </p:sp>
      <p:sp>
        <p:nvSpPr>
          <p:cNvPr id="22557" name="直接连接符 22556"/>
          <p:cNvSpPr/>
          <p:nvPr/>
        </p:nvSpPr>
        <p:spPr>
          <a:xfrm>
            <a:off x="6718300" y="6172200"/>
            <a:ext cx="279400" cy="0"/>
          </a:xfrm>
          <a:prstGeom prst="line">
            <a:avLst/>
          </a:prstGeom>
          <a:ln w="25400" cap="flat" cmpd="sng">
            <a:solidFill>
              <a:schemeClr val="tx1"/>
            </a:solidFill>
            <a:prstDash val="solid"/>
            <a:headEnd type="none" w="med" len="med"/>
            <a:tailEnd type="triangle" w="med" len="med"/>
          </a:ln>
        </p:spPr>
      </p:sp>
      <p:sp>
        <p:nvSpPr>
          <p:cNvPr id="22558" name="直接连接符 22557"/>
          <p:cNvSpPr/>
          <p:nvPr/>
        </p:nvSpPr>
        <p:spPr>
          <a:xfrm>
            <a:off x="6096000" y="4584700"/>
            <a:ext cx="0" cy="508000"/>
          </a:xfrm>
          <a:prstGeom prst="line">
            <a:avLst/>
          </a:prstGeom>
          <a:ln w="25400" cap="flat" cmpd="sng">
            <a:solidFill>
              <a:schemeClr val="tx1"/>
            </a:solidFill>
            <a:prstDash val="solid"/>
            <a:headEnd type="none" w="med" len="med"/>
            <a:tailEnd type="triangle" w="med" len="med"/>
          </a:ln>
        </p:spPr>
      </p:sp>
      <p:sp>
        <p:nvSpPr>
          <p:cNvPr id="22559" name="直接连接符 22558"/>
          <p:cNvSpPr/>
          <p:nvPr/>
        </p:nvSpPr>
        <p:spPr>
          <a:xfrm>
            <a:off x="6324600" y="4584700"/>
            <a:ext cx="0" cy="508000"/>
          </a:xfrm>
          <a:prstGeom prst="line">
            <a:avLst/>
          </a:prstGeom>
          <a:ln w="25400" cap="flat" cmpd="sng">
            <a:solidFill>
              <a:schemeClr val="tx1"/>
            </a:solidFill>
            <a:prstDash val="solid"/>
            <a:headEnd type="none" w="med" len="med"/>
            <a:tailEnd type="triangle" w="med" len="med"/>
          </a:ln>
        </p:spPr>
      </p:sp>
      <p:sp>
        <p:nvSpPr>
          <p:cNvPr id="22560" name="直接连接符 22559"/>
          <p:cNvSpPr/>
          <p:nvPr/>
        </p:nvSpPr>
        <p:spPr>
          <a:xfrm>
            <a:off x="7239000" y="4584700"/>
            <a:ext cx="0" cy="508000"/>
          </a:xfrm>
          <a:prstGeom prst="line">
            <a:avLst/>
          </a:prstGeom>
          <a:ln w="25400" cap="flat" cmpd="sng">
            <a:solidFill>
              <a:schemeClr val="tx1"/>
            </a:solidFill>
            <a:prstDash val="solid"/>
            <a:headEnd type="none" w="med" len="med"/>
            <a:tailEnd type="triangle" w="med" len="med"/>
          </a:ln>
        </p:spPr>
      </p:sp>
      <p:sp>
        <p:nvSpPr>
          <p:cNvPr id="22561" name="直接连接符 22560"/>
          <p:cNvSpPr/>
          <p:nvPr/>
        </p:nvSpPr>
        <p:spPr>
          <a:xfrm>
            <a:off x="7391400" y="4584700"/>
            <a:ext cx="0" cy="508000"/>
          </a:xfrm>
          <a:prstGeom prst="line">
            <a:avLst/>
          </a:prstGeom>
          <a:ln w="25400" cap="flat" cmpd="sng">
            <a:solidFill>
              <a:schemeClr val="tx1"/>
            </a:solidFill>
            <a:prstDash val="solid"/>
            <a:headEnd type="none" w="med" len="med"/>
            <a:tailEnd type="triangle" w="med" len="med"/>
          </a:ln>
        </p:spPr>
      </p:sp>
      <p:sp>
        <p:nvSpPr>
          <p:cNvPr id="22562" name="直接连接符 22561"/>
          <p:cNvSpPr/>
          <p:nvPr/>
        </p:nvSpPr>
        <p:spPr>
          <a:xfrm>
            <a:off x="7848600" y="4584700"/>
            <a:ext cx="0" cy="1422400"/>
          </a:xfrm>
          <a:prstGeom prst="line">
            <a:avLst/>
          </a:prstGeom>
          <a:ln w="25400" cap="flat" cmpd="sng">
            <a:solidFill>
              <a:schemeClr val="tx1"/>
            </a:solidFill>
            <a:prstDash val="solid"/>
            <a:headEnd type="none" w="med" len="med"/>
            <a:tailEnd type="triangle" w="med" len="med"/>
          </a:ln>
        </p:spPr>
      </p:sp>
      <p:sp>
        <p:nvSpPr>
          <p:cNvPr id="22563" name="圆角矩形 22562"/>
          <p:cNvSpPr/>
          <p:nvPr/>
        </p:nvSpPr>
        <p:spPr>
          <a:xfrm>
            <a:off x="2222500" y="5118100"/>
            <a:ext cx="6604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2564" name="矩形 22563"/>
          <p:cNvSpPr/>
          <p:nvPr/>
        </p:nvSpPr>
        <p:spPr>
          <a:xfrm rot="16200000">
            <a:off x="1965325" y="5386388"/>
            <a:ext cx="1235075" cy="638175"/>
          </a:xfrm>
          <a:prstGeom prst="rect">
            <a:avLst/>
          </a:prstGeom>
          <a:noFill/>
          <a:ln w="12700">
            <a:noFill/>
          </a:ln>
        </p:spPr>
        <p:txBody>
          <a:bodyPr wrap="none" lIns="90488" tIns="44450" rIns="90488" bIns="44450">
            <a:spAutoFit/>
          </a:bodyPr>
          <a:lstStyle/>
          <a:p>
            <a:pPr lvl="0" algn="ctr"/>
            <a:r>
              <a:rPr lang="en-US" altLang="zh-CN" sz="1800">
                <a:latin typeface="Arial" panose="020B0604020202020204" pitchFamily="34" charset="0"/>
                <a:ea typeface="Times New Roman" panose="02020603050405020304" pitchFamily="18" charset="0"/>
              </a:rPr>
              <a:t>Instruction</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Fetch</a:t>
            </a:r>
            <a:endParaRPr lang="en-US" altLang="zh-CN" sz="1800">
              <a:latin typeface="Arial" panose="020B0604020202020204" pitchFamily="34" charset="0"/>
              <a:ea typeface="Times New Roman" panose="02020603050405020304" pitchFamily="18" charset="0"/>
            </a:endParaRPr>
          </a:p>
        </p:txBody>
      </p:sp>
      <p:sp>
        <p:nvSpPr>
          <p:cNvPr id="22565" name="矩形 22564"/>
          <p:cNvSpPr/>
          <p:nvPr/>
        </p:nvSpPr>
        <p:spPr>
          <a:xfrm rot="16200000">
            <a:off x="7451725" y="5614988"/>
            <a:ext cx="1438275" cy="363537"/>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Result Store</a:t>
            </a:r>
            <a:endParaRPr lang="en-US" altLang="zh-CN" sz="1800" i="1">
              <a:latin typeface="Arial" panose="020B0604020202020204" pitchFamily="34" charset="0"/>
              <a:ea typeface="Times New Roman" panose="02020603050405020304" pitchFamily="18" charset="0"/>
            </a:endParaRPr>
          </a:p>
        </p:txBody>
      </p:sp>
      <p:sp>
        <p:nvSpPr>
          <p:cNvPr id="22566" name="矩形 22565"/>
          <p:cNvSpPr/>
          <p:nvPr/>
        </p:nvSpPr>
        <p:spPr>
          <a:xfrm rot="16200000">
            <a:off x="5014913" y="4429125"/>
            <a:ext cx="1038225" cy="333375"/>
          </a:xfrm>
          <a:prstGeom prst="rect">
            <a:avLst/>
          </a:prstGeom>
          <a:noFill/>
          <a:ln w="12700">
            <a:noFill/>
          </a:ln>
        </p:spPr>
        <p:txBody>
          <a:bodyPr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ALUctr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2567" name="矩形 22566"/>
          <p:cNvSpPr/>
          <p:nvPr/>
        </p:nvSpPr>
        <p:spPr>
          <a:xfrm rot="16200000">
            <a:off x="6791325" y="4352925"/>
            <a:ext cx="790575"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RegDst</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2568" name="矩形 22567"/>
          <p:cNvSpPr/>
          <p:nvPr/>
        </p:nvSpPr>
        <p:spPr>
          <a:xfrm rot="16200000">
            <a:off x="4722813" y="4443413"/>
            <a:ext cx="939800" cy="333375"/>
          </a:xfrm>
          <a:prstGeom prst="rect">
            <a:avLst/>
          </a:prstGeom>
          <a:noFill/>
          <a:ln w="12700">
            <a:noFill/>
          </a:ln>
        </p:spPr>
        <p:txBody>
          <a:bodyPr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ALUSrc</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2569" name="矩形 22568"/>
          <p:cNvSpPr/>
          <p:nvPr/>
        </p:nvSpPr>
        <p:spPr>
          <a:xfrm rot="16200000">
            <a:off x="4414838" y="4506913"/>
            <a:ext cx="839787" cy="333375"/>
          </a:xfrm>
          <a:prstGeom prst="rect">
            <a:avLst/>
          </a:prstGeom>
          <a:noFill/>
          <a:ln w="12700">
            <a:noFill/>
          </a:ln>
        </p:spPr>
        <p:txBody>
          <a:bodyPr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ExtOp</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2570" name="矩形 22569"/>
          <p:cNvSpPr/>
          <p:nvPr/>
        </p:nvSpPr>
        <p:spPr>
          <a:xfrm rot="16200000">
            <a:off x="7337425" y="4325938"/>
            <a:ext cx="871538"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MemWr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2571" name="矩形 22570"/>
          <p:cNvSpPr/>
          <p:nvPr/>
        </p:nvSpPr>
        <p:spPr>
          <a:xfrm rot="16200000">
            <a:off x="914400" y="4402138"/>
            <a:ext cx="858838"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nPC_sel</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2572" name="矩形 22571"/>
          <p:cNvSpPr/>
          <p:nvPr/>
        </p:nvSpPr>
        <p:spPr>
          <a:xfrm rot="16200000">
            <a:off x="7081838" y="4344988"/>
            <a:ext cx="768350"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RegWr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2573" name="矩形 22572"/>
          <p:cNvSpPr/>
          <p:nvPr/>
        </p:nvSpPr>
        <p:spPr>
          <a:xfrm rot="16200000">
            <a:off x="5813425" y="4325938"/>
            <a:ext cx="871538"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MemWr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2574" name="矩形 22573"/>
          <p:cNvSpPr/>
          <p:nvPr/>
        </p:nvSpPr>
        <p:spPr>
          <a:xfrm rot="16200000">
            <a:off x="5584825" y="4327525"/>
            <a:ext cx="847725"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MemRd</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2575" name="八边形 22574"/>
          <p:cNvSpPr/>
          <p:nvPr/>
        </p:nvSpPr>
        <p:spPr>
          <a:xfrm>
            <a:off x="3294063" y="3502025"/>
            <a:ext cx="5003800" cy="660400"/>
          </a:xfrm>
          <a:prstGeom prst="octagon">
            <a:avLst>
              <a:gd name="adj" fmla="val 29282"/>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2576" name="任意多边形 22575"/>
          <p:cNvSpPr/>
          <p:nvPr/>
        </p:nvSpPr>
        <p:spPr>
          <a:xfrm>
            <a:off x="2895600" y="3802063"/>
            <a:ext cx="382588" cy="1820862"/>
          </a:xfrm>
          <a:custGeom>
            <a:avLst/>
            <a:gdLst/>
            <a:ahLst/>
            <a:cxnLst/>
            <a:rect l="0" t="0" r="0" b="0"/>
            <a:pathLst>
              <a:path w="241" h="1009">
                <a:moveTo>
                  <a:pt x="0" y="1008"/>
                </a:moveTo>
                <a:lnTo>
                  <a:pt x="96" y="1008"/>
                </a:lnTo>
                <a:lnTo>
                  <a:pt x="96" y="0"/>
                </a:lnTo>
                <a:lnTo>
                  <a:pt x="240"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22577" name="直接连接符 22576"/>
          <p:cNvSpPr/>
          <p:nvPr/>
        </p:nvSpPr>
        <p:spPr>
          <a:xfrm>
            <a:off x="1841500" y="5638800"/>
            <a:ext cx="355600" cy="0"/>
          </a:xfrm>
          <a:prstGeom prst="line">
            <a:avLst/>
          </a:prstGeom>
          <a:ln w="25400" cap="flat" cmpd="sng">
            <a:solidFill>
              <a:schemeClr val="tx1"/>
            </a:solidFill>
            <a:prstDash val="solid"/>
            <a:headEnd type="none" w="med" len="med"/>
            <a:tailEnd type="triangle" w="med" len="med"/>
          </a:ln>
        </p:spPr>
      </p:sp>
      <p:sp>
        <p:nvSpPr>
          <p:cNvPr id="22578" name="任意多边形 22577"/>
          <p:cNvSpPr/>
          <p:nvPr/>
        </p:nvSpPr>
        <p:spPr>
          <a:xfrm>
            <a:off x="762000" y="5638800"/>
            <a:ext cx="1144588" cy="687388"/>
          </a:xfrm>
          <a:custGeom>
            <a:avLst/>
            <a:gdLst/>
            <a:ahLst/>
            <a:cxnLst/>
            <a:rect l="0" t="0" r="0" b="0"/>
            <a:pathLst>
              <a:path w="721" h="433">
                <a:moveTo>
                  <a:pt x="720" y="0"/>
                </a:moveTo>
                <a:lnTo>
                  <a:pt x="720" y="432"/>
                </a:lnTo>
                <a:lnTo>
                  <a:pt x="0" y="432"/>
                </a:lnTo>
                <a:lnTo>
                  <a:pt x="0" y="0"/>
                </a:lnTo>
                <a:lnTo>
                  <a:pt x="144"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22579" name="矩形 22578"/>
          <p:cNvSpPr/>
          <p:nvPr/>
        </p:nvSpPr>
        <p:spPr>
          <a:xfrm>
            <a:off x="4856163" y="3705225"/>
            <a:ext cx="9302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Control</a:t>
            </a:r>
            <a:endParaRPr lang="en-US" altLang="zh-CN" sz="1800">
              <a:latin typeface="Arial" panose="020B0604020202020204" pitchFamily="34" charset="0"/>
              <a:ea typeface="Times New Roman" panose="02020603050405020304" pitchFamily="18" charset="0"/>
            </a:endParaRPr>
          </a:p>
        </p:txBody>
      </p:sp>
      <p:sp>
        <p:nvSpPr>
          <p:cNvPr id="22580" name="直接连接符 22579"/>
          <p:cNvSpPr/>
          <p:nvPr/>
        </p:nvSpPr>
        <p:spPr>
          <a:xfrm>
            <a:off x="2865438" y="5378450"/>
            <a:ext cx="427037" cy="0"/>
          </a:xfrm>
          <a:prstGeom prst="line">
            <a:avLst/>
          </a:prstGeom>
          <a:ln w="38100" cap="flat" cmpd="sng">
            <a:solidFill>
              <a:schemeClr val="tx1"/>
            </a:solidFill>
            <a:prstDash val="solid"/>
            <a:headEnd type="none" w="med" len="med"/>
            <a:tailEnd type="triangle" w="med" len="med"/>
          </a:ln>
        </p:spPr>
      </p:sp>
      <p:sp>
        <p:nvSpPr>
          <p:cNvPr id="22581" name="直接连接符 22580"/>
          <p:cNvSpPr/>
          <p:nvPr/>
        </p:nvSpPr>
        <p:spPr>
          <a:xfrm>
            <a:off x="2865438" y="5895975"/>
            <a:ext cx="427037" cy="0"/>
          </a:xfrm>
          <a:prstGeom prst="line">
            <a:avLst/>
          </a:prstGeom>
          <a:ln w="38100" cap="flat" cmpd="sng">
            <a:solidFill>
              <a:schemeClr val="tx1"/>
            </a:solidFill>
            <a:prstDash val="solid"/>
            <a:headEnd type="none" w="med" len="med"/>
            <a:tailEnd type="triangle" w="med" len="med"/>
          </a:ln>
        </p:spPr>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sz="2400">
                <a:sym typeface="+mn-ea"/>
              </a:rPr>
              <a:t>Partitioning the CPI=1 Datapath</a:t>
            </a:r>
            <a:endParaRPr lang="zh-CN" altLang="en-US" sz="2400" dirty="0"/>
          </a:p>
        </p:txBody>
      </p:sp>
      <p:sp>
        <p:nvSpPr>
          <p:cNvPr id="7" name="内容占位符 6"/>
          <p:cNvSpPr>
            <a:spLocks noGrp="1"/>
          </p:cNvSpPr>
          <p:nvPr>
            <p:ph sz="quarter" idx="13"/>
          </p:nvPr>
        </p:nvSpPr>
        <p:spPr>
          <a:xfrm>
            <a:off x="164465" y="116840"/>
            <a:ext cx="1054735" cy="568325"/>
          </a:xfrm>
        </p:spPr>
        <p:txBody>
          <a:bodyPr/>
          <a:lstStyle/>
          <a:p>
            <a:r>
              <a:rPr lang="en-US" altLang="zh-CN" dirty="0"/>
              <a:t> 3.2</a:t>
            </a:r>
            <a:endParaRPr lang="zh-CN" altLang="en-US" dirty="0"/>
          </a:p>
        </p:txBody>
      </p:sp>
      <p:sp>
        <p:nvSpPr>
          <p:cNvPr id="23555" name="文本占位符 23554"/>
          <p:cNvSpPr>
            <a:spLocks noGrp="1"/>
          </p:cNvSpPr>
          <p:nvPr>
            <p:ph type="body" idx="1"/>
          </p:nvPr>
        </p:nvSpPr>
        <p:spPr>
          <a:xfrm>
            <a:off x="533400" y="1143000"/>
            <a:ext cx="8153400" cy="4804410"/>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a:t>Add registers between smallest steps</a:t>
            </a:r>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endParaRPr lang="en-US" altLang="zh-CN" sz="2400"/>
          </a:p>
          <a:p>
            <a:pPr>
              <a:buClr>
                <a:srgbClr val="290CFC"/>
              </a:buClr>
              <a:buFont typeface="Wingdings" panose="05000000000000000000" charset="0"/>
              <a:buChar char="Ø"/>
            </a:pPr>
            <a:r>
              <a:rPr lang="en-US" altLang="zh-CN" sz="2400"/>
              <a:t>Place enables on all registers</a:t>
            </a:r>
            <a:endParaRPr lang="en-US" altLang="zh-CN"/>
          </a:p>
        </p:txBody>
      </p:sp>
      <p:sp>
        <p:nvSpPr>
          <p:cNvPr id="23556" name="矩形 23555"/>
          <p:cNvSpPr/>
          <p:nvPr/>
        </p:nvSpPr>
        <p:spPr>
          <a:xfrm>
            <a:off x="1460500" y="3822700"/>
            <a:ext cx="279400" cy="1117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3557" name="矩形 23556"/>
          <p:cNvSpPr/>
          <p:nvPr/>
        </p:nvSpPr>
        <p:spPr>
          <a:xfrm rot="16200000">
            <a:off x="1355725" y="4167188"/>
            <a:ext cx="4984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23558" name="任意多边形 23557"/>
          <p:cNvSpPr/>
          <p:nvPr/>
        </p:nvSpPr>
        <p:spPr>
          <a:xfrm>
            <a:off x="1524000" y="48768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3559" name="圆角矩形 23558"/>
          <p:cNvSpPr/>
          <p:nvPr/>
        </p:nvSpPr>
        <p:spPr>
          <a:xfrm>
            <a:off x="927100" y="3822700"/>
            <a:ext cx="5080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3560" name="矩形 23559"/>
          <p:cNvSpPr/>
          <p:nvPr/>
        </p:nvSpPr>
        <p:spPr>
          <a:xfrm rot="16200000">
            <a:off x="669925" y="4243388"/>
            <a:ext cx="10318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Next PC</a:t>
            </a:r>
            <a:endParaRPr lang="en-US" altLang="zh-CN" sz="1800">
              <a:latin typeface="Arial" panose="020B0604020202020204" pitchFamily="34" charset="0"/>
              <a:ea typeface="Times New Roman" panose="02020603050405020304" pitchFamily="18" charset="0"/>
            </a:endParaRPr>
          </a:p>
        </p:txBody>
      </p:sp>
      <p:sp>
        <p:nvSpPr>
          <p:cNvPr id="23561" name="圆角矩形 23560"/>
          <p:cNvSpPr/>
          <p:nvPr/>
        </p:nvSpPr>
        <p:spPr>
          <a:xfrm>
            <a:off x="3213100" y="3822700"/>
            <a:ext cx="9652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3562" name="矩形 23561"/>
          <p:cNvSpPr/>
          <p:nvPr/>
        </p:nvSpPr>
        <p:spPr>
          <a:xfrm rot="16200000" flipH="1">
            <a:off x="3262313" y="4014788"/>
            <a:ext cx="1069975" cy="638175"/>
          </a:xfrm>
          <a:prstGeom prst="rect">
            <a:avLst/>
          </a:prstGeom>
          <a:noFill/>
          <a:ln w="12700">
            <a:noFill/>
          </a:ln>
        </p:spPr>
        <p:txBody>
          <a:bodyPr wrap="none" lIns="90488" tIns="44450" rIns="90488" bIns="44450">
            <a:spAutoFit/>
          </a:bodyPr>
          <a:lstStyle/>
          <a:p>
            <a:pPr lvl="0" algn="ctr"/>
            <a:r>
              <a:rPr lang="en-US" altLang="zh-CN" sz="1800">
                <a:latin typeface="Arial" panose="020B0604020202020204" pitchFamily="34" charset="0"/>
                <a:ea typeface="Times New Roman" panose="02020603050405020304" pitchFamily="18" charset="0"/>
              </a:rPr>
              <a:t>Operand</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Fetch</a:t>
            </a:r>
            <a:endParaRPr lang="en-US" altLang="zh-CN" sz="1800">
              <a:latin typeface="Arial" panose="020B0604020202020204" pitchFamily="34" charset="0"/>
              <a:ea typeface="Times New Roman" panose="02020603050405020304" pitchFamily="18" charset="0"/>
            </a:endParaRPr>
          </a:p>
        </p:txBody>
      </p:sp>
      <p:sp>
        <p:nvSpPr>
          <p:cNvPr id="23563" name="直接连接符 23562"/>
          <p:cNvSpPr/>
          <p:nvPr/>
        </p:nvSpPr>
        <p:spPr>
          <a:xfrm>
            <a:off x="1143000" y="3289300"/>
            <a:ext cx="0" cy="508000"/>
          </a:xfrm>
          <a:prstGeom prst="line">
            <a:avLst/>
          </a:prstGeom>
          <a:ln w="25400" cap="flat" cmpd="sng">
            <a:solidFill>
              <a:schemeClr val="tx1"/>
            </a:solidFill>
            <a:prstDash val="solid"/>
            <a:headEnd type="none" w="med" len="med"/>
            <a:tailEnd type="triangle" w="med" len="med"/>
          </a:ln>
        </p:spPr>
      </p:sp>
      <p:sp>
        <p:nvSpPr>
          <p:cNvPr id="23564" name="直接连接符 23563"/>
          <p:cNvSpPr/>
          <p:nvPr/>
        </p:nvSpPr>
        <p:spPr>
          <a:xfrm>
            <a:off x="4724400" y="3289300"/>
            <a:ext cx="0" cy="508000"/>
          </a:xfrm>
          <a:prstGeom prst="line">
            <a:avLst/>
          </a:prstGeom>
          <a:ln w="25400" cap="flat" cmpd="sng">
            <a:solidFill>
              <a:schemeClr val="tx1"/>
            </a:solidFill>
            <a:prstDash val="solid"/>
            <a:headEnd type="none" w="med" len="med"/>
            <a:tailEnd type="triangle" w="med" len="med"/>
          </a:ln>
        </p:spPr>
      </p:sp>
      <p:sp>
        <p:nvSpPr>
          <p:cNvPr id="23565" name="直接连接符 23564"/>
          <p:cNvSpPr/>
          <p:nvPr/>
        </p:nvSpPr>
        <p:spPr>
          <a:xfrm>
            <a:off x="4876800" y="3289300"/>
            <a:ext cx="0" cy="508000"/>
          </a:xfrm>
          <a:prstGeom prst="line">
            <a:avLst/>
          </a:prstGeom>
          <a:ln w="25400" cap="flat" cmpd="sng">
            <a:solidFill>
              <a:schemeClr val="tx1"/>
            </a:solidFill>
            <a:prstDash val="solid"/>
            <a:headEnd type="none" w="med" len="med"/>
            <a:tailEnd type="triangle" w="med" len="med"/>
          </a:ln>
        </p:spPr>
      </p:sp>
      <p:grpSp>
        <p:nvGrpSpPr>
          <p:cNvPr id="23618" name="组合 23617"/>
          <p:cNvGrpSpPr/>
          <p:nvPr/>
        </p:nvGrpSpPr>
        <p:grpSpPr>
          <a:xfrm>
            <a:off x="4203700" y="4116388"/>
            <a:ext cx="401638" cy="381000"/>
            <a:chOff x="2648" y="2401"/>
            <a:chExt cx="224" cy="240"/>
          </a:xfrm>
        </p:grpSpPr>
        <p:sp>
          <p:nvSpPr>
            <p:cNvPr id="23566" name="直接连接符 23565"/>
            <p:cNvSpPr/>
            <p:nvPr/>
          </p:nvSpPr>
          <p:spPr>
            <a:xfrm>
              <a:off x="2648" y="2401"/>
              <a:ext cx="224" cy="0"/>
            </a:xfrm>
            <a:prstGeom prst="line">
              <a:avLst/>
            </a:prstGeom>
            <a:ln w="25400" cap="flat" cmpd="sng">
              <a:solidFill>
                <a:schemeClr val="tx1"/>
              </a:solidFill>
              <a:prstDash val="solid"/>
              <a:headEnd type="none" w="med" len="med"/>
              <a:tailEnd type="triangle" w="med" len="med"/>
            </a:ln>
          </p:spPr>
        </p:sp>
        <p:sp>
          <p:nvSpPr>
            <p:cNvPr id="23567" name="直接连接符 23566"/>
            <p:cNvSpPr/>
            <p:nvPr/>
          </p:nvSpPr>
          <p:spPr>
            <a:xfrm>
              <a:off x="2648" y="2641"/>
              <a:ext cx="224" cy="0"/>
            </a:xfrm>
            <a:prstGeom prst="line">
              <a:avLst/>
            </a:prstGeom>
            <a:ln w="25400" cap="flat" cmpd="sng">
              <a:solidFill>
                <a:schemeClr val="tx1"/>
              </a:solidFill>
              <a:prstDash val="solid"/>
              <a:headEnd type="none" w="med" len="med"/>
              <a:tailEnd type="triangle" w="med" len="med"/>
            </a:ln>
          </p:spPr>
        </p:sp>
      </p:grpSp>
      <p:sp>
        <p:nvSpPr>
          <p:cNvPr id="23568" name="直接连接符 23567"/>
          <p:cNvSpPr/>
          <p:nvPr/>
        </p:nvSpPr>
        <p:spPr>
          <a:xfrm>
            <a:off x="4203700" y="4724400"/>
            <a:ext cx="1574800" cy="0"/>
          </a:xfrm>
          <a:prstGeom prst="line">
            <a:avLst/>
          </a:prstGeom>
          <a:ln w="25400" cap="flat" cmpd="sng">
            <a:solidFill>
              <a:schemeClr val="tx1"/>
            </a:solidFill>
            <a:prstDash val="solid"/>
            <a:headEnd type="none" w="med" len="med"/>
            <a:tailEnd type="triangle" w="med" len="med"/>
          </a:ln>
        </p:spPr>
      </p:sp>
      <p:sp>
        <p:nvSpPr>
          <p:cNvPr id="23569" name="矩形 23568"/>
          <p:cNvSpPr/>
          <p:nvPr/>
        </p:nvSpPr>
        <p:spPr>
          <a:xfrm>
            <a:off x="4779963" y="4010025"/>
            <a:ext cx="7016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Exec</a:t>
            </a:r>
            <a:endParaRPr lang="en-US" altLang="zh-CN" sz="1800">
              <a:latin typeface="Arial" panose="020B0604020202020204" pitchFamily="34" charset="0"/>
              <a:ea typeface="Times New Roman" panose="02020603050405020304" pitchFamily="18" charset="0"/>
            </a:endParaRPr>
          </a:p>
        </p:txBody>
      </p:sp>
      <p:sp>
        <p:nvSpPr>
          <p:cNvPr id="23570" name="直接连接符 23569"/>
          <p:cNvSpPr/>
          <p:nvPr/>
        </p:nvSpPr>
        <p:spPr>
          <a:xfrm>
            <a:off x="5105400" y="3289300"/>
            <a:ext cx="0" cy="508000"/>
          </a:xfrm>
          <a:prstGeom prst="line">
            <a:avLst/>
          </a:prstGeom>
          <a:ln w="25400" cap="flat" cmpd="sng">
            <a:solidFill>
              <a:schemeClr val="tx1"/>
            </a:solidFill>
            <a:prstDash val="solid"/>
            <a:headEnd type="none" w="med" len="med"/>
            <a:tailEnd type="triangle" w="med" len="med"/>
          </a:ln>
        </p:spPr>
      </p:sp>
      <p:sp>
        <p:nvSpPr>
          <p:cNvPr id="23571" name="直接连接符 23570"/>
          <p:cNvSpPr/>
          <p:nvPr/>
        </p:nvSpPr>
        <p:spPr>
          <a:xfrm>
            <a:off x="5499100" y="4230688"/>
            <a:ext cx="279400" cy="0"/>
          </a:xfrm>
          <a:prstGeom prst="line">
            <a:avLst/>
          </a:prstGeom>
          <a:ln w="25400" cap="flat" cmpd="sng">
            <a:solidFill>
              <a:schemeClr val="tx1"/>
            </a:solidFill>
            <a:prstDash val="solid"/>
            <a:headEnd type="none" w="med" len="med"/>
            <a:tailEnd type="triangle" w="med" len="med"/>
          </a:ln>
        </p:spPr>
      </p:sp>
      <p:sp>
        <p:nvSpPr>
          <p:cNvPr id="23572" name="圆角矩形 23571"/>
          <p:cNvSpPr/>
          <p:nvPr/>
        </p:nvSpPr>
        <p:spPr>
          <a:xfrm>
            <a:off x="4584700" y="3822700"/>
            <a:ext cx="889000" cy="8255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3573" name="圆角矩形 23572"/>
          <p:cNvSpPr/>
          <p:nvPr/>
        </p:nvSpPr>
        <p:spPr>
          <a:xfrm>
            <a:off x="5803900" y="3822700"/>
            <a:ext cx="812800" cy="12700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3574" name="矩形 23573"/>
          <p:cNvSpPr/>
          <p:nvPr/>
        </p:nvSpPr>
        <p:spPr>
          <a:xfrm>
            <a:off x="6946900" y="3822700"/>
            <a:ext cx="6604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3575" name="矩形 23574"/>
          <p:cNvSpPr/>
          <p:nvPr/>
        </p:nvSpPr>
        <p:spPr>
          <a:xfrm rot="16200000">
            <a:off x="6918325" y="3786188"/>
            <a:ext cx="727075" cy="6381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Reg. </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23576" name="任意多边形 23575"/>
          <p:cNvSpPr/>
          <p:nvPr/>
        </p:nvSpPr>
        <p:spPr>
          <a:xfrm>
            <a:off x="7010400" y="44958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3577" name="矩形 23576"/>
          <p:cNvSpPr/>
          <p:nvPr/>
        </p:nvSpPr>
        <p:spPr>
          <a:xfrm rot="16200000">
            <a:off x="5775325" y="4090988"/>
            <a:ext cx="917575" cy="638175"/>
          </a:xfrm>
          <a:prstGeom prst="rect">
            <a:avLst/>
          </a:prstGeom>
          <a:noFill/>
          <a:ln w="12700">
            <a:noFill/>
          </a:ln>
        </p:spPr>
        <p:txBody>
          <a:bodyPr wrap="none" lIns="90488" tIns="44450" rIns="90488" bIns="44450">
            <a:spAutoFit/>
          </a:bodyPr>
          <a:lstStyle/>
          <a:p>
            <a:pPr lvl="0" algn="ctr"/>
            <a:r>
              <a:rPr lang="en-US" altLang="zh-CN" sz="1800" err="1">
                <a:latin typeface="Arial" panose="020B0604020202020204" pitchFamily="34" charset="0"/>
                <a:ea typeface="Times New Roman" panose="02020603050405020304" pitchFamily="18" charset="0"/>
              </a:rPr>
              <a:t>Mem</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Access</a:t>
            </a:r>
            <a:endParaRPr lang="en-US" altLang="zh-CN" sz="1800">
              <a:latin typeface="Arial" panose="020B0604020202020204" pitchFamily="34" charset="0"/>
              <a:ea typeface="Times New Roman" panose="02020603050405020304" pitchFamily="18" charset="0"/>
            </a:endParaRPr>
          </a:p>
        </p:txBody>
      </p:sp>
      <p:sp>
        <p:nvSpPr>
          <p:cNvPr id="23578" name="矩形 23577"/>
          <p:cNvSpPr/>
          <p:nvPr/>
        </p:nvSpPr>
        <p:spPr>
          <a:xfrm>
            <a:off x="6946900" y="4737100"/>
            <a:ext cx="9652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3579" name="矩形 23578"/>
          <p:cNvSpPr/>
          <p:nvPr/>
        </p:nvSpPr>
        <p:spPr>
          <a:xfrm rot="16200000">
            <a:off x="6918325" y="4700588"/>
            <a:ext cx="6889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Data</a:t>
            </a:r>
            <a:endParaRPr lang="en-US" altLang="zh-CN" sz="1800" err="1">
              <a:latin typeface="Arial" panose="020B0604020202020204" pitchFamily="34" charset="0"/>
              <a:ea typeface="Times New Roman" panose="02020603050405020304" pitchFamily="18" charset="0"/>
            </a:endParaRPr>
          </a:p>
          <a:p>
            <a:pPr lvl="0"/>
            <a:r>
              <a:rPr lang="en-US" altLang="zh-CN" sz="1800" err="1">
                <a:latin typeface="Arial" panose="020B0604020202020204" pitchFamily="34" charset="0"/>
                <a:ea typeface="Times New Roman" panose="02020603050405020304" pitchFamily="18" charset="0"/>
              </a:rPr>
              <a:t>Mem</a:t>
            </a:r>
            <a:endParaRPr lang="en-US" altLang="zh-CN" sz="1800" err="1">
              <a:latin typeface="Arial" panose="020B0604020202020204" pitchFamily="34" charset="0"/>
              <a:ea typeface="Times New Roman" panose="02020603050405020304" pitchFamily="18" charset="0"/>
            </a:endParaRPr>
          </a:p>
        </p:txBody>
      </p:sp>
      <p:sp>
        <p:nvSpPr>
          <p:cNvPr id="23580" name="任意多边形 23579"/>
          <p:cNvSpPr/>
          <p:nvPr/>
        </p:nvSpPr>
        <p:spPr>
          <a:xfrm>
            <a:off x="7010400" y="54102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3581" name="直接连接符 23580"/>
          <p:cNvSpPr/>
          <p:nvPr/>
        </p:nvSpPr>
        <p:spPr>
          <a:xfrm>
            <a:off x="6642100" y="4114800"/>
            <a:ext cx="279400" cy="0"/>
          </a:xfrm>
          <a:prstGeom prst="line">
            <a:avLst/>
          </a:prstGeom>
          <a:ln w="25400" cap="flat" cmpd="sng">
            <a:solidFill>
              <a:schemeClr val="tx1"/>
            </a:solidFill>
            <a:prstDash val="solid"/>
            <a:headEnd type="none" w="med" len="med"/>
            <a:tailEnd type="triangle" w="med" len="med"/>
          </a:ln>
        </p:spPr>
      </p:sp>
      <p:sp>
        <p:nvSpPr>
          <p:cNvPr id="23582" name="直接连接符 23581"/>
          <p:cNvSpPr/>
          <p:nvPr/>
        </p:nvSpPr>
        <p:spPr>
          <a:xfrm>
            <a:off x="6642100" y="4876800"/>
            <a:ext cx="279400" cy="0"/>
          </a:xfrm>
          <a:prstGeom prst="line">
            <a:avLst/>
          </a:prstGeom>
          <a:ln w="25400" cap="flat" cmpd="sng">
            <a:solidFill>
              <a:schemeClr val="tx1"/>
            </a:solidFill>
            <a:prstDash val="solid"/>
            <a:headEnd type="none" w="med" len="med"/>
            <a:tailEnd type="triangle" w="med" len="med"/>
          </a:ln>
        </p:spPr>
      </p:sp>
      <p:sp>
        <p:nvSpPr>
          <p:cNvPr id="23583" name="直接连接符 23582"/>
          <p:cNvSpPr/>
          <p:nvPr/>
        </p:nvSpPr>
        <p:spPr>
          <a:xfrm>
            <a:off x="6019800" y="3289300"/>
            <a:ext cx="0" cy="508000"/>
          </a:xfrm>
          <a:prstGeom prst="line">
            <a:avLst/>
          </a:prstGeom>
          <a:ln w="25400" cap="flat" cmpd="sng">
            <a:solidFill>
              <a:schemeClr val="tx1"/>
            </a:solidFill>
            <a:prstDash val="solid"/>
            <a:headEnd type="none" w="med" len="med"/>
            <a:tailEnd type="triangle" w="med" len="med"/>
          </a:ln>
        </p:spPr>
      </p:sp>
      <p:sp>
        <p:nvSpPr>
          <p:cNvPr id="23584" name="直接连接符 23583"/>
          <p:cNvSpPr/>
          <p:nvPr/>
        </p:nvSpPr>
        <p:spPr>
          <a:xfrm>
            <a:off x="6248400" y="3289300"/>
            <a:ext cx="0" cy="508000"/>
          </a:xfrm>
          <a:prstGeom prst="line">
            <a:avLst/>
          </a:prstGeom>
          <a:ln w="25400" cap="flat" cmpd="sng">
            <a:solidFill>
              <a:schemeClr val="tx1"/>
            </a:solidFill>
            <a:prstDash val="solid"/>
            <a:headEnd type="none" w="med" len="med"/>
            <a:tailEnd type="triangle" w="med" len="med"/>
          </a:ln>
        </p:spPr>
      </p:sp>
      <p:sp>
        <p:nvSpPr>
          <p:cNvPr id="23585" name="直接连接符 23584"/>
          <p:cNvSpPr/>
          <p:nvPr/>
        </p:nvSpPr>
        <p:spPr>
          <a:xfrm>
            <a:off x="7162800" y="3289300"/>
            <a:ext cx="0" cy="508000"/>
          </a:xfrm>
          <a:prstGeom prst="line">
            <a:avLst/>
          </a:prstGeom>
          <a:ln w="25400" cap="flat" cmpd="sng">
            <a:solidFill>
              <a:schemeClr val="tx1"/>
            </a:solidFill>
            <a:prstDash val="solid"/>
            <a:headEnd type="none" w="med" len="med"/>
            <a:tailEnd type="triangle" w="med" len="med"/>
          </a:ln>
        </p:spPr>
      </p:sp>
      <p:sp>
        <p:nvSpPr>
          <p:cNvPr id="23586" name="直接连接符 23585"/>
          <p:cNvSpPr/>
          <p:nvPr/>
        </p:nvSpPr>
        <p:spPr>
          <a:xfrm>
            <a:off x="7315200" y="3289300"/>
            <a:ext cx="0" cy="508000"/>
          </a:xfrm>
          <a:prstGeom prst="line">
            <a:avLst/>
          </a:prstGeom>
          <a:ln w="25400" cap="flat" cmpd="sng">
            <a:solidFill>
              <a:schemeClr val="tx1"/>
            </a:solidFill>
            <a:prstDash val="solid"/>
            <a:headEnd type="none" w="med" len="med"/>
            <a:tailEnd type="triangle" w="med" len="med"/>
          </a:ln>
        </p:spPr>
      </p:sp>
      <p:sp>
        <p:nvSpPr>
          <p:cNvPr id="23587" name="直接连接符 23586"/>
          <p:cNvSpPr/>
          <p:nvPr/>
        </p:nvSpPr>
        <p:spPr>
          <a:xfrm>
            <a:off x="7772400" y="3289300"/>
            <a:ext cx="0" cy="1422400"/>
          </a:xfrm>
          <a:prstGeom prst="line">
            <a:avLst/>
          </a:prstGeom>
          <a:ln w="25400" cap="flat" cmpd="sng">
            <a:solidFill>
              <a:schemeClr val="tx1"/>
            </a:solidFill>
            <a:prstDash val="solid"/>
            <a:headEnd type="none" w="med" len="med"/>
            <a:tailEnd type="triangle" w="med" len="med"/>
          </a:ln>
        </p:spPr>
      </p:sp>
      <p:sp>
        <p:nvSpPr>
          <p:cNvPr id="23588" name="圆角矩形 23587"/>
          <p:cNvSpPr/>
          <p:nvPr/>
        </p:nvSpPr>
        <p:spPr>
          <a:xfrm>
            <a:off x="2146300" y="3822700"/>
            <a:ext cx="6604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3589" name="矩形 23588"/>
          <p:cNvSpPr/>
          <p:nvPr/>
        </p:nvSpPr>
        <p:spPr>
          <a:xfrm rot="16200000">
            <a:off x="1889125" y="4090988"/>
            <a:ext cx="1235075" cy="638175"/>
          </a:xfrm>
          <a:prstGeom prst="rect">
            <a:avLst/>
          </a:prstGeom>
          <a:noFill/>
          <a:ln w="12700">
            <a:noFill/>
          </a:ln>
        </p:spPr>
        <p:txBody>
          <a:bodyPr wrap="none" lIns="90488" tIns="44450" rIns="90488" bIns="44450">
            <a:spAutoFit/>
          </a:bodyPr>
          <a:lstStyle/>
          <a:p>
            <a:pPr lvl="0" algn="ctr"/>
            <a:r>
              <a:rPr lang="en-US" altLang="zh-CN" sz="1800">
                <a:latin typeface="Arial" panose="020B0604020202020204" pitchFamily="34" charset="0"/>
                <a:ea typeface="Times New Roman" panose="02020603050405020304" pitchFamily="18" charset="0"/>
              </a:rPr>
              <a:t>Instruction</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Fetch</a:t>
            </a:r>
            <a:endParaRPr lang="en-US" altLang="zh-CN" sz="1800">
              <a:latin typeface="Arial" panose="020B0604020202020204" pitchFamily="34" charset="0"/>
              <a:ea typeface="Times New Roman" panose="02020603050405020304" pitchFamily="18" charset="0"/>
            </a:endParaRPr>
          </a:p>
        </p:txBody>
      </p:sp>
      <p:sp>
        <p:nvSpPr>
          <p:cNvPr id="23590" name="矩形 23589"/>
          <p:cNvSpPr/>
          <p:nvPr/>
        </p:nvSpPr>
        <p:spPr>
          <a:xfrm rot="16200000">
            <a:off x="7375525" y="4319588"/>
            <a:ext cx="1438275" cy="363537"/>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Result Store</a:t>
            </a:r>
            <a:endParaRPr lang="en-US" altLang="zh-CN" sz="1800" i="1">
              <a:latin typeface="Arial" panose="020B0604020202020204" pitchFamily="34" charset="0"/>
              <a:ea typeface="Times New Roman" panose="02020603050405020304" pitchFamily="18" charset="0"/>
            </a:endParaRPr>
          </a:p>
        </p:txBody>
      </p:sp>
      <p:sp>
        <p:nvSpPr>
          <p:cNvPr id="23591" name="矩形 23590"/>
          <p:cNvSpPr/>
          <p:nvPr/>
        </p:nvSpPr>
        <p:spPr>
          <a:xfrm rot="16200000">
            <a:off x="4978400" y="3248025"/>
            <a:ext cx="835025" cy="333375"/>
          </a:xfrm>
          <a:prstGeom prst="rect">
            <a:avLst/>
          </a:prstGeom>
          <a:noFill/>
          <a:ln w="12700">
            <a:noFill/>
          </a:ln>
        </p:spPr>
        <p:txBody>
          <a:bodyPr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ALUctr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3592" name="矩形 23591"/>
          <p:cNvSpPr/>
          <p:nvPr/>
        </p:nvSpPr>
        <p:spPr>
          <a:xfrm rot="16200000">
            <a:off x="6715125" y="3057525"/>
            <a:ext cx="790575"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RegDst</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3593" name="矩形 23592"/>
          <p:cNvSpPr/>
          <p:nvPr/>
        </p:nvSpPr>
        <p:spPr>
          <a:xfrm rot="16200000">
            <a:off x="4543425" y="3119438"/>
            <a:ext cx="868363"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ALUSrc</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3594" name="矩形 23593"/>
          <p:cNvSpPr/>
          <p:nvPr/>
        </p:nvSpPr>
        <p:spPr>
          <a:xfrm rot="16200000">
            <a:off x="4265613" y="3133725"/>
            <a:ext cx="711200"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ExtOp</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3595" name="矩形 23594"/>
          <p:cNvSpPr/>
          <p:nvPr/>
        </p:nvSpPr>
        <p:spPr>
          <a:xfrm rot="16200000">
            <a:off x="7261225" y="3030538"/>
            <a:ext cx="871538"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MemWr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3596" name="矩形 23595"/>
          <p:cNvSpPr/>
          <p:nvPr/>
        </p:nvSpPr>
        <p:spPr>
          <a:xfrm rot="16200000">
            <a:off x="914400" y="3106738"/>
            <a:ext cx="858838"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nPC_sel</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3597" name="矩形 23596"/>
          <p:cNvSpPr/>
          <p:nvPr/>
        </p:nvSpPr>
        <p:spPr>
          <a:xfrm rot="16200000">
            <a:off x="7005638" y="3049588"/>
            <a:ext cx="768350"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RegWr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3598" name="矩形 23597"/>
          <p:cNvSpPr/>
          <p:nvPr/>
        </p:nvSpPr>
        <p:spPr>
          <a:xfrm rot="16200000">
            <a:off x="5737225" y="3030538"/>
            <a:ext cx="871538"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MemWr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3599" name="矩形 23598"/>
          <p:cNvSpPr/>
          <p:nvPr/>
        </p:nvSpPr>
        <p:spPr>
          <a:xfrm rot="16200000">
            <a:off x="5508625" y="3032125"/>
            <a:ext cx="847725"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MemRd</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3600" name="任意多边形 23599"/>
          <p:cNvSpPr/>
          <p:nvPr/>
        </p:nvSpPr>
        <p:spPr>
          <a:xfrm>
            <a:off x="2819400" y="2819400"/>
            <a:ext cx="382588" cy="1601788"/>
          </a:xfrm>
          <a:custGeom>
            <a:avLst/>
            <a:gdLst/>
            <a:ahLst/>
            <a:cxnLst/>
            <a:rect l="0" t="0" r="0" b="0"/>
            <a:pathLst>
              <a:path w="241" h="1009">
                <a:moveTo>
                  <a:pt x="0" y="1008"/>
                </a:moveTo>
                <a:lnTo>
                  <a:pt x="96" y="1008"/>
                </a:lnTo>
                <a:lnTo>
                  <a:pt x="96" y="0"/>
                </a:lnTo>
                <a:lnTo>
                  <a:pt x="240"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23601" name="直接连接符 23600"/>
          <p:cNvSpPr/>
          <p:nvPr/>
        </p:nvSpPr>
        <p:spPr>
          <a:xfrm>
            <a:off x="1765300" y="4343400"/>
            <a:ext cx="355600" cy="0"/>
          </a:xfrm>
          <a:prstGeom prst="line">
            <a:avLst/>
          </a:prstGeom>
          <a:ln w="25400" cap="flat" cmpd="sng">
            <a:solidFill>
              <a:schemeClr val="tx1"/>
            </a:solidFill>
            <a:prstDash val="solid"/>
            <a:headEnd type="none" w="med" len="med"/>
            <a:tailEnd type="triangle" w="med" len="med"/>
          </a:ln>
        </p:spPr>
      </p:sp>
      <p:sp>
        <p:nvSpPr>
          <p:cNvPr id="23602" name="任意多边形 23601"/>
          <p:cNvSpPr/>
          <p:nvPr/>
        </p:nvSpPr>
        <p:spPr>
          <a:xfrm>
            <a:off x="685800" y="4343400"/>
            <a:ext cx="1144588" cy="687388"/>
          </a:xfrm>
          <a:custGeom>
            <a:avLst/>
            <a:gdLst/>
            <a:ahLst/>
            <a:cxnLst/>
            <a:rect l="0" t="0" r="0" b="0"/>
            <a:pathLst>
              <a:path w="721" h="433">
                <a:moveTo>
                  <a:pt x="720" y="0"/>
                </a:moveTo>
                <a:lnTo>
                  <a:pt x="720" y="432"/>
                </a:lnTo>
                <a:lnTo>
                  <a:pt x="0" y="432"/>
                </a:lnTo>
                <a:lnTo>
                  <a:pt x="0" y="0"/>
                </a:lnTo>
                <a:lnTo>
                  <a:pt x="144"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23603" name="直接连接符 23602"/>
          <p:cNvSpPr/>
          <p:nvPr/>
        </p:nvSpPr>
        <p:spPr>
          <a:xfrm>
            <a:off x="2895600" y="3225800"/>
            <a:ext cx="0" cy="2387600"/>
          </a:xfrm>
          <a:prstGeom prst="line">
            <a:avLst/>
          </a:prstGeom>
          <a:ln w="50800" cap="flat" cmpd="sng">
            <a:solidFill>
              <a:schemeClr val="accent1"/>
            </a:solidFill>
            <a:prstDash val="solid"/>
            <a:headEnd type="none" w="med" len="med"/>
            <a:tailEnd type="none" w="med" len="med"/>
          </a:ln>
        </p:spPr>
      </p:sp>
      <p:sp>
        <p:nvSpPr>
          <p:cNvPr id="23604" name="直接连接符 23603"/>
          <p:cNvSpPr/>
          <p:nvPr/>
        </p:nvSpPr>
        <p:spPr>
          <a:xfrm>
            <a:off x="4267200" y="3225800"/>
            <a:ext cx="0" cy="2463800"/>
          </a:xfrm>
          <a:prstGeom prst="line">
            <a:avLst/>
          </a:prstGeom>
          <a:ln w="50800" cap="flat" cmpd="sng">
            <a:solidFill>
              <a:schemeClr val="accent1"/>
            </a:solidFill>
            <a:prstDash val="solid"/>
            <a:headEnd type="none" w="med" len="med"/>
            <a:tailEnd type="none" w="med" len="med"/>
          </a:ln>
        </p:spPr>
      </p:sp>
      <p:sp>
        <p:nvSpPr>
          <p:cNvPr id="23605" name="直接连接符 23604"/>
          <p:cNvSpPr/>
          <p:nvPr/>
        </p:nvSpPr>
        <p:spPr>
          <a:xfrm>
            <a:off x="5638800" y="3276600"/>
            <a:ext cx="0" cy="2463800"/>
          </a:xfrm>
          <a:prstGeom prst="line">
            <a:avLst/>
          </a:prstGeom>
          <a:ln w="50800" cap="flat" cmpd="sng">
            <a:solidFill>
              <a:schemeClr val="accent1"/>
            </a:solidFill>
            <a:prstDash val="solid"/>
            <a:headEnd type="none" w="med" len="med"/>
            <a:tailEnd type="none" w="med" len="med"/>
          </a:ln>
        </p:spPr>
      </p:sp>
      <p:sp>
        <p:nvSpPr>
          <p:cNvPr id="23606" name="直接连接符 23605"/>
          <p:cNvSpPr/>
          <p:nvPr/>
        </p:nvSpPr>
        <p:spPr>
          <a:xfrm>
            <a:off x="6781800" y="3225800"/>
            <a:ext cx="0" cy="2463800"/>
          </a:xfrm>
          <a:prstGeom prst="line">
            <a:avLst/>
          </a:prstGeom>
          <a:ln w="50800" cap="flat" cmpd="sng">
            <a:solidFill>
              <a:schemeClr val="accent1"/>
            </a:solidFill>
            <a:prstDash val="solid"/>
            <a:headEnd type="none" w="med" len="med"/>
            <a:tailEnd type="none" w="med" len="med"/>
          </a:ln>
        </p:spPr>
      </p:sp>
      <p:sp>
        <p:nvSpPr>
          <p:cNvPr id="23607" name="任意多边形 23606"/>
          <p:cNvSpPr/>
          <p:nvPr/>
        </p:nvSpPr>
        <p:spPr>
          <a:xfrm>
            <a:off x="2071688" y="1447800"/>
            <a:ext cx="673100" cy="1663700"/>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triangle" w="med" len="med"/>
            <a:tailEnd type="none" w="med" len="med"/>
          </a:ln>
        </p:spPr>
        <p:txBody>
          <a:bodyPr/>
          <a:lstStyle/>
          <a:p>
            <a:endParaRPr lang="zh-CN" altLang="en-US"/>
          </a:p>
        </p:txBody>
      </p:sp>
      <p:sp>
        <p:nvSpPr>
          <p:cNvPr id="23608" name="任意多边形 23607"/>
          <p:cNvSpPr/>
          <p:nvPr/>
        </p:nvSpPr>
        <p:spPr>
          <a:xfrm>
            <a:off x="2209800" y="1538288"/>
            <a:ext cx="2044700" cy="1511300"/>
          </a:xfrm>
          <a:custGeom>
            <a:avLst/>
            <a:gdLst>
              <a:gd name="txL" fmla="*/ 0 w 21600"/>
              <a:gd name="txT" fmla="*/ 0 h 21600"/>
              <a:gd name="txR" fmla="*/ 21600 w 21600"/>
              <a:gd name="txB" fmla="*/ 21600 h 21600"/>
            </a:gdLst>
            <a:ahLst/>
            <a:cxnLst>
              <a:cxn ang="270">
                <a:pos x="0" y="0"/>
              </a:cxn>
              <a:cxn ang="90">
                <a:pos x="21600" y="21600"/>
              </a:cxn>
              <a:cxn ang="90">
                <a:pos x="0" y="21600"/>
              </a:cxn>
            </a:cxnLst>
            <a:rect l="txL" t="txT" r="txR" b="txB"/>
            <a:pathLst>
              <a:path w="21600" h="21600" fill="none">
                <a:moveTo>
                  <a:pt x="0" y="0"/>
                </a:moveTo>
                <a:arcTo wR="21600" hR="21600" stAng="-5400000" swAng="5400000"/>
              </a:path>
              <a:path w="21600" h="21600" stroke="0">
                <a:moveTo>
                  <a:pt x="0" y="0"/>
                </a:moveTo>
                <a:arcTo wR="21600" hR="21600" stAng="-5400000" swAng="5400000"/>
                <a:lnTo>
                  <a:pt x="0" y="2160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23609" name="任意多边形 23608"/>
          <p:cNvSpPr/>
          <p:nvPr/>
        </p:nvSpPr>
        <p:spPr>
          <a:xfrm>
            <a:off x="2514600" y="1462088"/>
            <a:ext cx="3111500" cy="1587500"/>
          </a:xfrm>
          <a:custGeom>
            <a:avLst/>
            <a:gdLst>
              <a:gd name="txL" fmla="*/ 0 w 21600"/>
              <a:gd name="txT" fmla="*/ 0 h 21600"/>
              <a:gd name="txR" fmla="*/ 21600 w 21600"/>
              <a:gd name="txB" fmla="*/ 21600 h 21600"/>
            </a:gdLst>
            <a:ahLst/>
            <a:cxnLst>
              <a:cxn ang="270">
                <a:pos x="0" y="0"/>
              </a:cxn>
              <a:cxn ang="90">
                <a:pos x="21600" y="21600"/>
              </a:cxn>
              <a:cxn ang="90">
                <a:pos x="0" y="21600"/>
              </a:cxn>
            </a:cxnLst>
            <a:rect l="txL" t="txT" r="txR" b="txB"/>
            <a:pathLst>
              <a:path w="21600" h="21600" fill="none">
                <a:moveTo>
                  <a:pt x="0" y="0"/>
                </a:moveTo>
                <a:arcTo wR="21600" hR="21600" stAng="-5400000" swAng="5400000"/>
              </a:path>
              <a:path w="21600" h="21600" stroke="0">
                <a:moveTo>
                  <a:pt x="0" y="0"/>
                </a:moveTo>
                <a:arcTo wR="21600" hR="21600" stAng="-5400000" swAng="5400000"/>
                <a:lnTo>
                  <a:pt x="0" y="2160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23610" name="任意多边形 23609"/>
          <p:cNvSpPr/>
          <p:nvPr/>
        </p:nvSpPr>
        <p:spPr>
          <a:xfrm>
            <a:off x="3505200" y="1462088"/>
            <a:ext cx="3263900" cy="1587500"/>
          </a:xfrm>
          <a:custGeom>
            <a:avLst/>
            <a:gdLst>
              <a:gd name="txL" fmla="*/ 0 w 21600"/>
              <a:gd name="txT" fmla="*/ 0 h 21600"/>
              <a:gd name="txR" fmla="*/ 21600 w 21600"/>
              <a:gd name="txB" fmla="*/ 21600 h 21600"/>
            </a:gdLst>
            <a:ahLst/>
            <a:cxnLst>
              <a:cxn ang="270">
                <a:pos x="0" y="0"/>
              </a:cxn>
              <a:cxn ang="90">
                <a:pos x="21600" y="21600"/>
              </a:cxn>
              <a:cxn ang="90">
                <a:pos x="0" y="21600"/>
              </a:cxn>
            </a:cxnLst>
            <a:rect l="txL" t="txT" r="txR" b="txB"/>
            <a:pathLst>
              <a:path w="21600" h="21600" fill="none">
                <a:moveTo>
                  <a:pt x="0" y="0"/>
                </a:moveTo>
                <a:arcTo wR="21600" hR="21600" stAng="-5400000" swAng="5400000"/>
              </a:path>
              <a:path w="21600" h="21600" stroke="0">
                <a:moveTo>
                  <a:pt x="0" y="0"/>
                </a:moveTo>
                <a:arcTo wR="21600" hR="21600" stAng="-5400000" swAng="5400000"/>
                <a:lnTo>
                  <a:pt x="0" y="2160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23611" name="直接连接符 23610"/>
          <p:cNvSpPr/>
          <p:nvPr/>
        </p:nvSpPr>
        <p:spPr>
          <a:xfrm>
            <a:off x="2809875" y="4146550"/>
            <a:ext cx="422275" cy="0"/>
          </a:xfrm>
          <a:prstGeom prst="line">
            <a:avLst/>
          </a:prstGeom>
          <a:ln w="38100" cap="flat" cmpd="sng">
            <a:solidFill>
              <a:schemeClr val="tx1"/>
            </a:solidFill>
            <a:prstDash val="solid"/>
            <a:headEnd type="none" w="med" len="med"/>
            <a:tailEnd type="triangle" w="med" len="med"/>
          </a:ln>
        </p:spPr>
      </p:sp>
      <p:sp>
        <p:nvSpPr>
          <p:cNvPr id="23612" name="直接连接符 23611"/>
          <p:cNvSpPr/>
          <p:nvPr/>
        </p:nvSpPr>
        <p:spPr>
          <a:xfrm>
            <a:off x="2809875" y="4646613"/>
            <a:ext cx="390525" cy="0"/>
          </a:xfrm>
          <a:prstGeom prst="line">
            <a:avLst/>
          </a:prstGeom>
          <a:ln w="38100" cap="flat" cmpd="sng">
            <a:solidFill>
              <a:schemeClr val="tx1"/>
            </a:solidFill>
            <a:prstDash val="solid"/>
            <a:headEnd type="none" w="med" len="med"/>
            <a:tailEnd type="triangle" w="med" len="med"/>
          </a:ln>
        </p:spPr>
      </p:sp>
      <p:grpSp>
        <p:nvGrpSpPr>
          <p:cNvPr id="23620" name="组合 23619"/>
          <p:cNvGrpSpPr/>
          <p:nvPr/>
        </p:nvGrpSpPr>
        <p:grpSpPr>
          <a:xfrm>
            <a:off x="4114800" y="2743200"/>
            <a:ext cx="487363" cy="1219200"/>
            <a:chOff x="2592" y="1536"/>
            <a:chExt cx="307" cy="768"/>
          </a:xfrm>
        </p:grpSpPr>
        <p:sp>
          <p:nvSpPr>
            <p:cNvPr id="23616" name="矩形 23615"/>
            <p:cNvSpPr/>
            <p:nvPr/>
          </p:nvSpPr>
          <p:spPr>
            <a:xfrm rot="16200000">
              <a:off x="2543" y="1662"/>
              <a:ext cx="482" cy="229"/>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Equal</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23619" name="任意多边形 23618"/>
            <p:cNvSpPr/>
            <p:nvPr/>
          </p:nvSpPr>
          <p:spPr>
            <a:xfrm>
              <a:off x="2592" y="1968"/>
              <a:ext cx="192" cy="336"/>
            </a:xfrm>
            <a:custGeom>
              <a:avLst/>
              <a:gdLst/>
              <a:ahLst/>
              <a:cxnLst/>
              <a:rect l="0" t="0" r="0" b="0"/>
              <a:pathLst>
                <a:path w="192" h="336">
                  <a:moveTo>
                    <a:pt x="0" y="336"/>
                  </a:moveTo>
                  <a:lnTo>
                    <a:pt x="192" y="336"/>
                  </a:lnTo>
                  <a:lnTo>
                    <a:pt x="192" y="0"/>
                  </a:lnTo>
                </a:path>
              </a:pathLst>
            </a:custGeom>
            <a:noFill/>
            <a:ln w="38100" cap="flat" cmpd="sng">
              <a:solidFill>
                <a:schemeClr val="tx1">
                  <a:alpha val="100000"/>
                </a:schemeClr>
              </a:solidFill>
              <a:prstDash val="solid"/>
              <a:headEnd type="none" w="med" len="med"/>
              <a:tailEnd type="triangle" w="med" len="med"/>
            </a:ln>
          </p:spPr>
          <p:txBody>
            <a:bodyPr/>
            <a:lstStyle/>
            <a:p>
              <a:endParaRPr lang="zh-CN" altLang="en-US"/>
            </a:p>
          </p:txBody>
        </p:sp>
      </p:gr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err="1">
                <a:sym typeface="+mn-ea"/>
              </a:rPr>
              <a:t>Example Multicycle</a:t>
            </a:r>
            <a:r>
              <a:rPr lang="en-US" altLang="zh-CN">
                <a:sym typeface="+mn-ea"/>
              </a:rPr>
              <a:t> Datapath</a:t>
            </a:r>
            <a:endParaRPr lang="zh-CN" altLang="en-US" dirty="0"/>
          </a:p>
        </p:txBody>
      </p:sp>
      <p:sp>
        <p:nvSpPr>
          <p:cNvPr id="7" name="内容占位符 6"/>
          <p:cNvSpPr>
            <a:spLocks noGrp="1"/>
          </p:cNvSpPr>
          <p:nvPr>
            <p:ph sz="quarter" idx="13"/>
          </p:nvPr>
        </p:nvSpPr>
        <p:spPr>
          <a:xfrm>
            <a:off x="304801" y="116837"/>
            <a:ext cx="762000" cy="568325"/>
          </a:xfrm>
        </p:spPr>
        <p:txBody>
          <a:bodyPr/>
          <a:lstStyle/>
          <a:p>
            <a:r>
              <a:rPr lang="en-US" altLang="zh-CN" dirty="0"/>
              <a:t>3.3</a:t>
            </a:r>
            <a:endParaRPr lang="zh-CN" altLang="en-US" dirty="0"/>
          </a:p>
        </p:txBody>
      </p:sp>
      <p:sp>
        <p:nvSpPr>
          <p:cNvPr id="24579" name="文本占位符 24578"/>
          <p:cNvSpPr>
            <a:spLocks noGrp="1"/>
          </p:cNvSpPr>
          <p:nvPr>
            <p:ph type="body" idx="1"/>
          </p:nvPr>
        </p:nvSpPr>
        <p:spPr>
          <a:xfrm>
            <a:off x="533400" y="5565457"/>
            <a:ext cx="8153400" cy="538480"/>
          </a:xfrm>
          <a:ln w="12700"/>
        </p:spPr>
        <p:txBody>
          <a:bodyPr vert="horz" wrap="square" lIns="63500" tIns="25400" rIns="63500" bIns="25400" anchor="t">
            <a:spAutoFit/>
          </a:bodyPr>
          <a:lstStyle/>
          <a:p>
            <a:pPr marL="457200" indent="-457200">
              <a:buClr>
                <a:srgbClr val="290CFC"/>
              </a:buClr>
              <a:buFont typeface="Wingdings" panose="05000000000000000000" charset="0"/>
              <a:buChar char="Ø"/>
            </a:pPr>
            <a:r>
              <a:rPr lang="en-US" altLang="zh-CN"/>
              <a:t>Critical Path ?</a:t>
            </a:r>
            <a:endParaRPr lang="en-US" altLang="zh-CN"/>
          </a:p>
        </p:txBody>
      </p:sp>
      <p:sp>
        <p:nvSpPr>
          <p:cNvPr id="24580" name="矩形 24579"/>
          <p:cNvSpPr/>
          <p:nvPr/>
        </p:nvSpPr>
        <p:spPr>
          <a:xfrm>
            <a:off x="1536700" y="2603500"/>
            <a:ext cx="279400" cy="1117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4581" name="矩形 24580"/>
          <p:cNvSpPr/>
          <p:nvPr/>
        </p:nvSpPr>
        <p:spPr>
          <a:xfrm rot="16200000">
            <a:off x="1431925" y="2947988"/>
            <a:ext cx="4984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24582" name="任意多边形 24581"/>
          <p:cNvSpPr/>
          <p:nvPr/>
        </p:nvSpPr>
        <p:spPr>
          <a:xfrm>
            <a:off x="1600200" y="3657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4583" name="圆角矩形 24582"/>
          <p:cNvSpPr/>
          <p:nvPr/>
        </p:nvSpPr>
        <p:spPr>
          <a:xfrm>
            <a:off x="1003300" y="2603500"/>
            <a:ext cx="5080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4584" name="矩形 24583"/>
          <p:cNvSpPr/>
          <p:nvPr/>
        </p:nvSpPr>
        <p:spPr>
          <a:xfrm rot="16200000">
            <a:off x="746125" y="3024188"/>
            <a:ext cx="10318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Next PC</a:t>
            </a:r>
            <a:endParaRPr lang="en-US" altLang="zh-CN" sz="1800">
              <a:latin typeface="Arial" panose="020B0604020202020204" pitchFamily="34" charset="0"/>
              <a:ea typeface="Times New Roman" panose="02020603050405020304" pitchFamily="18" charset="0"/>
            </a:endParaRPr>
          </a:p>
        </p:txBody>
      </p:sp>
      <p:sp>
        <p:nvSpPr>
          <p:cNvPr id="24585" name="圆角矩形 24584"/>
          <p:cNvSpPr/>
          <p:nvPr/>
        </p:nvSpPr>
        <p:spPr>
          <a:xfrm>
            <a:off x="3441700" y="2603500"/>
            <a:ext cx="736600" cy="8890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4586" name="矩形 24585"/>
          <p:cNvSpPr/>
          <p:nvPr/>
        </p:nvSpPr>
        <p:spPr>
          <a:xfrm rot="16200000" flipH="1">
            <a:off x="3262313" y="4548188"/>
            <a:ext cx="1069975" cy="638175"/>
          </a:xfrm>
          <a:prstGeom prst="rect">
            <a:avLst/>
          </a:prstGeom>
          <a:noFill/>
          <a:ln w="12700">
            <a:noFill/>
          </a:ln>
        </p:spPr>
        <p:txBody>
          <a:bodyPr wrap="none" lIns="90488" tIns="44450" rIns="90488" bIns="44450">
            <a:spAutoFit/>
          </a:bodyPr>
          <a:lstStyle/>
          <a:p>
            <a:pPr lvl="0" algn="ctr"/>
            <a:r>
              <a:rPr lang="en-US" altLang="zh-CN" sz="1800" i="1">
                <a:latin typeface="Arial" panose="020B0604020202020204" pitchFamily="34" charset="0"/>
                <a:ea typeface="Times New Roman" panose="02020603050405020304" pitchFamily="18" charset="0"/>
              </a:rPr>
              <a:t>Operand</a:t>
            </a:r>
            <a:endParaRPr lang="en-US" altLang="zh-CN" sz="1800" i="1">
              <a:latin typeface="Arial" panose="020B0604020202020204" pitchFamily="34" charset="0"/>
              <a:ea typeface="Times New Roman" panose="02020603050405020304" pitchFamily="18" charset="0"/>
            </a:endParaRPr>
          </a:p>
          <a:p>
            <a:pPr lvl="0" algn="ctr"/>
            <a:r>
              <a:rPr lang="en-US" altLang="zh-CN" sz="1800" i="1">
                <a:latin typeface="Arial" panose="020B0604020202020204" pitchFamily="34" charset="0"/>
                <a:ea typeface="Times New Roman" panose="02020603050405020304" pitchFamily="18" charset="0"/>
              </a:rPr>
              <a:t>Fetch</a:t>
            </a:r>
            <a:endParaRPr lang="en-US" altLang="zh-CN" sz="1800" i="1">
              <a:latin typeface="Arial" panose="020B0604020202020204" pitchFamily="34" charset="0"/>
              <a:ea typeface="Times New Roman" panose="02020603050405020304" pitchFamily="18" charset="0"/>
            </a:endParaRPr>
          </a:p>
        </p:txBody>
      </p:sp>
      <p:sp>
        <p:nvSpPr>
          <p:cNvPr id="24587" name="直接连接符 24586"/>
          <p:cNvSpPr/>
          <p:nvPr/>
        </p:nvSpPr>
        <p:spPr>
          <a:xfrm>
            <a:off x="1219200" y="2070100"/>
            <a:ext cx="0" cy="508000"/>
          </a:xfrm>
          <a:prstGeom prst="line">
            <a:avLst/>
          </a:prstGeom>
          <a:ln w="25400" cap="flat" cmpd="sng">
            <a:solidFill>
              <a:schemeClr val="tx1"/>
            </a:solidFill>
            <a:prstDash val="solid"/>
            <a:headEnd type="none" w="med" len="med"/>
            <a:tailEnd type="triangle" w="med" len="med"/>
          </a:ln>
        </p:spPr>
      </p:sp>
      <p:grpSp>
        <p:nvGrpSpPr>
          <p:cNvPr id="24658" name="组合 24657"/>
          <p:cNvGrpSpPr/>
          <p:nvPr/>
        </p:nvGrpSpPr>
        <p:grpSpPr>
          <a:xfrm>
            <a:off x="4492625" y="2819400"/>
            <a:ext cx="433388" cy="490538"/>
            <a:chOff x="2830" y="1776"/>
            <a:chExt cx="234" cy="309"/>
          </a:xfrm>
        </p:grpSpPr>
        <p:sp>
          <p:nvSpPr>
            <p:cNvPr id="24589" name="直接连接符 24588"/>
            <p:cNvSpPr/>
            <p:nvPr/>
          </p:nvSpPr>
          <p:spPr>
            <a:xfrm>
              <a:off x="2840" y="1776"/>
              <a:ext cx="224" cy="0"/>
            </a:xfrm>
            <a:prstGeom prst="line">
              <a:avLst/>
            </a:prstGeom>
            <a:ln w="25400" cap="flat" cmpd="sng">
              <a:solidFill>
                <a:schemeClr val="tx1"/>
              </a:solidFill>
              <a:prstDash val="solid"/>
              <a:headEnd type="none" w="med" len="med"/>
              <a:tailEnd type="triangle" w="med" len="med"/>
            </a:ln>
          </p:spPr>
        </p:sp>
        <p:sp>
          <p:nvSpPr>
            <p:cNvPr id="24590" name="直接连接符 24589"/>
            <p:cNvSpPr/>
            <p:nvPr/>
          </p:nvSpPr>
          <p:spPr>
            <a:xfrm>
              <a:off x="2830" y="2085"/>
              <a:ext cx="224" cy="0"/>
            </a:xfrm>
            <a:prstGeom prst="line">
              <a:avLst/>
            </a:prstGeom>
            <a:ln w="25400" cap="flat" cmpd="sng">
              <a:solidFill>
                <a:schemeClr val="tx1"/>
              </a:solidFill>
              <a:prstDash val="solid"/>
              <a:headEnd type="none" w="med" len="med"/>
              <a:tailEnd type="triangle" w="med" len="med"/>
            </a:ln>
          </p:spPr>
        </p:sp>
      </p:grpSp>
      <p:sp>
        <p:nvSpPr>
          <p:cNvPr id="24591" name="直接连接符 24590"/>
          <p:cNvSpPr/>
          <p:nvPr/>
        </p:nvSpPr>
        <p:spPr>
          <a:xfrm>
            <a:off x="4584700" y="3962400"/>
            <a:ext cx="1270000" cy="0"/>
          </a:xfrm>
          <a:prstGeom prst="line">
            <a:avLst/>
          </a:prstGeom>
          <a:ln w="25400" cap="flat" cmpd="sng">
            <a:solidFill>
              <a:schemeClr val="tx1"/>
            </a:solidFill>
            <a:prstDash val="solid"/>
            <a:headEnd type="none" w="med" len="med"/>
            <a:tailEnd type="triangle" w="med" len="med"/>
          </a:ln>
        </p:spPr>
      </p:sp>
      <p:sp>
        <p:nvSpPr>
          <p:cNvPr id="24608" name="圆角矩形 24607"/>
          <p:cNvSpPr/>
          <p:nvPr/>
        </p:nvSpPr>
        <p:spPr>
          <a:xfrm>
            <a:off x="2222500" y="2603500"/>
            <a:ext cx="584200" cy="11938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4609" name="矩形 24608"/>
          <p:cNvSpPr/>
          <p:nvPr/>
        </p:nvSpPr>
        <p:spPr>
          <a:xfrm rot="16200000">
            <a:off x="1889125" y="4167188"/>
            <a:ext cx="1235075" cy="638175"/>
          </a:xfrm>
          <a:prstGeom prst="rect">
            <a:avLst/>
          </a:prstGeom>
          <a:noFill/>
          <a:ln w="12700">
            <a:noFill/>
          </a:ln>
        </p:spPr>
        <p:txBody>
          <a:bodyPr wrap="none" lIns="90488" tIns="44450" rIns="90488" bIns="44450">
            <a:spAutoFit/>
          </a:bodyPr>
          <a:lstStyle/>
          <a:p>
            <a:pPr lvl="0" algn="ctr"/>
            <a:r>
              <a:rPr lang="en-US" altLang="zh-CN" sz="1800" i="1">
                <a:latin typeface="Arial" panose="020B0604020202020204" pitchFamily="34" charset="0"/>
                <a:ea typeface="Times New Roman" panose="02020603050405020304" pitchFamily="18" charset="0"/>
              </a:rPr>
              <a:t>Instruction</a:t>
            </a:r>
            <a:endParaRPr lang="en-US" altLang="zh-CN" sz="1800" i="1">
              <a:latin typeface="Arial" panose="020B0604020202020204" pitchFamily="34" charset="0"/>
              <a:ea typeface="Times New Roman" panose="02020603050405020304" pitchFamily="18" charset="0"/>
            </a:endParaRPr>
          </a:p>
          <a:p>
            <a:pPr lvl="0" algn="ctr"/>
            <a:r>
              <a:rPr lang="en-US" altLang="zh-CN" sz="1800" i="1">
                <a:latin typeface="Arial" panose="020B0604020202020204" pitchFamily="34" charset="0"/>
                <a:ea typeface="Times New Roman" panose="02020603050405020304" pitchFamily="18" charset="0"/>
              </a:rPr>
              <a:t>Fetch</a:t>
            </a:r>
            <a:endParaRPr lang="en-US" altLang="zh-CN" sz="1800" i="1">
              <a:latin typeface="Arial" panose="020B0604020202020204" pitchFamily="34" charset="0"/>
              <a:ea typeface="Times New Roman" panose="02020603050405020304" pitchFamily="18" charset="0"/>
            </a:endParaRPr>
          </a:p>
        </p:txBody>
      </p:sp>
      <p:sp>
        <p:nvSpPr>
          <p:cNvPr id="24616" name="矩形 24615"/>
          <p:cNvSpPr/>
          <p:nvPr/>
        </p:nvSpPr>
        <p:spPr>
          <a:xfrm rot="16200000">
            <a:off x="914400" y="1887538"/>
            <a:ext cx="858838" cy="333375"/>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nPC_sel</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4620" name="直接连接符 24619"/>
          <p:cNvSpPr/>
          <p:nvPr/>
        </p:nvSpPr>
        <p:spPr>
          <a:xfrm>
            <a:off x="1841500" y="3124200"/>
            <a:ext cx="355600" cy="0"/>
          </a:xfrm>
          <a:prstGeom prst="line">
            <a:avLst/>
          </a:prstGeom>
          <a:ln w="25400" cap="flat" cmpd="sng">
            <a:solidFill>
              <a:schemeClr val="tx1"/>
            </a:solidFill>
            <a:prstDash val="solid"/>
            <a:headEnd type="none" w="med" len="med"/>
            <a:tailEnd type="triangle" w="med" len="med"/>
          </a:ln>
        </p:spPr>
      </p:sp>
      <p:sp>
        <p:nvSpPr>
          <p:cNvPr id="24621" name="任意多边形 24620"/>
          <p:cNvSpPr/>
          <p:nvPr/>
        </p:nvSpPr>
        <p:spPr>
          <a:xfrm>
            <a:off x="762000" y="3124200"/>
            <a:ext cx="1144588" cy="687388"/>
          </a:xfrm>
          <a:custGeom>
            <a:avLst/>
            <a:gdLst/>
            <a:ahLst/>
            <a:cxnLst/>
            <a:rect l="0" t="0" r="0" b="0"/>
            <a:pathLst>
              <a:path w="721" h="433">
                <a:moveTo>
                  <a:pt x="720" y="0"/>
                </a:moveTo>
                <a:lnTo>
                  <a:pt x="720" y="432"/>
                </a:lnTo>
                <a:lnTo>
                  <a:pt x="0" y="432"/>
                </a:lnTo>
                <a:lnTo>
                  <a:pt x="0" y="0"/>
                </a:lnTo>
                <a:lnTo>
                  <a:pt x="144"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24622" name="矩形 24621"/>
          <p:cNvSpPr/>
          <p:nvPr/>
        </p:nvSpPr>
        <p:spPr>
          <a:xfrm>
            <a:off x="2832100" y="2603500"/>
            <a:ext cx="279400" cy="1117600"/>
          </a:xfrm>
          <a:prstGeom prst="rect">
            <a:avLst/>
          </a:prstGeom>
          <a:noFill/>
          <a:ln w="25400" cap="flat" cmpd="sng">
            <a:solidFill>
              <a:schemeClr val="accent1"/>
            </a:solidFill>
            <a:prstDash val="solid"/>
            <a:miter/>
            <a:headEnd type="none" w="med" len="med"/>
            <a:tailEnd type="none" w="med" len="med"/>
          </a:ln>
        </p:spPr>
        <p:txBody>
          <a:bodyPr/>
          <a:lstStyle/>
          <a:p>
            <a:endParaRPr lang="zh-CN" altLang="en-US"/>
          </a:p>
        </p:txBody>
      </p:sp>
      <p:sp>
        <p:nvSpPr>
          <p:cNvPr id="24623" name="矩形 24622"/>
          <p:cNvSpPr/>
          <p:nvPr/>
        </p:nvSpPr>
        <p:spPr>
          <a:xfrm rot="16200000">
            <a:off x="2803525" y="2947988"/>
            <a:ext cx="4095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IR</a:t>
            </a:r>
            <a:endParaRPr lang="en-US" altLang="zh-CN" sz="1800">
              <a:latin typeface="Arial" panose="020B0604020202020204" pitchFamily="34" charset="0"/>
              <a:ea typeface="Times New Roman" panose="02020603050405020304" pitchFamily="18" charset="0"/>
            </a:endParaRPr>
          </a:p>
        </p:txBody>
      </p:sp>
      <p:sp>
        <p:nvSpPr>
          <p:cNvPr id="24624" name="任意多边形 24623"/>
          <p:cNvSpPr/>
          <p:nvPr/>
        </p:nvSpPr>
        <p:spPr>
          <a:xfrm>
            <a:off x="2895600" y="3657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4641" name="任意多边形 24640"/>
          <p:cNvSpPr/>
          <p:nvPr/>
        </p:nvSpPr>
        <p:spPr>
          <a:xfrm>
            <a:off x="3124200" y="1676400"/>
            <a:ext cx="77788" cy="1525588"/>
          </a:xfrm>
          <a:custGeom>
            <a:avLst/>
            <a:gdLst/>
            <a:ahLst/>
            <a:cxnLst/>
            <a:rect l="0" t="0" r="0" b="0"/>
            <a:pathLst>
              <a:path w="49" h="961">
                <a:moveTo>
                  <a:pt x="0" y="960"/>
                </a:moveTo>
                <a:lnTo>
                  <a:pt x="48" y="960"/>
                </a:lnTo>
                <a:lnTo>
                  <a:pt x="48"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24642" name="矩形 24641"/>
          <p:cNvSpPr/>
          <p:nvPr/>
        </p:nvSpPr>
        <p:spPr>
          <a:xfrm flipH="1">
            <a:off x="3490913" y="2720975"/>
            <a:ext cx="6000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grpSp>
        <p:nvGrpSpPr>
          <p:cNvPr id="24657" name="组合 24656"/>
          <p:cNvGrpSpPr/>
          <p:nvPr/>
        </p:nvGrpSpPr>
        <p:grpSpPr>
          <a:xfrm>
            <a:off x="4922838" y="1314450"/>
            <a:ext cx="3479800" cy="3906838"/>
            <a:chOff x="3032" y="828"/>
            <a:chExt cx="2192" cy="2461"/>
          </a:xfrm>
        </p:grpSpPr>
        <p:sp>
          <p:nvSpPr>
            <p:cNvPr id="24592" name="矩形 24591"/>
            <p:cNvSpPr/>
            <p:nvPr/>
          </p:nvSpPr>
          <p:spPr>
            <a:xfrm rot="16200000">
              <a:off x="3062" y="1665"/>
              <a:ext cx="394" cy="402"/>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Ext</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ALU</a:t>
              </a:r>
              <a:endParaRPr lang="en-US" altLang="zh-CN" sz="1800">
                <a:latin typeface="Arial" panose="020B0604020202020204" pitchFamily="34" charset="0"/>
                <a:ea typeface="Times New Roman" panose="02020603050405020304" pitchFamily="18" charset="0"/>
              </a:endParaRPr>
            </a:p>
          </p:txBody>
        </p:sp>
        <p:sp>
          <p:nvSpPr>
            <p:cNvPr id="24593" name="圆角矩形 24592"/>
            <p:cNvSpPr/>
            <p:nvPr/>
          </p:nvSpPr>
          <p:spPr>
            <a:xfrm>
              <a:off x="3032" y="1640"/>
              <a:ext cx="416" cy="608"/>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4594" name="圆角矩形 24593"/>
            <p:cNvSpPr/>
            <p:nvPr/>
          </p:nvSpPr>
          <p:spPr>
            <a:xfrm>
              <a:off x="3704" y="2072"/>
              <a:ext cx="512" cy="608"/>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4595" name="矩形 24594"/>
            <p:cNvSpPr/>
            <p:nvPr/>
          </p:nvSpPr>
          <p:spPr>
            <a:xfrm>
              <a:off x="4808" y="1592"/>
              <a:ext cx="416" cy="464"/>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4596" name="矩形 24595"/>
            <p:cNvSpPr/>
            <p:nvPr/>
          </p:nvSpPr>
          <p:spPr>
            <a:xfrm rot="16200000">
              <a:off x="4790" y="1569"/>
              <a:ext cx="458" cy="402"/>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Reg. </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24597" name="任意多边形 24596"/>
            <p:cNvSpPr/>
            <p:nvPr/>
          </p:nvSpPr>
          <p:spPr>
            <a:xfrm>
              <a:off x="4848" y="2016"/>
              <a:ext cx="97" cy="49"/>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4598" name="矩形 24597"/>
            <p:cNvSpPr/>
            <p:nvPr/>
          </p:nvSpPr>
          <p:spPr>
            <a:xfrm rot="16200000">
              <a:off x="3637" y="2145"/>
              <a:ext cx="578" cy="402"/>
            </a:xfrm>
            <a:prstGeom prst="rect">
              <a:avLst/>
            </a:prstGeom>
            <a:noFill/>
            <a:ln w="12700">
              <a:noFill/>
            </a:ln>
          </p:spPr>
          <p:txBody>
            <a:bodyPr lIns="90488" tIns="44450" rIns="90488" bIns="44450">
              <a:spAutoFit/>
            </a:bodyPr>
            <a:lstStyle/>
            <a:p>
              <a:pPr lvl="0" algn="ctr"/>
              <a:r>
                <a:rPr lang="en-US" altLang="zh-CN" sz="1800" err="1">
                  <a:latin typeface="Arial" panose="020B0604020202020204" pitchFamily="34" charset="0"/>
                  <a:ea typeface="Times New Roman" panose="02020603050405020304" pitchFamily="18" charset="0"/>
                </a:rPr>
                <a:t>Mem</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Access</a:t>
              </a:r>
              <a:endParaRPr lang="en-US" altLang="zh-CN" sz="1800">
                <a:latin typeface="Arial" panose="020B0604020202020204" pitchFamily="34" charset="0"/>
                <a:ea typeface="Times New Roman" panose="02020603050405020304" pitchFamily="18" charset="0"/>
              </a:endParaRPr>
            </a:p>
          </p:txBody>
        </p:sp>
        <p:sp>
          <p:nvSpPr>
            <p:cNvPr id="24599" name="矩形 24598"/>
            <p:cNvSpPr/>
            <p:nvPr/>
          </p:nvSpPr>
          <p:spPr>
            <a:xfrm>
              <a:off x="4232" y="2504"/>
              <a:ext cx="416" cy="464"/>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4600" name="矩形 24599"/>
            <p:cNvSpPr/>
            <p:nvPr/>
          </p:nvSpPr>
          <p:spPr>
            <a:xfrm rot="16200000">
              <a:off x="4214" y="2529"/>
              <a:ext cx="434" cy="402"/>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Data</a:t>
              </a:r>
              <a:endParaRPr lang="en-US" altLang="zh-CN" sz="1800" err="1">
                <a:latin typeface="Arial" panose="020B0604020202020204" pitchFamily="34" charset="0"/>
                <a:ea typeface="Times New Roman" panose="02020603050405020304" pitchFamily="18" charset="0"/>
              </a:endParaRPr>
            </a:p>
            <a:p>
              <a:pPr lvl="0"/>
              <a:r>
                <a:rPr lang="en-US" altLang="zh-CN" sz="1800" err="1">
                  <a:latin typeface="Arial" panose="020B0604020202020204" pitchFamily="34" charset="0"/>
                  <a:ea typeface="Times New Roman" panose="02020603050405020304" pitchFamily="18" charset="0"/>
                </a:rPr>
                <a:t>Mem</a:t>
              </a:r>
              <a:endParaRPr lang="en-US" altLang="zh-CN" sz="1800" err="1">
                <a:latin typeface="Arial" panose="020B0604020202020204" pitchFamily="34" charset="0"/>
                <a:ea typeface="Times New Roman" panose="02020603050405020304" pitchFamily="18" charset="0"/>
              </a:endParaRPr>
            </a:p>
          </p:txBody>
        </p:sp>
        <p:sp>
          <p:nvSpPr>
            <p:cNvPr id="24601" name="任意多边形 24600"/>
            <p:cNvSpPr/>
            <p:nvPr/>
          </p:nvSpPr>
          <p:spPr>
            <a:xfrm>
              <a:off x="4272" y="2928"/>
              <a:ext cx="97" cy="49"/>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4602" name="直接连接符 24601"/>
            <p:cNvSpPr/>
            <p:nvPr/>
          </p:nvSpPr>
          <p:spPr>
            <a:xfrm>
              <a:off x="3656" y="1776"/>
              <a:ext cx="992" cy="0"/>
            </a:xfrm>
            <a:prstGeom prst="line">
              <a:avLst/>
            </a:prstGeom>
            <a:ln w="25400" cap="flat" cmpd="sng">
              <a:solidFill>
                <a:schemeClr val="tx1"/>
              </a:solidFill>
              <a:prstDash val="solid"/>
              <a:headEnd type="none" w="med" len="med"/>
              <a:tailEnd type="triangle" w="med" len="med"/>
            </a:ln>
          </p:spPr>
        </p:sp>
        <p:sp>
          <p:nvSpPr>
            <p:cNvPr id="24603" name="直接连接符 24602"/>
            <p:cNvSpPr/>
            <p:nvPr/>
          </p:nvSpPr>
          <p:spPr>
            <a:xfrm>
              <a:off x="4472" y="1920"/>
              <a:ext cx="176" cy="0"/>
            </a:xfrm>
            <a:prstGeom prst="line">
              <a:avLst/>
            </a:prstGeom>
            <a:ln w="25400" cap="flat" cmpd="sng">
              <a:solidFill>
                <a:schemeClr val="tx1"/>
              </a:solidFill>
              <a:prstDash val="solid"/>
              <a:headEnd type="none" w="med" len="med"/>
              <a:tailEnd type="triangle" w="med" len="med"/>
            </a:ln>
          </p:spPr>
        </p:sp>
        <p:sp>
          <p:nvSpPr>
            <p:cNvPr id="24604" name="直接连接符 24603"/>
            <p:cNvSpPr/>
            <p:nvPr/>
          </p:nvSpPr>
          <p:spPr>
            <a:xfrm>
              <a:off x="3936" y="1304"/>
              <a:ext cx="0" cy="752"/>
            </a:xfrm>
            <a:prstGeom prst="line">
              <a:avLst/>
            </a:prstGeom>
            <a:ln w="25400" cap="flat" cmpd="sng">
              <a:solidFill>
                <a:schemeClr val="tx1"/>
              </a:solidFill>
              <a:prstDash val="solid"/>
              <a:headEnd type="none" w="med" len="med"/>
              <a:tailEnd type="triangle" w="med" len="med"/>
            </a:ln>
          </p:spPr>
        </p:sp>
        <p:sp>
          <p:nvSpPr>
            <p:cNvPr id="24605" name="直接连接符 24604"/>
            <p:cNvSpPr/>
            <p:nvPr/>
          </p:nvSpPr>
          <p:spPr>
            <a:xfrm>
              <a:off x="4080" y="1304"/>
              <a:ext cx="0" cy="752"/>
            </a:xfrm>
            <a:prstGeom prst="line">
              <a:avLst/>
            </a:prstGeom>
            <a:ln w="25400" cap="flat" cmpd="sng">
              <a:solidFill>
                <a:schemeClr val="tx1"/>
              </a:solidFill>
              <a:prstDash val="solid"/>
              <a:headEnd type="none" w="med" len="med"/>
              <a:tailEnd type="triangle" w="med" len="med"/>
            </a:ln>
          </p:spPr>
        </p:sp>
        <p:sp>
          <p:nvSpPr>
            <p:cNvPr id="24606" name="直接连接符 24605"/>
            <p:cNvSpPr/>
            <p:nvPr/>
          </p:nvSpPr>
          <p:spPr>
            <a:xfrm>
              <a:off x="4944" y="1256"/>
              <a:ext cx="0" cy="320"/>
            </a:xfrm>
            <a:prstGeom prst="line">
              <a:avLst/>
            </a:prstGeom>
            <a:ln w="25400" cap="flat" cmpd="sng">
              <a:solidFill>
                <a:schemeClr val="tx1"/>
              </a:solidFill>
              <a:prstDash val="solid"/>
              <a:headEnd type="none" w="med" len="med"/>
              <a:tailEnd type="triangle" w="med" len="med"/>
            </a:ln>
          </p:spPr>
        </p:sp>
        <p:sp>
          <p:nvSpPr>
            <p:cNvPr id="24607" name="直接连接符 24606"/>
            <p:cNvSpPr/>
            <p:nvPr/>
          </p:nvSpPr>
          <p:spPr>
            <a:xfrm>
              <a:off x="5040" y="1256"/>
              <a:ext cx="0" cy="320"/>
            </a:xfrm>
            <a:prstGeom prst="line">
              <a:avLst/>
            </a:prstGeom>
            <a:ln w="25400" cap="flat" cmpd="sng">
              <a:solidFill>
                <a:schemeClr val="tx1"/>
              </a:solidFill>
              <a:prstDash val="solid"/>
              <a:headEnd type="none" w="med" len="med"/>
              <a:tailEnd type="triangle" w="med" len="med"/>
            </a:ln>
          </p:spPr>
        </p:sp>
        <p:sp>
          <p:nvSpPr>
            <p:cNvPr id="24610" name="矩形 24609"/>
            <p:cNvSpPr/>
            <p:nvPr/>
          </p:nvSpPr>
          <p:spPr>
            <a:xfrm rot="16200000">
              <a:off x="4598" y="2721"/>
              <a:ext cx="906" cy="229"/>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Result Store</a:t>
              </a:r>
              <a:endParaRPr lang="en-US" altLang="zh-CN" sz="1800" i="1">
                <a:latin typeface="Arial" panose="020B0604020202020204" pitchFamily="34" charset="0"/>
                <a:ea typeface="Times New Roman" panose="02020603050405020304" pitchFamily="18" charset="0"/>
              </a:endParaRPr>
            </a:p>
          </p:txBody>
        </p:sp>
        <p:sp>
          <p:nvSpPr>
            <p:cNvPr id="24612" name="矩形 24611"/>
            <p:cNvSpPr/>
            <p:nvPr/>
          </p:nvSpPr>
          <p:spPr>
            <a:xfrm rot="16200000">
              <a:off x="4662" y="1110"/>
              <a:ext cx="498" cy="210"/>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RegDst</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4617" name="矩形 24616"/>
            <p:cNvSpPr/>
            <p:nvPr/>
          </p:nvSpPr>
          <p:spPr>
            <a:xfrm rot="16200000">
              <a:off x="4845" y="1105"/>
              <a:ext cx="484" cy="210"/>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RegWr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4618" name="矩形 24617"/>
            <p:cNvSpPr/>
            <p:nvPr/>
          </p:nvSpPr>
          <p:spPr>
            <a:xfrm rot="16200000">
              <a:off x="3758" y="1141"/>
              <a:ext cx="549" cy="210"/>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MemWr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4619" name="矩形 24618"/>
            <p:cNvSpPr/>
            <p:nvPr/>
          </p:nvSpPr>
          <p:spPr>
            <a:xfrm rot="16200000">
              <a:off x="3614" y="1142"/>
              <a:ext cx="534" cy="210"/>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MemRd</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4631" name="矩形 24630"/>
            <p:cNvSpPr/>
            <p:nvPr/>
          </p:nvSpPr>
          <p:spPr>
            <a:xfrm>
              <a:off x="3464" y="1688"/>
              <a:ext cx="176" cy="320"/>
            </a:xfrm>
            <a:prstGeom prst="rect">
              <a:avLst/>
            </a:prstGeom>
            <a:noFill/>
            <a:ln w="25400" cap="flat" cmpd="sng">
              <a:solidFill>
                <a:schemeClr val="accent1"/>
              </a:solidFill>
              <a:prstDash val="solid"/>
              <a:miter/>
              <a:headEnd type="none" w="med" len="med"/>
              <a:tailEnd type="none" w="med" len="med"/>
            </a:ln>
          </p:spPr>
          <p:txBody>
            <a:bodyPr/>
            <a:lstStyle/>
            <a:p>
              <a:endParaRPr lang="zh-CN" altLang="en-US"/>
            </a:p>
          </p:txBody>
        </p:sp>
        <p:sp>
          <p:nvSpPr>
            <p:cNvPr id="24632" name="任意多边形 24631"/>
            <p:cNvSpPr/>
            <p:nvPr/>
          </p:nvSpPr>
          <p:spPr>
            <a:xfrm>
              <a:off x="3504" y="1974"/>
              <a:ext cx="97" cy="43"/>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4633" name="矩形 24632"/>
            <p:cNvSpPr/>
            <p:nvPr/>
          </p:nvSpPr>
          <p:spPr>
            <a:xfrm>
              <a:off x="3443" y="1744"/>
              <a:ext cx="210" cy="229"/>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a:t>
              </a:r>
              <a:endParaRPr lang="en-US" altLang="zh-CN" sz="1800">
                <a:latin typeface="Arial" panose="020B0604020202020204" pitchFamily="34" charset="0"/>
                <a:ea typeface="Times New Roman" panose="02020603050405020304" pitchFamily="18" charset="0"/>
              </a:endParaRPr>
            </a:p>
          </p:txBody>
        </p:sp>
        <p:sp>
          <p:nvSpPr>
            <p:cNvPr id="24634" name="圆角矩形 24633"/>
            <p:cNvSpPr/>
            <p:nvPr/>
          </p:nvSpPr>
          <p:spPr>
            <a:xfrm>
              <a:off x="4664" y="1592"/>
              <a:ext cx="128" cy="464"/>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4635" name="矩形 24634"/>
            <p:cNvSpPr/>
            <p:nvPr/>
          </p:nvSpPr>
          <p:spPr>
            <a:xfrm>
              <a:off x="4232" y="2120"/>
              <a:ext cx="176" cy="320"/>
            </a:xfrm>
            <a:prstGeom prst="rect">
              <a:avLst/>
            </a:prstGeom>
            <a:noFill/>
            <a:ln w="25400" cap="flat" cmpd="sng">
              <a:solidFill>
                <a:schemeClr val="accent1"/>
              </a:solidFill>
              <a:prstDash val="solid"/>
              <a:miter/>
              <a:headEnd type="none" w="med" len="med"/>
              <a:tailEnd type="none" w="med" len="med"/>
            </a:ln>
          </p:spPr>
          <p:txBody>
            <a:bodyPr/>
            <a:lstStyle/>
            <a:p>
              <a:endParaRPr lang="zh-CN" altLang="en-US"/>
            </a:p>
          </p:txBody>
        </p:sp>
        <p:sp>
          <p:nvSpPr>
            <p:cNvPr id="24636" name="任意多边形 24635"/>
            <p:cNvSpPr/>
            <p:nvPr/>
          </p:nvSpPr>
          <p:spPr>
            <a:xfrm>
              <a:off x="4272" y="2406"/>
              <a:ext cx="97" cy="43"/>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4637" name="矩形 24636"/>
            <p:cNvSpPr/>
            <p:nvPr/>
          </p:nvSpPr>
          <p:spPr>
            <a:xfrm>
              <a:off x="4211" y="2176"/>
              <a:ext cx="234" cy="229"/>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M</a:t>
              </a:r>
              <a:endParaRPr lang="en-US" altLang="zh-CN" sz="1800">
                <a:latin typeface="Arial" panose="020B0604020202020204" pitchFamily="34" charset="0"/>
                <a:ea typeface="Times New Roman" panose="02020603050405020304" pitchFamily="18" charset="0"/>
              </a:endParaRPr>
            </a:p>
          </p:txBody>
        </p:sp>
        <p:sp>
          <p:nvSpPr>
            <p:cNvPr id="24638" name="任意多边形 24637"/>
            <p:cNvSpPr/>
            <p:nvPr/>
          </p:nvSpPr>
          <p:spPr>
            <a:xfrm>
              <a:off x="4416" y="1920"/>
              <a:ext cx="49" cy="385"/>
            </a:xfrm>
            <a:custGeom>
              <a:avLst/>
              <a:gdLst/>
              <a:ahLst/>
              <a:cxnLst/>
              <a:rect l="0" t="0" r="0" b="0"/>
              <a:pathLst>
                <a:path w="49" h="385">
                  <a:moveTo>
                    <a:pt x="0" y="384"/>
                  </a:moveTo>
                  <a:lnTo>
                    <a:pt x="48" y="384"/>
                  </a:lnTo>
                  <a:lnTo>
                    <a:pt x="48" y="0"/>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4639" name="直接连接符 24638"/>
            <p:cNvSpPr/>
            <p:nvPr/>
          </p:nvSpPr>
          <p:spPr>
            <a:xfrm>
              <a:off x="3792" y="1784"/>
              <a:ext cx="0" cy="272"/>
            </a:xfrm>
            <a:prstGeom prst="line">
              <a:avLst/>
            </a:prstGeom>
            <a:ln w="25400" cap="flat" cmpd="sng">
              <a:solidFill>
                <a:schemeClr val="tx1"/>
              </a:solidFill>
              <a:prstDash val="solid"/>
              <a:headEnd type="none" w="med" len="med"/>
              <a:tailEnd type="triangle" w="med" len="med"/>
            </a:ln>
          </p:spPr>
        </p:sp>
        <p:sp>
          <p:nvSpPr>
            <p:cNvPr id="24640" name="直接连接符 24639"/>
            <p:cNvSpPr/>
            <p:nvPr/>
          </p:nvSpPr>
          <p:spPr>
            <a:xfrm>
              <a:off x="4704" y="1256"/>
              <a:ext cx="0" cy="320"/>
            </a:xfrm>
            <a:prstGeom prst="line">
              <a:avLst/>
            </a:prstGeom>
            <a:ln w="25400" cap="flat" cmpd="sng">
              <a:solidFill>
                <a:schemeClr val="tx1"/>
              </a:solidFill>
              <a:prstDash val="solid"/>
              <a:headEnd type="none" w="med" len="med"/>
              <a:tailEnd type="triangle" w="med" len="med"/>
            </a:ln>
          </p:spPr>
        </p:sp>
        <p:sp>
          <p:nvSpPr>
            <p:cNvPr id="24643" name="矩形 24642"/>
            <p:cNvSpPr/>
            <p:nvPr/>
          </p:nvSpPr>
          <p:spPr>
            <a:xfrm rot="16200000">
              <a:off x="4286" y="1061"/>
              <a:ext cx="656" cy="190"/>
            </a:xfrm>
            <a:prstGeom prst="rect">
              <a:avLst/>
            </a:prstGeom>
            <a:noFill/>
            <a:ln w="12700">
              <a:noFill/>
            </a:ln>
          </p:spPr>
          <p:txBody>
            <a:bodyPr wrap="none" lIns="90488" tIns="44450" rIns="90488" bIns="44450">
              <a:spAutoFit/>
            </a:bodyPr>
            <a:lstStyle/>
            <a:p>
              <a:pPr lvl="0"/>
              <a:r>
                <a:rPr lang="en-US" altLang="zh-CN" sz="1400" err="1">
                  <a:solidFill>
                    <a:schemeClr val="accent1"/>
                  </a:solidFill>
                  <a:latin typeface="Times New Roman" panose="02020603050405020304" pitchFamily="18" charset="0"/>
                  <a:ea typeface="Times New Roman" panose="02020603050405020304" pitchFamily="18" charset="0"/>
                </a:rPr>
                <a:t>MemToReg</a:t>
              </a:r>
              <a:endParaRPr lang="en-US" altLang="zh-CN" sz="1400" err="1">
                <a:solidFill>
                  <a:schemeClr val="accent1"/>
                </a:solidFill>
                <a:latin typeface="Times New Roman" panose="02020603050405020304" pitchFamily="18" charset="0"/>
                <a:ea typeface="Times New Roman" panose="02020603050405020304" pitchFamily="18" charset="0"/>
              </a:endParaRPr>
            </a:p>
          </p:txBody>
        </p:sp>
      </p:grpSp>
      <p:sp>
        <p:nvSpPr>
          <p:cNvPr id="24645" name="矩形 24644"/>
          <p:cNvSpPr/>
          <p:nvPr/>
        </p:nvSpPr>
        <p:spPr>
          <a:xfrm rot="16200000">
            <a:off x="4248150" y="1673225"/>
            <a:ext cx="765175" cy="3635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Equal</a:t>
            </a:r>
            <a:endParaRPr lang="en-US" altLang="zh-CN" sz="1800">
              <a:solidFill>
                <a:schemeClr val="accent1"/>
              </a:solidFill>
              <a:latin typeface="Arial" panose="020B0604020202020204" pitchFamily="34" charset="0"/>
              <a:ea typeface="Times New Roman" panose="02020603050405020304" pitchFamily="18" charset="0"/>
            </a:endParaRPr>
          </a:p>
        </p:txBody>
      </p:sp>
      <p:grpSp>
        <p:nvGrpSpPr>
          <p:cNvPr id="24650" name="组合 24649"/>
          <p:cNvGrpSpPr/>
          <p:nvPr/>
        </p:nvGrpSpPr>
        <p:grpSpPr>
          <a:xfrm>
            <a:off x="4702175" y="1731963"/>
            <a:ext cx="1031875" cy="884237"/>
            <a:chOff x="2854" y="1072"/>
            <a:chExt cx="650" cy="557"/>
          </a:xfrm>
        </p:grpSpPr>
        <p:sp>
          <p:nvSpPr>
            <p:cNvPr id="24588" name="直接连接符 24587"/>
            <p:cNvSpPr/>
            <p:nvPr/>
          </p:nvSpPr>
          <p:spPr>
            <a:xfrm>
              <a:off x="3120" y="1304"/>
              <a:ext cx="0" cy="320"/>
            </a:xfrm>
            <a:prstGeom prst="line">
              <a:avLst/>
            </a:prstGeom>
            <a:ln w="25400" cap="flat" cmpd="sng">
              <a:solidFill>
                <a:schemeClr val="tx1"/>
              </a:solidFill>
              <a:prstDash val="solid"/>
              <a:headEnd type="none" w="med" len="med"/>
              <a:tailEnd type="triangle" w="med" len="med"/>
            </a:ln>
          </p:spPr>
        </p:sp>
        <p:sp>
          <p:nvSpPr>
            <p:cNvPr id="24611" name="矩形 24610"/>
            <p:cNvSpPr/>
            <p:nvPr/>
          </p:nvSpPr>
          <p:spPr>
            <a:xfrm rot="16200000">
              <a:off x="3136" y="1230"/>
              <a:ext cx="526" cy="210"/>
            </a:xfrm>
            <a:prstGeom prst="rect">
              <a:avLst/>
            </a:prstGeom>
            <a:noFill/>
            <a:ln w="12700">
              <a:noFill/>
            </a:ln>
          </p:spPr>
          <p:txBody>
            <a:bodyPr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ALUctr</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4613" name="直接连接符 24612"/>
            <p:cNvSpPr/>
            <p:nvPr/>
          </p:nvSpPr>
          <p:spPr>
            <a:xfrm>
              <a:off x="3312" y="1304"/>
              <a:ext cx="0" cy="320"/>
            </a:xfrm>
            <a:prstGeom prst="line">
              <a:avLst/>
            </a:prstGeom>
            <a:ln w="25400" cap="flat" cmpd="sng">
              <a:solidFill>
                <a:schemeClr val="tx1"/>
              </a:solidFill>
              <a:prstDash val="solid"/>
              <a:headEnd type="none" w="med" len="med"/>
              <a:tailEnd type="triangle" w="med" len="med"/>
            </a:ln>
          </p:spPr>
        </p:sp>
        <p:sp>
          <p:nvSpPr>
            <p:cNvPr id="24614" name="矩形 24613"/>
            <p:cNvSpPr/>
            <p:nvPr/>
          </p:nvSpPr>
          <p:spPr>
            <a:xfrm rot="16200000">
              <a:off x="2958" y="1245"/>
              <a:ext cx="547" cy="210"/>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ALUSrc</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4615" name="矩形 24614"/>
            <p:cNvSpPr/>
            <p:nvPr/>
          </p:nvSpPr>
          <p:spPr>
            <a:xfrm rot="16200000">
              <a:off x="2735" y="1300"/>
              <a:ext cx="448" cy="210"/>
            </a:xfrm>
            <a:prstGeom prst="rect">
              <a:avLst/>
            </a:prstGeom>
            <a:noFill/>
            <a:ln w="12700">
              <a:noFill/>
            </a:ln>
          </p:spPr>
          <p:txBody>
            <a:bodyPr wrap="none" lIns="90488" tIns="44450" rIns="90488" bIns="44450">
              <a:spAutoFit/>
            </a:bodyPr>
            <a:lstStyle/>
            <a:p>
              <a:pPr lvl="0"/>
              <a:r>
                <a:rPr lang="en-US" altLang="zh-CN" sz="1600" err="1">
                  <a:solidFill>
                    <a:schemeClr val="accent1"/>
                  </a:solidFill>
                  <a:latin typeface="Times New Roman" panose="02020603050405020304" pitchFamily="18" charset="0"/>
                  <a:ea typeface="Times New Roman" panose="02020603050405020304" pitchFamily="18" charset="0"/>
                </a:rPr>
                <a:t>ExtOp</a:t>
              </a:r>
              <a:endParaRPr lang="en-US" altLang="zh-CN" sz="1600" err="1">
                <a:solidFill>
                  <a:schemeClr val="accent1"/>
                </a:solidFill>
                <a:latin typeface="Times New Roman" panose="02020603050405020304" pitchFamily="18" charset="0"/>
                <a:ea typeface="Times New Roman" panose="02020603050405020304" pitchFamily="18" charset="0"/>
              </a:endParaRPr>
            </a:p>
          </p:txBody>
        </p:sp>
        <p:sp>
          <p:nvSpPr>
            <p:cNvPr id="24647" name="直接连接符 24646"/>
            <p:cNvSpPr/>
            <p:nvPr/>
          </p:nvSpPr>
          <p:spPr>
            <a:xfrm>
              <a:off x="3168" y="1304"/>
              <a:ext cx="0" cy="320"/>
            </a:xfrm>
            <a:prstGeom prst="line">
              <a:avLst/>
            </a:prstGeom>
            <a:ln w="25400" cap="flat" cmpd="sng">
              <a:solidFill>
                <a:schemeClr val="tx1"/>
              </a:solidFill>
              <a:prstDash val="solid"/>
              <a:headEnd type="none" w="med" len="med"/>
              <a:tailEnd type="triangle" w="med" len="med"/>
            </a:ln>
          </p:spPr>
        </p:sp>
      </p:grpSp>
      <p:sp>
        <p:nvSpPr>
          <p:cNvPr id="24648" name="任意多边形 24647"/>
          <p:cNvSpPr/>
          <p:nvPr/>
        </p:nvSpPr>
        <p:spPr>
          <a:xfrm>
            <a:off x="3124200" y="3581400"/>
            <a:ext cx="1906588" cy="230188"/>
          </a:xfrm>
          <a:custGeom>
            <a:avLst/>
            <a:gdLst/>
            <a:ahLst/>
            <a:cxnLst/>
            <a:rect l="0" t="0" r="0" b="0"/>
            <a:pathLst>
              <a:path w="1201" h="145">
                <a:moveTo>
                  <a:pt x="0" y="48"/>
                </a:moveTo>
                <a:lnTo>
                  <a:pt x="48" y="48"/>
                </a:lnTo>
                <a:lnTo>
                  <a:pt x="48" y="144"/>
                </a:lnTo>
                <a:lnTo>
                  <a:pt x="1200" y="144"/>
                </a:lnTo>
                <a:lnTo>
                  <a:pt x="1200"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24625" name="矩形 24624"/>
          <p:cNvSpPr/>
          <p:nvPr/>
        </p:nvSpPr>
        <p:spPr>
          <a:xfrm>
            <a:off x="4203700" y="2663825"/>
            <a:ext cx="279400" cy="484188"/>
          </a:xfrm>
          <a:prstGeom prst="rect">
            <a:avLst/>
          </a:prstGeom>
          <a:noFill/>
          <a:ln w="25400" cap="flat" cmpd="sng">
            <a:solidFill>
              <a:schemeClr val="accent1"/>
            </a:solidFill>
            <a:prstDash val="solid"/>
            <a:miter/>
            <a:headEnd type="none" w="med" len="med"/>
            <a:tailEnd type="none" w="med" len="med"/>
          </a:ln>
        </p:spPr>
        <p:txBody>
          <a:bodyPr/>
          <a:lstStyle/>
          <a:p>
            <a:endParaRPr lang="zh-CN" altLang="en-US"/>
          </a:p>
        </p:txBody>
      </p:sp>
      <p:sp>
        <p:nvSpPr>
          <p:cNvPr id="24626" name="任意多边形 24625"/>
          <p:cNvSpPr/>
          <p:nvPr/>
        </p:nvSpPr>
        <p:spPr>
          <a:xfrm>
            <a:off x="4267200" y="3097213"/>
            <a:ext cx="153988" cy="65087"/>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4627" name="矩形 24626"/>
          <p:cNvSpPr/>
          <p:nvPr/>
        </p:nvSpPr>
        <p:spPr>
          <a:xfrm>
            <a:off x="4170363" y="2747963"/>
            <a:ext cx="3333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a:t>
            </a:r>
            <a:endParaRPr lang="en-US" altLang="zh-CN" sz="1800">
              <a:latin typeface="Arial" panose="020B0604020202020204" pitchFamily="34" charset="0"/>
              <a:ea typeface="Times New Roman" panose="02020603050405020304" pitchFamily="18" charset="0"/>
            </a:endParaRPr>
          </a:p>
        </p:txBody>
      </p:sp>
      <p:sp>
        <p:nvSpPr>
          <p:cNvPr id="24628" name="矩形 24627"/>
          <p:cNvSpPr/>
          <p:nvPr/>
        </p:nvSpPr>
        <p:spPr>
          <a:xfrm>
            <a:off x="4203700" y="3173413"/>
            <a:ext cx="279400" cy="485775"/>
          </a:xfrm>
          <a:prstGeom prst="rect">
            <a:avLst/>
          </a:prstGeom>
          <a:noFill/>
          <a:ln w="25400" cap="flat" cmpd="sng">
            <a:solidFill>
              <a:schemeClr val="accent1"/>
            </a:solidFill>
            <a:prstDash val="solid"/>
            <a:miter/>
            <a:headEnd type="none" w="med" len="med"/>
            <a:tailEnd type="none" w="med" len="med"/>
          </a:ln>
        </p:spPr>
        <p:txBody>
          <a:bodyPr/>
          <a:lstStyle/>
          <a:p>
            <a:endParaRPr lang="zh-CN" altLang="en-US"/>
          </a:p>
        </p:txBody>
      </p:sp>
      <p:sp>
        <p:nvSpPr>
          <p:cNvPr id="24629" name="任意多边形 24628"/>
          <p:cNvSpPr/>
          <p:nvPr/>
        </p:nvSpPr>
        <p:spPr>
          <a:xfrm>
            <a:off x="4267200" y="3606800"/>
            <a:ext cx="153988" cy="65088"/>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4630" name="矩形 24629"/>
          <p:cNvSpPr/>
          <p:nvPr/>
        </p:nvSpPr>
        <p:spPr>
          <a:xfrm>
            <a:off x="4170363" y="3257550"/>
            <a:ext cx="333375" cy="3635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B</a:t>
            </a:r>
            <a:endParaRPr lang="en-US" altLang="zh-CN" sz="1800">
              <a:latin typeface="Arial" panose="020B0604020202020204" pitchFamily="34" charset="0"/>
              <a:ea typeface="Times New Roman" panose="02020603050405020304" pitchFamily="18" charset="0"/>
            </a:endParaRPr>
          </a:p>
        </p:txBody>
      </p:sp>
      <p:sp>
        <p:nvSpPr>
          <p:cNvPr id="24646" name="直接连接符 24645"/>
          <p:cNvSpPr/>
          <p:nvPr/>
        </p:nvSpPr>
        <p:spPr>
          <a:xfrm>
            <a:off x="4572000" y="3292475"/>
            <a:ext cx="0" cy="657225"/>
          </a:xfrm>
          <a:prstGeom prst="line">
            <a:avLst/>
          </a:prstGeom>
          <a:ln w="25400" cap="flat" cmpd="sng">
            <a:solidFill>
              <a:schemeClr val="tx1"/>
            </a:solidFill>
            <a:prstDash val="solid"/>
            <a:headEnd type="none" w="med" len="med"/>
            <a:tailEnd type="none" w="med" len="med"/>
          </a:ln>
        </p:spPr>
      </p:sp>
      <p:sp>
        <p:nvSpPr>
          <p:cNvPr id="24652" name="矩形 24651"/>
          <p:cNvSpPr/>
          <p:nvPr/>
        </p:nvSpPr>
        <p:spPr>
          <a:xfrm>
            <a:off x="4203700" y="2168525"/>
            <a:ext cx="279400" cy="485775"/>
          </a:xfrm>
          <a:prstGeom prst="rect">
            <a:avLst/>
          </a:prstGeom>
          <a:noFill/>
          <a:ln w="25400" cap="flat" cmpd="sng">
            <a:solidFill>
              <a:schemeClr val="accent1"/>
            </a:solidFill>
            <a:prstDash val="solid"/>
            <a:miter/>
            <a:headEnd type="none" w="med" len="med"/>
            <a:tailEnd type="none" w="med" len="med"/>
          </a:ln>
        </p:spPr>
        <p:txBody>
          <a:bodyPr/>
          <a:lstStyle/>
          <a:p>
            <a:endParaRPr lang="zh-CN" altLang="en-US"/>
          </a:p>
        </p:txBody>
      </p:sp>
      <p:sp>
        <p:nvSpPr>
          <p:cNvPr id="24654" name="矩形 24653"/>
          <p:cNvSpPr/>
          <p:nvPr/>
        </p:nvSpPr>
        <p:spPr>
          <a:xfrm>
            <a:off x="4171950" y="2259013"/>
            <a:ext cx="3333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E</a:t>
            </a:r>
            <a:endParaRPr lang="en-US" altLang="zh-CN" sz="1800">
              <a:latin typeface="Arial" panose="020B0604020202020204" pitchFamily="34" charset="0"/>
              <a:ea typeface="Times New Roman" panose="02020603050405020304" pitchFamily="18" charset="0"/>
            </a:endParaRPr>
          </a:p>
        </p:txBody>
      </p:sp>
      <p:sp>
        <p:nvSpPr>
          <p:cNvPr id="24656" name="任意多边形 24655"/>
          <p:cNvSpPr/>
          <p:nvPr/>
        </p:nvSpPr>
        <p:spPr>
          <a:xfrm>
            <a:off x="4495800" y="2209800"/>
            <a:ext cx="152400" cy="228600"/>
          </a:xfrm>
          <a:custGeom>
            <a:avLst/>
            <a:gdLst/>
            <a:ahLst/>
            <a:cxnLst/>
            <a:rect l="0" t="0" r="0" b="0"/>
            <a:pathLst>
              <a:path w="96" h="144">
                <a:moveTo>
                  <a:pt x="0" y="144"/>
                </a:moveTo>
                <a:lnTo>
                  <a:pt x="96" y="144"/>
                </a:lnTo>
                <a:lnTo>
                  <a:pt x="96" y="0"/>
                </a:lnTo>
              </a:path>
            </a:pathLst>
          </a:custGeom>
          <a:noFill/>
          <a:ln w="38100" cap="flat" cmpd="sng">
            <a:solidFill>
              <a:schemeClr val="tx1">
                <a:alpha val="100000"/>
              </a:schemeClr>
            </a:solidFill>
            <a:prstDash val="solid"/>
            <a:headEnd type="none" w="med" len="med"/>
            <a:tailEnd type="triangle" w="med" len="med"/>
          </a:ln>
        </p:spPr>
        <p:txBody>
          <a:bodyPr/>
          <a:lstStyle/>
          <a:p>
            <a:endParaRPr lang="zh-CN" altLang="en-US"/>
          </a:p>
        </p:txBody>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sz="2400">
                <a:sym typeface="+mn-ea"/>
              </a:rPr>
              <a:t>Recall: Step-by-step Processor Design</a:t>
            </a:r>
            <a:endParaRPr lang="zh-CN" altLang="en-US" sz="2400" dirty="0"/>
          </a:p>
        </p:txBody>
      </p:sp>
      <p:sp>
        <p:nvSpPr>
          <p:cNvPr id="7" name="内容占位符 6"/>
          <p:cNvSpPr>
            <a:spLocks noGrp="1"/>
          </p:cNvSpPr>
          <p:nvPr>
            <p:ph sz="quarter" idx="13"/>
          </p:nvPr>
        </p:nvSpPr>
        <p:spPr>
          <a:xfrm>
            <a:off x="228601" y="116837"/>
            <a:ext cx="838200" cy="568325"/>
          </a:xfrm>
        </p:spPr>
        <p:txBody>
          <a:bodyPr/>
          <a:lstStyle/>
          <a:p>
            <a:r>
              <a:rPr lang="en-US" altLang="zh-CN" dirty="0"/>
              <a:t> 3.3</a:t>
            </a:r>
            <a:endParaRPr lang="zh-CN" altLang="en-US" dirty="0"/>
          </a:p>
        </p:txBody>
      </p:sp>
      <p:sp>
        <p:nvSpPr>
          <p:cNvPr id="26627" name="文本占位符 26626"/>
          <p:cNvSpPr>
            <a:spLocks noGrp="1"/>
          </p:cNvSpPr>
          <p:nvPr>
            <p:ph type="body" idx="1"/>
          </p:nvPr>
        </p:nvSpPr>
        <p:spPr>
          <a:xfrm>
            <a:off x="364490" y="1707515"/>
            <a:ext cx="8153400" cy="2840038"/>
          </a:xfrm>
          <a:ln w="12700"/>
        </p:spPr>
        <p:txBody>
          <a:bodyPr vert="horz" wrap="square" lIns="63500" tIns="25400" rIns="63500" bIns="25400" anchor="t">
            <a:spAutoFit/>
          </a:bodyPr>
          <a:lstStyle/>
          <a:p>
            <a:pPr>
              <a:lnSpc>
                <a:spcPct val="87000"/>
              </a:lnSpc>
              <a:spcBef>
                <a:spcPct val="0"/>
              </a:spcBef>
              <a:buNone/>
            </a:pPr>
            <a:r>
              <a:rPr lang="en-US" altLang="zh-CN" sz="2400" dirty="0"/>
              <a:t>Step 1: ISA =&gt; Logical Register Transfers</a:t>
            </a:r>
            <a:endParaRPr lang="en-US" altLang="zh-CN" sz="2400" dirty="0"/>
          </a:p>
          <a:p>
            <a:pPr>
              <a:lnSpc>
                <a:spcPct val="87000"/>
              </a:lnSpc>
              <a:spcBef>
                <a:spcPct val="0"/>
              </a:spcBef>
              <a:buNone/>
            </a:pPr>
            <a:endParaRPr lang="en-US" altLang="zh-CN" sz="2400" dirty="0"/>
          </a:p>
          <a:p>
            <a:pPr>
              <a:lnSpc>
                <a:spcPct val="87000"/>
              </a:lnSpc>
              <a:spcBef>
                <a:spcPct val="0"/>
              </a:spcBef>
              <a:buNone/>
            </a:pPr>
            <a:r>
              <a:rPr lang="en-US" altLang="zh-CN" sz="2400" dirty="0"/>
              <a:t>Step 2: Components of the </a:t>
            </a:r>
            <a:r>
              <a:rPr lang="en-US" altLang="zh-CN" sz="2400" dirty="0" err="1"/>
              <a:t>Datapath</a:t>
            </a:r>
            <a:endParaRPr lang="en-US" altLang="zh-CN" sz="2400" dirty="0"/>
          </a:p>
          <a:p>
            <a:pPr>
              <a:lnSpc>
                <a:spcPct val="87000"/>
              </a:lnSpc>
              <a:spcBef>
                <a:spcPct val="0"/>
              </a:spcBef>
              <a:buNone/>
            </a:pPr>
            <a:endParaRPr lang="en-US" altLang="zh-CN" sz="2400" dirty="0"/>
          </a:p>
          <a:p>
            <a:pPr>
              <a:lnSpc>
                <a:spcPct val="87000"/>
              </a:lnSpc>
              <a:spcBef>
                <a:spcPct val="0"/>
              </a:spcBef>
              <a:buNone/>
            </a:pPr>
            <a:r>
              <a:rPr lang="en-US" altLang="zh-CN" sz="2400" dirty="0"/>
              <a:t>Step 3: RTL + Components =&gt; </a:t>
            </a:r>
            <a:r>
              <a:rPr lang="en-US" altLang="zh-CN" sz="2400" dirty="0" err="1"/>
              <a:t>Datapath</a:t>
            </a:r>
            <a:endParaRPr lang="en-US" altLang="zh-CN" sz="2400" dirty="0"/>
          </a:p>
          <a:p>
            <a:pPr>
              <a:lnSpc>
                <a:spcPct val="87000"/>
              </a:lnSpc>
              <a:spcBef>
                <a:spcPct val="0"/>
              </a:spcBef>
              <a:buNone/>
            </a:pPr>
            <a:endParaRPr lang="en-US" altLang="zh-CN" sz="2400" dirty="0"/>
          </a:p>
          <a:p>
            <a:pPr>
              <a:lnSpc>
                <a:spcPct val="87000"/>
              </a:lnSpc>
              <a:spcBef>
                <a:spcPct val="0"/>
              </a:spcBef>
              <a:buNone/>
            </a:pPr>
            <a:r>
              <a:rPr lang="en-US" altLang="zh-CN" sz="2400" dirty="0">
                <a:solidFill>
                  <a:srgbClr val="FF0000"/>
                </a:solidFill>
              </a:rPr>
              <a:t>Step 4: </a:t>
            </a:r>
            <a:r>
              <a:rPr lang="en-US" altLang="zh-CN" sz="2400" dirty="0" err="1">
                <a:solidFill>
                  <a:srgbClr val="FF0000"/>
                </a:solidFill>
              </a:rPr>
              <a:t>Datapath</a:t>
            </a:r>
            <a:r>
              <a:rPr lang="en-US" altLang="zh-CN" sz="2400" dirty="0">
                <a:solidFill>
                  <a:srgbClr val="FF0000"/>
                </a:solidFill>
              </a:rPr>
              <a:t> + Logical RTs =&gt; Physical RTs</a:t>
            </a:r>
            <a:endParaRPr lang="en-US" altLang="zh-CN" sz="2400" dirty="0">
              <a:solidFill>
                <a:srgbClr val="FF0000"/>
              </a:solidFill>
            </a:endParaRPr>
          </a:p>
          <a:p>
            <a:pPr>
              <a:lnSpc>
                <a:spcPct val="85000"/>
              </a:lnSpc>
              <a:spcBef>
                <a:spcPct val="70000"/>
              </a:spcBef>
              <a:buNone/>
            </a:pPr>
            <a:r>
              <a:rPr lang="en-US" altLang="zh-CN" sz="2400" dirty="0"/>
              <a:t>Step 5: Physical RTs =&gt; Control</a:t>
            </a:r>
            <a:endParaRPr lang="en-US" altLang="zh-CN" sz="2400" dirty="0"/>
          </a:p>
        </p:txBody>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dirty="0"/>
              <a:t>Today’s Topic</a:t>
            </a:r>
            <a:endParaRPr lang="zh-CN" altLang="en-US" dirty="0"/>
          </a:p>
        </p:txBody>
      </p:sp>
      <p:sp>
        <p:nvSpPr>
          <p:cNvPr id="2" name="文本框 1"/>
          <p:cNvSpPr txBox="1"/>
          <p:nvPr/>
        </p:nvSpPr>
        <p:spPr>
          <a:xfrm>
            <a:off x="266700" y="67865"/>
            <a:ext cx="914400" cy="523220"/>
          </a:xfrm>
          <a:prstGeom prst="rect">
            <a:avLst/>
          </a:prstGeom>
          <a:noFill/>
        </p:spPr>
        <p:txBody>
          <a:bodyPr wrap="square" rtlCol="0">
            <a:spAutoFit/>
          </a:bodyPr>
          <a:lstStyle/>
          <a:p>
            <a:r>
              <a:rPr lang="en-US" altLang="zh-CN" sz="2800" b="1" dirty="0">
                <a:solidFill>
                  <a:schemeClr val="bg1"/>
                </a:solidFill>
                <a:latin typeface="Arial" panose="020B0604020202020204" pitchFamily="34" charset="0"/>
                <a:cs typeface="Arial" panose="020B0604020202020204" pitchFamily="34" charset="0"/>
              </a:rPr>
              <a:t>00</a:t>
            </a:r>
            <a:endParaRPr lang="zh-CN" altLang="en-US" sz="2800" b="1" dirty="0">
              <a:solidFill>
                <a:schemeClr val="bg1"/>
              </a:solidFill>
              <a:latin typeface="Arial" panose="020B0604020202020204" pitchFamily="34" charset="0"/>
              <a:cs typeface="Arial" panose="020B0604020202020204" pitchFamily="34" charset="0"/>
            </a:endParaRPr>
          </a:p>
        </p:txBody>
      </p:sp>
      <p:sp>
        <p:nvSpPr>
          <p:cNvPr id="7" name="文本框 6"/>
          <p:cNvSpPr txBox="1"/>
          <p:nvPr/>
        </p:nvSpPr>
        <p:spPr>
          <a:xfrm>
            <a:off x="38100" y="978535"/>
            <a:ext cx="9067800" cy="645160"/>
          </a:xfrm>
          <a:prstGeom prst="rect">
            <a:avLst/>
          </a:prstGeom>
          <a:noFill/>
        </p:spPr>
        <p:txBody>
          <a:bodyPr wrap="square" rtlCol="0">
            <a:spAutoFit/>
          </a:bodyPr>
          <a:lstStyle/>
          <a:p>
            <a:r>
              <a:rPr lang="en-US" altLang="zh-CN" sz="3600" b="1" dirty="0">
                <a:solidFill>
                  <a:srgbClr val="0D00CD"/>
                </a:solidFill>
              </a:rPr>
              <a:t>01. </a:t>
            </a:r>
            <a:r>
              <a:rPr lang="en-US" altLang="zh-CN" sz="3600" b="1" dirty="0">
                <a:solidFill>
                  <a:srgbClr val="FF0000"/>
                </a:solidFill>
              </a:rPr>
              <a:t>Introduction &amp; Recap</a:t>
            </a:r>
            <a:endParaRPr lang="en-US" altLang="zh-CN" sz="3600" b="1" dirty="0">
              <a:solidFill>
                <a:srgbClr val="FF0000"/>
              </a:solidFill>
            </a:endParaRPr>
          </a:p>
        </p:txBody>
      </p:sp>
      <p:sp>
        <p:nvSpPr>
          <p:cNvPr id="10" name="文本框 9"/>
          <p:cNvSpPr txBox="1"/>
          <p:nvPr/>
        </p:nvSpPr>
        <p:spPr>
          <a:xfrm>
            <a:off x="37856" y="1807260"/>
            <a:ext cx="9067800" cy="645160"/>
          </a:xfrm>
          <a:prstGeom prst="rect">
            <a:avLst/>
          </a:prstGeom>
          <a:noFill/>
        </p:spPr>
        <p:txBody>
          <a:bodyPr wrap="square" rtlCol="0">
            <a:spAutoFit/>
          </a:bodyPr>
          <a:lstStyle/>
          <a:p>
            <a:r>
              <a:rPr lang="en-US" altLang="zh-CN" sz="3600" b="1" dirty="0">
                <a:solidFill>
                  <a:srgbClr val="0D00CD"/>
                </a:solidFill>
              </a:rPr>
              <a:t>02. </a:t>
            </a:r>
            <a:r>
              <a:rPr lang="en-US" sz="3600" b="1" dirty="0">
                <a:solidFill>
                  <a:srgbClr val="0D00CD"/>
                </a:solidFill>
              </a:rPr>
              <a:t>Analyze the Single Cycle Microprocessor</a:t>
            </a:r>
            <a:endParaRPr lang="en-US" sz="3600" b="1" dirty="0">
              <a:solidFill>
                <a:srgbClr val="0D00CD"/>
              </a:solidFill>
            </a:endParaRPr>
          </a:p>
        </p:txBody>
      </p:sp>
      <p:sp>
        <p:nvSpPr>
          <p:cNvPr id="8" name="文本框 7"/>
          <p:cNvSpPr txBox="1"/>
          <p:nvPr/>
        </p:nvSpPr>
        <p:spPr>
          <a:xfrm>
            <a:off x="-38100" y="2583915"/>
            <a:ext cx="9067800" cy="645160"/>
          </a:xfrm>
          <a:prstGeom prst="rect">
            <a:avLst/>
          </a:prstGeom>
          <a:noFill/>
        </p:spPr>
        <p:txBody>
          <a:bodyPr wrap="square" rtlCol="0">
            <a:spAutoFit/>
          </a:bodyPr>
          <a:lstStyle/>
          <a:p>
            <a:r>
              <a:rPr lang="en-US" altLang="zh-CN" sz="3600" b="1" dirty="0">
                <a:solidFill>
                  <a:srgbClr val="0D00CD"/>
                </a:solidFill>
              </a:rPr>
              <a:t>03. </a:t>
            </a:r>
            <a:r>
              <a:rPr lang="en-US" sz="3600" b="1" dirty="0">
                <a:solidFill>
                  <a:srgbClr val="0D00CD"/>
                </a:solidFill>
              </a:rPr>
              <a:t>Construct a Multi-Cycle Datapath</a:t>
            </a:r>
            <a:endParaRPr lang="en-US" sz="3600" b="1" dirty="0">
              <a:solidFill>
                <a:srgbClr val="0D00CD"/>
              </a:solidFill>
            </a:endParaRPr>
          </a:p>
        </p:txBody>
      </p:sp>
      <p:sp>
        <p:nvSpPr>
          <p:cNvPr id="9" name="文本框 8"/>
          <p:cNvSpPr txBox="1"/>
          <p:nvPr/>
        </p:nvSpPr>
        <p:spPr>
          <a:xfrm>
            <a:off x="-38100" y="3395980"/>
            <a:ext cx="9067800" cy="1193800"/>
          </a:xfrm>
          <a:prstGeom prst="rect">
            <a:avLst/>
          </a:prstGeom>
          <a:noFill/>
        </p:spPr>
        <p:txBody>
          <a:bodyPr wrap="square" rtlCol="0">
            <a:spAutoFit/>
          </a:bodyPr>
          <a:lstStyle/>
          <a:p>
            <a:r>
              <a:rPr lang="en-US" altLang="zh-CN" sz="3600" b="1" dirty="0">
                <a:solidFill>
                  <a:srgbClr val="0D00CD"/>
                </a:solidFill>
              </a:rPr>
              <a:t>04. </a:t>
            </a:r>
            <a:r>
              <a:rPr lang="en-US" sz="3600" b="1" dirty="0">
                <a:solidFill>
                  <a:srgbClr val="0D00CD"/>
                </a:solidFill>
              </a:rPr>
              <a:t>More details of the </a:t>
            </a:r>
            <a:r>
              <a:rPr lang="en-US" sz="3600" b="1" dirty="0">
                <a:solidFill>
                  <a:srgbClr val="0D00CD"/>
                </a:solidFill>
                <a:sym typeface="+mn-ea"/>
              </a:rPr>
              <a:t>Multi-Cycle Datapath</a:t>
            </a:r>
            <a:endParaRPr lang="en-US" sz="3600" b="1" dirty="0">
              <a:solidFill>
                <a:srgbClr val="0D00CD"/>
              </a:solidFill>
            </a:endParaRPr>
          </a:p>
          <a:p>
            <a:endParaRPr lang="en-US" sz="3600" b="1" dirty="0">
              <a:solidFill>
                <a:srgbClr val="0D00CD"/>
              </a:solidFill>
            </a:endParaRPr>
          </a:p>
        </p:txBody>
      </p:sp>
      <p:sp>
        <p:nvSpPr>
          <p:cNvPr id="11" name="文本框 7"/>
          <p:cNvSpPr txBox="1"/>
          <p:nvPr/>
        </p:nvSpPr>
        <p:spPr>
          <a:xfrm>
            <a:off x="37807" y="420829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05. Control</a:t>
            </a:r>
            <a:endParaRPr lang="en-US" altLang="zh-CN" sz="3600" b="1" dirty="0">
              <a:solidFill>
                <a:srgbClr val="0D00CD"/>
              </a:solidFill>
            </a:endParaRPr>
          </a:p>
        </p:txBody>
      </p:sp>
      <p:sp>
        <p:nvSpPr>
          <p:cNvPr id="3" name="文本框 7"/>
          <p:cNvSpPr txBox="1"/>
          <p:nvPr/>
        </p:nvSpPr>
        <p:spPr>
          <a:xfrm>
            <a:off x="37807" y="5010304"/>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06. Exceptions</a:t>
            </a:r>
            <a:endParaRPr lang="en-US" altLang="zh-CN" sz="3600" b="1" dirty="0">
              <a:solidFill>
                <a:srgbClr val="0D00CD"/>
              </a:solidFill>
            </a:endParaRPr>
          </a:p>
        </p:txBody>
      </p:sp>
      <p:sp>
        <p:nvSpPr>
          <p:cNvPr id="4" name="文本框 7"/>
          <p:cNvSpPr txBox="1"/>
          <p:nvPr/>
        </p:nvSpPr>
        <p:spPr>
          <a:xfrm>
            <a:off x="37807" y="586056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07. Summary</a:t>
            </a:r>
            <a:endParaRPr lang="en-US" altLang="zh-CN" sz="3600" b="1" dirty="0">
              <a:solidFill>
                <a:srgbClr val="0D00CD"/>
              </a:solidFill>
            </a:endParaRPr>
          </a:p>
        </p:txBody>
      </p:sp>
      <p:sp>
        <p:nvSpPr>
          <p:cNvPr id="5" name="Date Placeholder 4"/>
          <p:cNvSpPr>
            <a:spLocks noGrp="1"/>
          </p:cNvSpPr>
          <p:nvPr>
            <p:ph type="dt" sz="half" idx="10"/>
          </p:nvPr>
        </p:nvSpPr>
        <p:spPr/>
        <p:txBody>
          <a:bodyPr/>
          <a:lstStyle/>
          <a:p>
            <a:r>
              <a:rPr lang="en-US" altLang="zh-CN" smtClean="0"/>
              <a:t>COaA, LEC10 MulCyc</a:t>
            </a:r>
            <a:endParaRPr lang="en-US" altLang="zh-CN" dirty="0"/>
          </a:p>
        </p:txBody>
      </p:sp>
      <p:sp>
        <p:nvSpPr>
          <p:cNvPr id="12" name="Footer Placeholder 11"/>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13" name="Slide Number Placeholder 12"/>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sz="2400" err="1">
                <a:sym typeface="+mn-ea"/>
              </a:rPr>
              <a:t>Step 4: R-rtype</a:t>
            </a:r>
            <a:r>
              <a:rPr lang="en-US" altLang="zh-CN" sz="2400">
                <a:sym typeface="+mn-ea"/>
              </a:rPr>
              <a:t> (add, sub, . . .)</a:t>
            </a:r>
            <a:endParaRPr lang="zh-CN" altLang="en-US" sz="2400" dirty="0"/>
          </a:p>
        </p:txBody>
      </p:sp>
      <p:sp>
        <p:nvSpPr>
          <p:cNvPr id="7" name="内容占位符 6"/>
          <p:cNvSpPr>
            <a:spLocks noGrp="1"/>
          </p:cNvSpPr>
          <p:nvPr>
            <p:ph sz="quarter" idx="13"/>
          </p:nvPr>
        </p:nvSpPr>
        <p:spPr>
          <a:xfrm>
            <a:off x="228601" y="116837"/>
            <a:ext cx="838200" cy="568325"/>
          </a:xfrm>
        </p:spPr>
        <p:txBody>
          <a:bodyPr/>
          <a:lstStyle/>
          <a:p>
            <a:r>
              <a:rPr lang="en-US" altLang="zh-CN" dirty="0"/>
              <a:t> </a:t>
            </a:r>
            <a:r>
              <a:rPr lang="en-US" dirty="0"/>
              <a:t>3.4</a:t>
            </a:r>
            <a:endParaRPr lang="en-US" dirty="0"/>
          </a:p>
        </p:txBody>
      </p:sp>
      <p:sp>
        <p:nvSpPr>
          <p:cNvPr id="27651" name="文本占位符 27650"/>
          <p:cNvSpPr>
            <a:spLocks noGrp="1"/>
          </p:cNvSpPr>
          <p:nvPr>
            <p:ph type="body" idx="1"/>
          </p:nvPr>
        </p:nvSpPr>
        <p:spPr>
          <a:xfrm>
            <a:off x="-40640" y="838200"/>
            <a:ext cx="8727440" cy="1294130"/>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a:t>Logical Register Transfer</a:t>
            </a:r>
            <a:endParaRPr lang="en-US" altLang="zh-CN" sz="2400"/>
          </a:p>
          <a:p>
            <a:pPr>
              <a:buClr>
                <a:srgbClr val="290CFC"/>
              </a:buClr>
              <a:buFont typeface="Wingdings" panose="05000000000000000000" charset="0"/>
              <a:buChar char="Ø"/>
            </a:pPr>
            <a:endParaRPr lang="en-US" altLang="zh-CN" sz="2400"/>
          </a:p>
          <a:p>
            <a:pPr>
              <a:buClr>
                <a:srgbClr val="290CFC"/>
              </a:buClr>
              <a:buFont typeface="Wingdings" panose="05000000000000000000" charset="0"/>
              <a:buChar char="Ø"/>
            </a:pPr>
            <a:r>
              <a:rPr lang="en-US" altLang="zh-CN" sz="2400"/>
              <a:t>Physical Register Transfers</a:t>
            </a:r>
            <a:endParaRPr lang="en-US" altLang="zh-CN" sz="2400"/>
          </a:p>
        </p:txBody>
      </p:sp>
      <p:sp>
        <p:nvSpPr>
          <p:cNvPr id="27652" name="矩形 27651"/>
          <p:cNvSpPr/>
          <p:nvPr/>
        </p:nvSpPr>
        <p:spPr>
          <a:xfrm>
            <a:off x="4348163" y="819150"/>
            <a:ext cx="4435475" cy="712788"/>
          </a:xfrm>
          <a:prstGeom prst="rect">
            <a:avLst/>
          </a:prstGeom>
          <a:noFill/>
          <a:ln w="12700">
            <a:noFill/>
          </a:ln>
        </p:spPr>
        <p:txBody>
          <a:bodyPr wrap="none" lIns="90488" tIns="44450" rIns="90488" bIns="44450">
            <a:spAutoFit/>
          </a:bodyPr>
          <a:lstStyle/>
          <a:p>
            <a:pPr lvl="0">
              <a:spcBef>
                <a:spcPct val="50000"/>
              </a:spcBef>
            </a:pPr>
            <a:r>
              <a:rPr lang="en-US" altLang="zh-CN" sz="1600" b="1" u="sng">
                <a:latin typeface="Times New Roman" panose="02020603050405020304" pitchFamily="18" charset="0"/>
                <a:ea typeface="Times New Roman" panose="02020603050405020304" pitchFamily="18" charset="0"/>
              </a:rPr>
              <a:t>inst 	Logical Register Transfers</a:t>
            </a:r>
            <a:endParaRPr lang="en-US" altLang="zh-CN" sz="1600" b="1" u="sng">
              <a:latin typeface="Times New Roman" panose="02020603050405020304" pitchFamily="18" charset="0"/>
              <a:ea typeface="Times New Roman" panose="02020603050405020304" pitchFamily="18" charset="0"/>
            </a:endParaRPr>
          </a:p>
          <a:p>
            <a:pPr lvl="0">
              <a:spcBef>
                <a:spcPct val="50000"/>
              </a:spcBef>
            </a:pPr>
            <a:r>
              <a:rPr lang="en-US" altLang="zh-CN" sz="1600" b="1" err="1">
                <a:latin typeface="Times New Roman" panose="02020603050405020304" pitchFamily="18" charset="0"/>
                <a:ea typeface="Times New Roman" panose="02020603050405020304" pitchFamily="18" charset="0"/>
              </a:rPr>
              <a:t>ADDU	R[rd] &lt;– R[rs] + R[rt</a:t>
            </a:r>
            <a:r>
              <a:rPr lang="en-US" altLang="zh-CN" sz="1600" b="1">
                <a:latin typeface="Times New Roman" panose="02020603050405020304" pitchFamily="18" charset="0"/>
                <a:ea typeface="Times New Roman" panose="02020603050405020304" pitchFamily="18" charset="0"/>
              </a:rPr>
              <a:t>]; PC &lt;– PC + 4</a:t>
            </a:r>
            <a:endParaRPr lang="en-US" altLang="zh-CN" sz="1600" b="1">
              <a:latin typeface="Times New Roman" panose="02020603050405020304" pitchFamily="18" charset="0"/>
              <a:ea typeface="Times New Roman" panose="02020603050405020304" pitchFamily="18" charset="0"/>
            </a:endParaRPr>
          </a:p>
        </p:txBody>
      </p:sp>
      <p:sp>
        <p:nvSpPr>
          <p:cNvPr id="27653" name="矩形 27652"/>
          <p:cNvSpPr/>
          <p:nvPr/>
        </p:nvSpPr>
        <p:spPr>
          <a:xfrm>
            <a:off x="4418013" y="1765300"/>
            <a:ext cx="4127500" cy="1579563"/>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lnSpc>
                <a:spcPct val="80000"/>
              </a:lnSpc>
              <a:spcBef>
                <a:spcPct val="50000"/>
              </a:spcBef>
            </a:pPr>
            <a:r>
              <a:rPr lang="en-US" altLang="zh-CN" sz="1600" b="1" u="sng">
                <a:latin typeface="Times New Roman" panose="02020603050405020304" pitchFamily="18" charset="0"/>
                <a:ea typeface="Times New Roman" panose="02020603050405020304" pitchFamily="18" charset="0"/>
              </a:rPr>
              <a:t>inst 	Physical Register Transfers</a:t>
            </a:r>
            <a:endParaRPr lang="en-US" altLang="zh-CN" sz="1600" b="1" u="sng">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u="sng">
                <a:latin typeface="Times New Roman" panose="02020603050405020304" pitchFamily="18" charset="0"/>
                <a:ea typeface="Times New Roman" panose="02020603050405020304" pitchFamily="18" charset="0"/>
              </a:rPr>
              <a:t>	</a:t>
            </a:r>
            <a:r>
              <a:rPr lang="en-US" altLang="zh-CN" sz="1600">
                <a:latin typeface="Times New Roman" panose="02020603050405020304" pitchFamily="18" charset="0"/>
                <a:ea typeface="Times New Roman" panose="02020603050405020304" pitchFamily="18" charset="0"/>
              </a:rPr>
              <a:t>IR &lt;– MEM[pc]</a:t>
            </a:r>
            <a:endParaRPr lang="en-US" altLang="zh-CN" sz="1600" b="1" u="sng">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err="1">
                <a:latin typeface="Times New Roman" panose="02020603050405020304" pitchFamily="18" charset="0"/>
                <a:ea typeface="Times New Roman" panose="02020603050405020304" pitchFamily="18" charset="0"/>
              </a:rPr>
              <a:t>ADDU	A&lt;– R[rs]; B &lt;– R[rt</a:t>
            </a:r>
            <a:r>
              <a:rPr lang="en-US" altLang="zh-CN" sz="1600" b="1">
                <a:latin typeface="Times New Roman" panose="02020603050405020304" pitchFamily="18" charset="0"/>
                <a:ea typeface="Times New Roman" panose="02020603050405020304" pitchFamily="18" charset="0"/>
              </a:rPr>
              <a:t>]</a:t>
            </a:r>
            <a:endParaRPr lang="en-US" altLang="zh-CN" sz="1600" b="1">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a:latin typeface="Times New Roman" panose="02020603050405020304" pitchFamily="18" charset="0"/>
                <a:ea typeface="Times New Roman" panose="02020603050405020304" pitchFamily="18" charset="0"/>
              </a:rPr>
              <a:t>	S &lt;– A + B	</a:t>
            </a:r>
            <a:endParaRPr lang="en-US" altLang="zh-CN" sz="1600" b="1">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a:latin typeface="Times New Roman" panose="02020603050405020304" pitchFamily="18" charset="0"/>
                <a:ea typeface="Times New Roman" panose="02020603050405020304" pitchFamily="18" charset="0"/>
              </a:rPr>
              <a:t>	R[rd] &lt;– S;    	PC &lt;– PC + 4</a:t>
            </a:r>
            <a:endParaRPr lang="en-US" altLang="zh-CN" sz="1600" b="1">
              <a:latin typeface="Times New Roman" panose="02020603050405020304" pitchFamily="18" charset="0"/>
              <a:ea typeface="Times New Roman" panose="02020603050405020304" pitchFamily="18" charset="0"/>
            </a:endParaRPr>
          </a:p>
        </p:txBody>
      </p:sp>
      <p:sp>
        <p:nvSpPr>
          <p:cNvPr id="27654" name="直接连接符 27653"/>
          <p:cNvSpPr/>
          <p:nvPr/>
        </p:nvSpPr>
        <p:spPr>
          <a:xfrm>
            <a:off x="5257800" y="2451100"/>
            <a:ext cx="0" cy="889000"/>
          </a:xfrm>
          <a:prstGeom prst="line">
            <a:avLst/>
          </a:prstGeom>
          <a:ln w="25400" cap="flat" cmpd="sng">
            <a:solidFill>
              <a:schemeClr val="tx1"/>
            </a:solidFill>
            <a:prstDash val="solid"/>
            <a:headEnd type="none" w="med" len="med"/>
            <a:tailEnd type="none" w="med" len="med"/>
          </a:ln>
        </p:spPr>
      </p:sp>
      <p:sp>
        <p:nvSpPr>
          <p:cNvPr id="27655" name="直接连接符 27654"/>
          <p:cNvSpPr/>
          <p:nvPr/>
        </p:nvSpPr>
        <p:spPr>
          <a:xfrm>
            <a:off x="5270500" y="2438400"/>
            <a:ext cx="3251200" cy="0"/>
          </a:xfrm>
          <a:prstGeom prst="line">
            <a:avLst/>
          </a:prstGeom>
          <a:ln w="25400" cap="flat" cmpd="sng">
            <a:solidFill>
              <a:schemeClr val="tx1"/>
            </a:solidFill>
            <a:prstDash val="solid"/>
            <a:headEnd type="none" w="med" len="med"/>
            <a:tailEnd type="none" w="med" len="med"/>
          </a:ln>
        </p:spPr>
      </p:sp>
      <p:sp>
        <p:nvSpPr>
          <p:cNvPr id="27656" name="直接连接符 27655"/>
          <p:cNvSpPr/>
          <p:nvPr/>
        </p:nvSpPr>
        <p:spPr>
          <a:xfrm>
            <a:off x="5270500" y="2743200"/>
            <a:ext cx="3251200" cy="0"/>
          </a:xfrm>
          <a:prstGeom prst="line">
            <a:avLst/>
          </a:prstGeom>
          <a:ln w="25400" cap="flat" cmpd="sng">
            <a:solidFill>
              <a:schemeClr val="tx1"/>
            </a:solidFill>
            <a:prstDash val="solid"/>
            <a:headEnd type="none" w="med" len="med"/>
            <a:tailEnd type="none" w="med" len="med"/>
          </a:ln>
        </p:spPr>
      </p:sp>
      <p:sp>
        <p:nvSpPr>
          <p:cNvPr id="27657" name="直接连接符 27656"/>
          <p:cNvSpPr/>
          <p:nvPr/>
        </p:nvSpPr>
        <p:spPr>
          <a:xfrm>
            <a:off x="5270500" y="3048000"/>
            <a:ext cx="3251200" cy="0"/>
          </a:xfrm>
          <a:prstGeom prst="line">
            <a:avLst/>
          </a:prstGeom>
          <a:ln w="25400" cap="flat" cmpd="sng">
            <a:solidFill>
              <a:schemeClr val="tx1"/>
            </a:solidFill>
            <a:prstDash val="solid"/>
            <a:headEnd type="none" w="med" len="med"/>
            <a:tailEnd type="none" w="med" len="med"/>
          </a:ln>
        </p:spPr>
      </p:sp>
      <p:sp>
        <p:nvSpPr>
          <p:cNvPr id="27658" name="圆角矩形 27657"/>
          <p:cNvSpPr/>
          <p:nvPr/>
        </p:nvSpPr>
        <p:spPr>
          <a:xfrm>
            <a:off x="3441700" y="4508500"/>
            <a:ext cx="812800" cy="8890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7659" name="直接连接符 27658"/>
          <p:cNvSpPr/>
          <p:nvPr/>
        </p:nvSpPr>
        <p:spPr>
          <a:xfrm>
            <a:off x="5181600" y="3975100"/>
            <a:ext cx="0" cy="508000"/>
          </a:xfrm>
          <a:prstGeom prst="line">
            <a:avLst/>
          </a:prstGeom>
          <a:ln w="25400" cap="flat" cmpd="sng">
            <a:solidFill>
              <a:schemeClr val="tx1"/>
            </a:solidFill>
            <a:prstDash val="solid"/>
            <a:headEnd type="none" w="med" len="med"/>
            <a:tailEnd type="triangle" w="med" len="med"/>
          </a:ln>
        </p:spPr>
      </p:sp>
      <p:sp>
        <p:nvSpPr>
          <p:cNvPr id="27660" name="直接连接符 27659"/>
          <p:cNvSpPr/>
          <p:nvPr/>
        </p:nvSpPr>
        <p:spPr>
          <a:xfrm>
            <a:off x="5334000" y="3975100"/>
            <a:ext cx="0" cy="508000"/>
          </a:xfrm>
          <a:prstGeom prst="line">
            <a:avLst/>
          </a:prstGeom>
          <a:ln w="25400" cap="flat" cmpd="sng">
            <a:solidFill>
              <a:schemeClr val="tx1"/>
            </a:solidFill>
            <a:prstDash val="solid"/>
            <a:headEnd type="none" w="med" len="med"/>
            <a:tailEnd type="triangle" w="med" len="med"/>
          </a:ln>
        </p:spPr>
      </p:sp>
      <p:sp>
        <p:nvSpPr>
          <p:cNvPr id="27663" name="直接连接符 27662"/>
          <p:cNvSpPr/>
          <p:nvPr/>
        </p:nvSpPr>
        <p:spPr>
          <a:xfrm>
            <a:off x="4660900" y="5867400"/>
            <a:ext cx="1270000" cy="0"/>
          </a:xfrm>
          <a:prstGeom prst="line">
            <a:avLst/>
          </a:prstGeom>
          <a:ln w="25400" cap="flat" cmpd="sng">
            <a:solidFill>
              <a:schemeClr val="tx1"/>
            </a:solidFill>
            <a:prstDash val="solid"/>
            <a:headEnd type="none" w="med" len="med"/>
            <a:tailEnd type="triangle" w="med" len="med"/>
          </a:ln>
        </p:spPr>
      </p:sp>
      <p:sp>
        <p:nvSpPr>
          <p:cNvPr id="27664" name="矩形 27663"/>
          <p:cNvSpPr/>
          <p:nvPr/>
        </p:nvSpPr>
        <p:spPr>
          <a:xfrm rot="16200000">
            <a:off x="4937125" y="4700588"/>
            <a:ext cx="688975" cy="363537"/>
          </a:xfrm>
          <a:prstGeom prst="rect">
            <a:avLst/>
          </a:prstGeom>
          <a:noFill/>
          <a:ln w="12700">
            <a:noFill/>
          </a:ln>
        </p:spPr>
        <p:txBody>
          <a:bodyPr wrap="none" lIns="90488" tIns="44450" rIns="90488" bIns="44450">
            <a:spAutoFit/>
          </a:bodyPr>
          <a:lstStyle/>
          <a:p>
            <a:pPr lvl="0"/>
            <a:r>
              <a:rPr lang="en-US" altLang="zh-CN" sz="1800" i="1">
                <a:solidFill>
                  <a:schemeClr val="accent1"/>
                </a:solidFill>
                <a:latin typeface="Arial" panose="020B0604020202020204" pitchFamily="34" charset="0"/>
                <a:ea typeface="Times New Roman" panose="02020603050405020304" pitchFamily="18" charset="0"/>
              </a:rPr>
              <a:t>Exec</a:t>
            </a:r>
            <a:endParaRPr lang="en-US" altLang="zh-CN" sz="1800" i="1">
              <a:solidFill>
                <a:schemeClr val="accent1"/>
              </a:solidFill>
              <a:latin typeface="Arial" panose="020B0604020202020204" pitchFamily="34" charset="0"/>
              <a:ea typeface="Times New Roman" panose="02020603050405020304" pitchFamily="18" charset="0"/>
            </a:endParaRPr>
          </a:p>
        </p:txBody>
      </p:sp>
      <p:sp>
        <p:nvSpPr>
          <p:cNvPr id="27665" name="直接连接符 27664"/>
          <p:cNvSpPr/>
          <p:nvPr/>
        </p:nvSpPr>
        <p:spPr>
          <a:xfrm>
            <a:off x="5486400" y="3975100"/>
            <a:ext cx="0" cy="508000"/>
          </a:xfrm>
          <a:prstGeom prst="line">
            <a:avLst/>
          </a:prstGeom>
          <a:ln w="25400" cap="flat" cmpd="sng">
            <a:solidFill>
              <a:schemeClr val="tx1"/>
            </a:solidFill>
            <a:prstDash val="solid"/>
            <a:headEnd type="none" w="med" len="med"/>
            <a:tailEnd type="triangle" w="med" len="med"/>
          </a:ln>
        </p:spPr>
      </p:sp>
      <p:sp>
        <p:nvSpPr>
          <p:cNvPr id="27666" name="圆角矩形 27665"/>
          <p:cNvSpPr/>
          <p:nvPr/>
        </p:nvSpPr>
        <p:spPr>
          <a:xfrm>
            <a:off x="4965700" y="4508500"/>
            <a:ext cx="660400" cy="9652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7667" name="圆角矩形 27666"/>
          <p:cNvSpPr/>
          <p:nvPr/>
        </p:nvSpPr>
        <p:spPr>
          <a:xfrm>
            <a:off x="5956300" y="5194300"/>
            <a:ext cx="812800" cy="9652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7668" name="矩形 27667"/>
          <p:cNvSpPr/>
          <p:nvPr/>
        </p:nvSpPr>
        <p:spPr>
          <a:xfrm>
            <a:off x="7708900" y="4432300"/>
            <a:ext cx="660400" cy="736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7669" name="矩形 27668"/>
          <p:cNvSpPr/>
          <p:nvPr/>
        </p:nvSpPr>
        <p:spPr>
          <a:xfrm rot="16200000">
            <a:off x="7680325" y="4395788"/>
            <a:ext cx="727075" cy="6381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Reg. </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27670" name="任意多边形 27669"/>
          <p:cNvSpPr/>
          <p:nvPr/>
        </p:nvSpPr>
        <p:spPr>
          <a:xfrm>
            <a:off x="7772400" y="51054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7671" name="矩形 27670"/>
          <p:cNvSpPr/>
          <p:nvPr/>
        </p:nvSpPr>
        <p:spPr>
          <a:xfrm rot="16200000">
            <a:off x="5849938" y="5310188"/>
            <a:ext cx="917575" cy="638175"/>
          </a:xfrm>
          <a:prstGeom prst="rect">
            <a:avLst/>
          </a:prstGeom>
          <a:noFill/>
          <a:ln w="12700">
            <a:noFill/>
          </a:ln>
        </p:spPr>
        <p:txBody>
          <a:bodyPr lIns="90488" tIns="44450" rIns="90488" bIns="44450">
            <a:spAutoFit/>
          </a:bodyPr>
          <a:lstStyle/>
          <a:p>
            <a:pPr lvl="0" algn="ctr"/>
            <a:r>
              <a:rPr lang="en-US" altLang="zh-CN" sz="1800" err="1">
                <a:latin typeface="Arial" panose="020B0604020202020204" pitchFamily="34" charset="0"/>
                <a:ea typeface="Times New Roman" panose="02020603050405020304" pitchFamily="18" charset="0"/>
              </a:rPr>
              <a:t>Mem</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Access</a:t>
            </a:r>
            <a:endParaRPr lang="en-US" altLang="zh-CN" sz="1800">
              <a:latin typeface="Arial" panose="020B0604020202020204" pitchFamily="34" charset="0"/>
              <a:ea typeface="Times New Roman" panose="02020603050405020304" pitchFamily="18" charset="0"/>
            </a:endParaRPr>
          </a:p>
        </p:txBody>
      </p:sp>
      <p:sp>
        <p:nvSpPr>
          <p:cNvPr id="27672" name="矩形 27671"/>
          <p:cNvSpPr/>
          <p:nvPr/>
        </p:nvSpPr>
        <p:spPr>
          <a:xfrm>
            <a:off x="6794500" y="5880100"/>
            <a:ext cx="6604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7673" name="矩形 27672"/>
          <p:cNvSpPr/>
          <p:nvPr/>
        </p:nvSpPr>
        <p:spPr>
          <a:xfrm rot="16200000">
            <a:off x="6765925" y="5919788"/>
            <a:ext cx="6889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Data</a:t>
            </a:r>
            <a:endParaRPr lang="en-US" altLang="zh-CN" sz="1800" err="1">
              <a:latin typeface="Arial" panose="020B0604020202020204" pitchFamily="34" charset="0"/>
              <a:ea typeface="Times New Roman" panose="02020603050405020304" pitchFamily="18" charset="0"/>
            </a:endParaRPr>
          </a:p>
          <a:p>
            <a:pPr lvl="0"/>
            <a:r>
              <a:rPr lang="en-US" altLang="zh-CN" sz="1800" err="1">
                <a:latin typeface="Arial" panose="020B0604020202020204" pitchFamily="34" charset="0"/>
                <a:ea typeface="Times New Roman" panose="02020603050405020304" pitchFamily="18" charset="0"/>
              </a:rPr>
              <a:t>Mem</a:t>
            </a:r>
            <a:endParaRPr lang="en-US" altLang="zh-CN" sz="1800" err="1">
              <a:latin typeface="Arial" panose="020B0604020202020204" pitchFamily="34" charset="0"/>
              <a:ea typeface="Times New Roman" panose="02020603050405020304" pitchFamily="18" charset="0"/>
            </a:endParaRPr>
          </a:p>
        </p:txBody>
      </p:sp>
      <p:sp>
        <p:nvSpPr>
          <p:cNvPr id="27674" name="任意多边形 27673"/>
          <p:cNvSpPr/>
          <p:nvPr/>
        </p:nvSpPr>
        <p:spPr>
          <a:xfrm>
            <a:off x="6858000" y="65532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7675" name="直接连接符 27674"/>
          <p:cNvSpPr/>
          <p:nvPr/>
        </p:nvSpPr>
        <p:spPr>
          <a:xfrm>
            <a:off x="5956300" y="4724400"/>
            <a:ext cx="1498600" cy="0"/>
          </a:xfrm>
          <a:prstGeom prst="line">
            <a:avLst/>
          </a:prstGeom>
          <a:ln w="25400" cap="flat" cmpd="sng">
            <a:solidFill>
              <a:schemeClr val="accent2"/>
            </a:solidFill>
            <a:prstDash val="solid"/>
            <a:headEnd type="none" w="med" len="med"/>
            <a:tailEnd type="triangle" w="med" len="med"/>
          </a:ln>
        </p:spPr>
      </p:sp>
      <p:sp>
        <p:nvSpPr>
          <p:cNvPr id="27676" name="直接连接符 27675"/>
          <p:cNvSpPr/>
          <p:nvPr/>
        </p:nvSpPr>
        <p:spPr>
          <a:xfrm>
            <a:off x="7175500" y="4953000"/>
            <a:ext cx="279400" cy="0"/>
          </a:xfrm>
          <a:prstGeom prst="line">
            <a:avLst/>
          </a:prstGeom>
          <a:ln w="25400" cap="flat" cmpd="sng">
            <a:solidFill>
              <a:schemeClr val="tx1"/>
            </a:solidFill>
            <a:prstDash val="solid"/>
            <a:headEnd type="none" w="med" len="med"/>
            <a:tailEnd type="triangle" w="med" len="med"/>
          </a:ln>
        </p:spPr>
      </p:sp>
      <p:sp>
        <p:nvSpPr>
          <p:cNvPr id="27677" name="直接连接符 27676"/>
          <p:cNvSpPr/>
          <p:nvPr/>
        </p:nvSpPr>
        <p:spPr>
          <a:xfrm>
            <a:off x="6324600" y="3975100"/>
            <a:ext cx="0" cy="1193800"/>
          </a:xfrm>
          <a:prstGeom prst="line">
            <a:avLst/>
          </a:prstGeom>
          <a:ln w="25400" cap="flat" cmpd="sng">
            <a:solidFill>
              <a:schemeClr val="tx1"/>
            </a:solidFill>
            <a:prstDash val="solid"/>
            <a:headEnd type="none" w="med" len="med"/>
            <a:tailEnd type="triangle" w="med" len="med"/>
          </a:ln>
        </p:spPr>
      </p:sp>
      <p:sp>
        <p:nvSpPr>
          <p:cNvPr id="27678" name="直接连接符 27677"/>
          <p:cNvSpPr/>
          <p:nvPr/>
        </p:nvSpPr>
        <p:spPr>
          <a:xfrm>
            <a:off x="6553200" y="3975100"/>
            <a:ext cx="0" cy="1193800"/>
          </a:xfrm>
          <a:prstGeom prst="line">
            <a:avLst/>
          </a:prstGeom>
          <a:ln w="25400" cap="flat" cmpd="sng">
            <a:solidFill>
              <a:schemeClr val="tx1"/>
            </a:solidFill>
            <a:prstDash val="solid"/>
            <a:headEnd type="none" w="med" len="med"/>
            <a:tailEnd type="triangle" w="med" len="med"/>
          </a:ln>
        </p:spPr>
      </p:sp>
      <p:grpSp>
        <p:nvGrpSpPr>
          <p:cNvPr id="27690" name="组合 27689"/>
          <p:cNvGrpSpPr/>
          <p:nvPr/>
        </p:nvGrpSpPr>
        <p:grpSpPr>
          <a:xfrm>
            <a:off x="5618163" y="4584700"/>
            <a:ext cx="333375" cy="522288"/>
            <a:chOff x="3539" y="2888"/>
            <a:chExt cx="210" cy="329"/>
          </a:xfrm>
        </p:grpSpPr>
        <p:sp>
          <p:nvSpPr>
            <p:cNvPr id="27687" name="矩形 27686"/>
            <p:cNvSpPr/>
            <p:nvPr/>
          </p:nvSpPr>
          <p:spPr>
            <a:xfrm>
              <a:off x="3560" y="2888"/>
              <a:ext cx="176" cy="32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7688" name="任意多边形 27687"/>
            <p:cNvSpPr/>
            <p:nvPr/>
          </p:nvSpPr>
          <p:spPr>
            <a:xfrm>
              <a:off x="3600" y="3174"/>
              <a:ext cx="97" cy="43"/>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27689" name="矩形 27688"/>
            <p:cNvSpPr/>
            <p:nvPr/>
          </p:nvSpPr>
          <p:spPr>
            <a:xfrm>
              <a:off x="3539" y="2944"/>
              <a:ext cx="210" cy="229"/>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a:t>
              </a:r>
              <a:endParaRPr lang="en-US" altLang="zh-CN" sz="1800">
                <a:latin typeface="Arial" panose="020B0604020202020204" pitchFamily="34" charset="0"/>
                <a:ea typeface="Times New Roman" panose="02020603050405020304" pitchFamily="18" charset="0"/>
              </a:endParaRPr>
            </a:p>
          </p:txBody>
        </p:sp>
      </p:grpSp>
      <p:sp>
        <p:nvSpPr>
          <p:cNvPr id="27691" name="圆角矩形 27690"/>
          <p:cNvSpPr/>
          <p:nvPr/>
        </p:nvSpPr>
        <p:spPr>
          <a:xfrm>
            <a:off x="7480300" y="4432300"/>
            <a:ext cx="203200" cy="736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grpSp>
        <p:nvGrpSpPr>
          <p:cNvPr id="27695" name="组合 27694"/>
          <p:cNvGrpSpPr/>
          <p:nvPr/>
        </p:nvGrpSpPr>
        <p:grpSpPr>
          <a:xfrm>
            <a:off x="6761163" y="5270500"/>
            <a:ext cx="384175" cy="522288"/>
            <a:chOff x="4259" y="3320"/>
            <a:chExt cx="242" cy="329"/>
          </a:xfrm>
        </p:grpSpPr>
        <p:sp>
          <p:nvSpPr>
            <p:cNvPr id="27692" name="矩形 27691"/>
            <p:cNvSpPr/>
            <p:nvPr/>
          </p:nvSpPr>
          <p:spPr>
            <a:xfrm>
              <a:off x="4280" y="3320"/>
              <a:ext cx="176" cy="32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7693" name="任意多边形 27692"/>
            <p:cNvSpPr/>
            <p:nvPr/>
          </p:nvSpPr>
          <p:spPr>
            <a:xfrm>
              <a:off x="4320" y="3606"/>
              <a:ext cx="97" cy="43"/>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7694" name="矩形 27693"/>
            <p:cNvSpPr/>
            <p:nvPr/>
          </p:nvSpPr>
          <p:spPr>
            <a:xfrm>
              <a:off x="4259" y="3376"/>
              <a:ext cx="242" cy="2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M</a:t>
              </a:r>
              <a:endParaRPr lang="en-US" altLang="zh-CN" sz="1800">
                <a:latin typeface="Arial" panose="020B0604020202020204" pitchFamily="34" charset="0"/>
                <a:ea typeface="Times New Roman" panose="02020603050405020304" pitchFamily="18" charset="0"/>
              </a:endParaRPr>
            </a:p>
          </p:txBody>
        </p:sp>
      </p:grpSp>
      <p:sp>
        <p:nvSpPr>
          <p:cNvPr id="27696" name="任意多边形 27695"/>
          <p:cNvSpPr/>
          <p:nvPr/>
        </p:nvSpPr>
        <p:spPr>
          <a:xfrm>
            <a:off x="7086600" y="4953000"/>
            <a:ext cx="77788" cy="611188"/>
          </a:xfrm>
          <a:custGeom>
            <a:avLst/>
            <a:gdLst/>
            <a:ahLst/>
            <a:cxnLst/>
            <a:rect l="0" t="0" r="0" b="0"/>
            <a:pathLst>
              <a:path w="49" h="385">
                <a:moveTo>
                  <a:pt x="0" y="384"/>
                </a:moveTo>
                <a:lnTo>
                  <a:pt x="48" y="384"/>
                </a:lnTo>
                <a:lnTo>
                  <a:pt x="48" y="0"/>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7697" name="直接连接符 27696"/>
          <p:cNvSpPr/>
          <p:nvPr/>
        </p:nvSpPr>
        <p:spPr>
          <a:xfrm>
            <a:off x="6096000" y="4737100"/>
            <a:ext cx="0" cy="431800"/>
          </a:xfrm>
          <a:prstGeom prst="line">
            <a:avLst/>
          </a:prstGeom>
          <a:ln w="25400" cap="flat" cmpd="sng">
            <a:solidFill>
              <a:schemeClr val="tx1"/>
            </a:solidFill>
            <a:prstDash val="solid"/>
            <a:headEnd type="none" w="med" len="med"/>
            <a:tailEnd type="triangle" w="med" len="med"/>
          </a:ln>
        </p:spPr>
      </p:sp>
      <p:sp>
        <p:nvSpPr>
          <p:cNvPr id="27698" name="矩形 27697"/>
          <p:cNvSpPr/>
          <p:nvPr/>
        </p:nvSpPr>
        <p:spPr>
          <a:xfrm rot="16200000">
            <a:off x="3489325" y="4548188"/>
            <a:ext cx="6000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27699" name="直接连接符 27698"/>
          <p:cNvSpPr/>
          <p:nvPr/>
        </p:nvSpPr>
        <p:spPr>
          <a:xfrm>
            <a:off x="7924800" y="3898900"/>
            <a:ext cx="0" cy="508000"/>
          </a:xfrm>
          <a:prstGeom prst="line">
            <a:avLst/>
          </a:prstGeom>
          <a:ln w="25400" cap="flat" cmpd="sng">
            <a:solidFill>
              <a:schemeClr val="tx1"/>
            </a:solidFill>
            <a:prstDash val="solid"/>
            <a:headEnd type="none" w="med" len="med"/>
            <a:tailEnd type="triangle" w="med" len="med"/>
          </a:ln>
        </p:spPr>
      </p:sp>
      <p:sp>
        <p:nvSpPr>
          <p:cNvPr id="27700" name="直接连接符 27699"/>
          <p:cNvSpPr/>
          <p:nvPr/>
        </p:nvSpPr>
        <p:spPr>
          <a:xfrm>
            <a:off x="8077200" y="3898900"/>
            <a:ext cx="0" cy="508000"/>
          </a:xfrm>
          <a:prstGeom prst="line">
            <a:avLst/>
          </a:prstGeom>
          <a:ln w="25400" cap="flat" cmpd="sng">
            <a:solidFill>
              <a:schemeClr val="tx1"/>
            </a:solidFill>
            <a:prstDash val="solid"/>
            <a:headEnd type="none" w="med" len="med"/>
            <a:tailEnd type="triangle" w="med" len="med"/>
          </a:ln>
        </p:spPr>
      </p:sp>
      <p:sp>
        <p:nvSpPr>
          <p:cNvPr id="27701" name="直接连接符 27700"/>
          <p:cNvSpPr/>
          <p:nvPr/>
        </p:nvSpPr>
        <p:spPr>
          <a:xfrm>
            <a:off x="7543800" y="3898900"/>
            <a:ext cx="0" cy="508000"/>
          </a:xfrm>
          <a:prstGeom prst="line">
            <a:avLst/>
          </a:prstGeom>
          <a:ln w="25400" cap="flat" cmpd="sng">
            <a:solidFill>
              <a:schemeClr val="tx1"/>
            </a:solidFill>
            <a:prstDash val="solid"/>
            <a:headEnd type="none" w="med" len="med"/>
            <a:tailEnd type="triangle" w="med" len="med"/>
          </a:ln>
        </p:spPr>
      </p:sp>
      <p:sp>
        <p:nvSpPr>
          <p:cNvPr id="27704" name="矩形 27703"/>
          <p:cNvSpPr/>
          <p:nvPr/>
        </p:nvSpPr>
        <p:spPr>
          <a:xfrm>
            <a:off x="5089525" y="4471988"/>
            <a:ext cx="317500" cy="366712"/>
          </a:xfrm>
          <a:prstGeom prst="rect">
            <a:avLst/>
          </a:prstGeom>
          <a:noFill/>
          <a:ln w="12700">
            <a:noFill/>
          </a:ln>
        </p:spPr>
        <p:txBody>
          <a:bodyPr/>
          <a:lstStyle/>
          <a:p>
            <a:endParaRPr lang="zh-CN" altLang="en-US"/>
          </a:p>
        </p:txBody>
      </p:sp>
      <p:sp>
        <p:nvSpPr>
          <p:cNvPr id="27705" name="矩形 27704"/>
          <p:cNvSpPr/>
          <p:nvPr/>
        </p:nvSpPr>
        <p:spPr>
          <a:xfrm>
            <a:off x="1536700" y="4508500"/>
            <a:ext cx="279400" cy="1117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7706" name="矩形 27705"/>
          <p:cNvSpPr/>
          <p:nvPr/>
        </p:nvSpPr>
        <p:spPr>
          <a:xfrm rot="16200000">
            <a:off x="1431925" y="4852988"/>
            <a:ext cx="4984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27707" name="任意多边形 27706"/>
          <p:cNvSpPr/>
          <p:nvPr/>
        </p:nvSpPr>
        <p:spPr>
          <a:xfrm>
            <a:off x="1600200" y="5562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7708" name="圆角矩形 27707"/>
          <p:cNvSpPr/>
          <p:nvPr/>
        </p:nvSpPr>
        <p:spPr>
          <a:xfrm>
            <a:off x="1003300" y="4508500"/>
            <a:ext cx="5080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7709" name="矩形 27708"/>
          <p:cNvSpPr/>
          <p:nvPr/>
        </p:nvSpPr>
        <p:spPr>
          <a:xfrm rot="16200000">
            <a:off x="746125" y="4929188"/>
            <a:ext cx="10318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Next PC</a:t>
            </a:r>
            <a:endParaRPr lang="en-US" altLang="zh-CN" sz="1800">
              <a:latin typeface="Arial" panose="020B0604020202020204" pitchFamily="34" charset="0"/>
              <a:ea typeface="Times New Roman" panose="02020603050405020304" pitchFamily="18" charset="0"/>
            </a:endParaRPr>
          </a:p>
        </p:txBody>
      </p:sp>
      <p:sp>
        <p:nvSpPr>
          <p:cNvPr id="27710" name="直接连接符 27709"/>
          <p:cNvSpPr/>
          <p:nvPr/>
        </p:nvSpPr>
        <p:spPr>
          <a:xfrm>
            <a:off x="1219200" y="3975100"/>
            <a:ext cx="0" cy="508000"/>
          </a:xfrm>
          <a:prstGeom prst="line">
            <a:avLst/>
          </a:prstGeom>
          <a:ln w="25400" cap="flat" cmpd="sng">
            <a:solidFill>
              <a:schemeClr val="tx1"/>
            </a:solidFill>
            <a:prstDash val="solid"/>
            <a:headEnd type="none" w="med" len="med"/>
            <a:tailEnd type="triangle" w="med" len="med"/>
          </a:ln>
        </p:spPr>
      </p:sp>
      <p:sp>
        <p:nvSpPr>
          <p:cNvPr id="27711" name="圆角矩形 27710"/>
          <p:cNvSpPr/>
          <p:nvPr/>
        </p:nvSpPr>
        <p:spPr>
          <a:xfrm>
            <a:off x="2222500" y="4508500"/>
            <a:ext cx="584200" cy="11938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7712" name="直接连接符 27711"/>
          <p:cNvSpPr/>
          <p:nvPr/>
        </p:nvSpPr>
        <p:spPr>
          <a:xfrm>
            <a:off x="1841500" y="5029200"/>
            <a:ext cx="355600" cy="0"/>
          </a:xfrm>
          <a:prstGeom prst="line">
            <a:avLst/>
          </a:prstGeom>
          <a:ln w="25400" cap="flat" cmpd="sng">
            <a:solidFill>
              <a:schemeClr val="accent2"/>
            </a:solidFill>
            <a:prstDash val="solid"/>
            <a:headEnd type="none" w="med" len="med"/>
            <a:tailEnd type="triangle" w="med" len="med"/>
          </a:ln>
        </p:spPr>
      </p:sp>
      <p:sp>
        <p:nvSpPr>
          <p:cNvPr id="27713" name="任意多边形 27712"/>
          <p:cNvSpPr/>
          <p:nvPr/>
        </p:nvSpPr>
        <p:spPr>
          <a:xfrm>
            <a:off x="762000" y="5029200"/>
            <a:ext cx="1144588" cy="687388"/>
          </a:xfrm>
          <a:custGeom>
            <a:avLst/>
            <a:gdLst/>
            <a:ahLst/>
            <a:cxnLst/>
            <a:rect l="0" t="0" r="0" b="0"/>
            <a:pathLst>
              <a:path w="721" h="433">
                <a:moveTo>
                  <a:pt x="720" y="0"/>
                </a:moveTo>
                <a:lnTo>
                  <a:pt x="720" y="432"/>
                </a:lnTo>
                <a:lnTo>
                  <a:pt x="0" y="432"/>
                </a:lnTo>
                <a:lnTo>
                  <a:pt x="0" y="0"/>
                </a:lnTo>
                <a:lnTo>
                  <a:pt x="144" y="0"/>
                </a:lnTo>
              </a:path>
            </a:pathLst>
          </a:custGeom>
          <a:noFill/>
          <a:ln w="25400" cap="rnd" cmpd="sng">
            <a:solidFill>
              <a:schemeClr val="accent2">
                <a:alpha val="100000"/>
              </a:schemeClr>
            </a:solidFill>
            <a:prstDash val="solid"/>
            <a:headEnd type="none" w="med" len="med"/>
            <a:tailEnd type="triangle" w="med" len="med"/>
          </a:ln>
        </p:spPr>
        <p:txBody>
          <a:bodyPr/>
          <a:lstStyle/>
          <a:p>
            <a:endParaRPr lang="zh-CN" altLang="en-US"/>
          </a:p>
        </p:txBody>
      </p:sp>
      <p:sp>
        <p:nvSpPr>
          <p:cNvPr id="27714" name="矩形 27713"/>
          <p:cNvSpPr/>
          <p:nvPr/>
        </p:nvSpPr>
        <p:spPr>
          <a:xfrm>
            <a:off x="2832100" y="4508500"/>
            <a:ext cx="279400" cy="1117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7715" name="矩形 27714"/>
          <p:cNvSpPr/>
          <p:nvPr/>
        </p:nvSpPr>
        <p:spPr>
          <a:xfrm rot="16200000">
            <a:off x="2803525" y="4852988"/>
            <a:ext cx="4095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IR</a:t>
            </a:r>
            <a:endParaRPr lang="en-US" altLang="zh-CN" sz="1800">
              <a:latin typeface="Arial" panose="020B0604020202020204" pitchFamily="34" charset="0"/>
              <a:ea typeface="Times New Roman" panose="02020603050405020304" pitchFamily="18" charset="0"/>
            </a:endParaRPr>
          </a:p>
        </p:txBody>
      </p:sp>
      <p:sp>
        <p:nvSpPr>
          <p:cNvPr id="27716" name="任意多边形 27715"/>
          <p:cNvSpPr/>
          <p:nvPr/>
        </p:nvSpPr>
        <p:spPr>
          <a:xfrm>
            <a:off x="2895600" y="5562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7717" name="任意多边形 27716"/>
          <p:cNvSpPr/>
          <p:nvPr/>
        </p:nvSpPr>
        <p:spPr>
          <a:xfrm>
            <a:off x="609600" y="4876800"/>
            <a:ext cx="2592388" cy="915988"/>
          </a:xfrm>
          <a:custGeom>
            <a:avLst/>
            <a:gdLst/>
            <a:ahLst/>
            <a:cxnLst/>
            <a:rect l="0" t="0" r="0" b="0"/>
            <a:pathLst>
              <a:path w="1633" h="577">
                <a:moveTo>
                  <a:pt x="1632" y="354"/>
                </a:moveTo>
                <a:lnTo>
                  <a:pt x="1632" y="576"/>
                </a:lnTo>
                <a:lnTo>
                  <a:pt x="0" y="576"/>
                </a:lnTo>
                <a:lnTo>
                  <a:pt x="0" y="0"/>
                </a:lnTo>
                <a:lnTo>
                  <a:pt x="240"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27718" name="矩形 27717"/>
          <p:cNvSpPr/>
          <p:nvPr/>
        </p:nvSpPr>
        <p:spPr>
          <a:xfrm rot="16200000">
            <a:off x="1965325" y="4929188"/>
            <a:ext cx="1184275" cy="363537"/>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Inst. Mem</a:t>
            </a:r>
            <a:endParaRPr lang="en-US" altLang="zh-CN" sz="1800" err="1">
              <a:latin typeface="Arial" panose="020B0604020202020204" pitchFamily="34" charset="0"/>
              <a:ea typeface="Times New Roman" panose="02020603050405020304" pitchFamily="18" charset="0"/>
            </a:endParaRPr>
          </a:p>
        </p:txBody>
      </p:sp>
      <p:sp>
        <p:nvSpPr>
          <p:cNvPr id="27720" name="任意多边形 27719"/>
          <p:cNvSpPr/>
          <p:nvPr/>
        </p:nvSpPr>
        <p:spPr>
          <a:xfrm>
            <a:off x="3200400" y="5486400"/>
            <a:ext cx="1982788" cy="306388"/>
          </a:xfrm>
          <a:custGeom>
            <a:avLst/>
            <a:gdLst/>
            <a:ahLst/>
            <a:cxnLst/>
            <a:rect l="0" t="0" r="0" b="0"/>
            <a:pathLst>
              <a:path w="1249" h="193">
                <a:moveTo>
                  <a:pt x="0" y="192"/>
                </a:moveTo>
                <a:lnTo>
                  <a:pt x="1248" y="192"/>
                </a:lnTo>
                <a:lnTo>
                  <a:pt x="1248"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27721" name="任意多边形 27720"/>
          <p:cNvSpPr/>
          <p:nvPr/>
        </p:nvSpPr>
        <p:spPr>
          <a:xfrm>
            <a:off x="3124200" y="5105400"/>
            <a:ext cx="77788" cy="306388"/>
          </a:xfrm>
          <a:custGeom>
            <a:avLst/>
            <a:gdLst/>
            <a:ahLst/>
            <a:cxnLst/>
            <a:rect l="0" t="0" r="0" b="0"/>
            <a:pathLst>
              <a:path w="49" h="193">
                <a:moveTo>
                  <a:pt x="48" y="192"/>
                </a:moveTo>
                <a:lnTo>
                  <a:pt x="48" y="0"/>
                </a:lnTo>
                <a:lnTo>
                  <a:pt x="0" y="0"/>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grpSp>
        <p:nvGrpSpPr>
          <p:cNvPr id="27726" name="组合 27725"/>
          <p:cNvGrpSpPr/>
          <p:nvPr/>
        </p:nvGrpSpPr>
        <p:grpSpPr>
          <a:xfrm>
            <a:off x="3852863" y="1951038"/>
            <a:ext cx="447675" cy="1219200"/>
            <a:chOff x="2358" y="1200"/>
            <a:chExt cx="282" cy="768"/>
          </a:xfrm>
        </p:grpSpPr>
        <p:sp>
          <p:nvSpPr>
            <p:cNvPr id="27722" name="直接连接符 27721"/>
            <p:cNvSpPr/>
            <p:nvPr/>
          </p:nvSpPr>
          <p:spPr>
            <a:xfrm>
              <a:off x="2640" y="1200"/>
              <a:ext cx="0" cy="768"/>
            </a:xfrm>
            <a:prstGeom prst="line">
              <a:avLst/>
            </a:prstGeom>
            <a:ln w="57150" cap="flat" cmpd="sng">
              <a:solidFill>
                <a:schemeClr val="accent1"/>
              </a:solidFill>
              <a:prstDash val="solid"/>
              <a:headEnd type="none" w="med" len="med"/>
              <a:tailEnd type="triangle" w="med" len="med"/>
            </a:ln>
          </p:spPr>
        </p:sp>
        <p:sp>
          <p:nvSpPr>
            <p:cNvPr id="27723" name="文本框 27722"/>
            <p:cNvSpPr txBox="1"/>
            <p:nvPr/>
          </p:nvSpPr>
          <p:spPr>
            <a:xfrm rot="-5400000">
              <a:off x="2255" y="1467"/>
              <a:ext cx="436" cy="231"/>
            </a:xfrm>
            <a:prstGeom prst="rect">
              <a:avLst/>
            </a:prstGeom>
            <a:noFill/>
            <a:ln w="12700">
              <a:noFill/>
            </a:ln>
          </p:spPr>
          <p:txBody>
            <a:bodyPr wrap="none" anchor="t">
              <a:spAutoFit/>
            </a:bodyPr>
            <a:lstStyle/>
            <a:p>
              <a:pPr lvl="0"/>
              <a:r>
                <a:rPr lang="en-US" altLang="zh-CN" sz="1800">
                  <a:latin typeface="Arial" panose="020B0604020202020204" pitchFamily="34" charset="0"/>
                  <a:ea typeface="Times New Roman" panose="02020603050405020304" pitchFamily="18" charset="0"/>
                </a:rPr>
                <a:t>Time</a:t>
              </a:r>
              <a:endParaRPr lang="en-US" altLang="zh-CN" sz="1800">
                <a:latin typeface="Arial" panose="020B0604020202020204" pitchFamily="34" charset="0"/>
                <a:ea typeface="Times New Roman" panose="02020603050405020304" pitchFamily="18" charset="0"/>
              </a:endParaRPr>
            </a:p>
          </p:txBody>
        </p:sp>
      </p:grpSp>
      <p:sp>
        <p:nvSpPr>
          <p:cNvPr id="27724" name="直接连接符 27723"/>
          <p:cNvSpPr/>
          <p:nvPr/>
        </p:nvSpPr>
        <p:spPr>
          <a:xfrm>
            <a:off x="3124200" y="4800600"/>
            <a:ext cx="304800" cy="0"/>
          </a:xfrm>
          <a:prstGeom prst="line">
            <a:avLst/>
          </a:prstGeom>
          <a:ln w="38100" cap="flat" cmpd="sng">
            <a:solidFill>
              <a:schemeClr val="accent2"/>
            </a:solidFill>
            <a:prstDash val="solid"/>
            <a:headEnd type="none" w="med" len="med"/>
            <a:tailEnd type="triangle" w="med" len="med"/>
          </a:ln>
        </p:spPr>
      </p:sp>
      <p:sp>
        <p:nvSpPr>
          <p:cNvPr id="27725" name="直接连接符 27724"/>
          <p:cNvSpPr/>
          <p:nvPr/>
        </p:nvSpPr>
        <p:spPr>
          <a:xfrm>
            <a:off x="3124200" y="5105400"/>
            <a:ext cx="304800" cy="0"/>
          </a:xfrm>
          <a:prstGeom prst="line">
            <a:avLst/>
          </a:prstGeom>
          <a:ln w="38100" cap="flat" cmpd="sng">
            <a:solidFill>
              <a:schemeClr val="accent2"/>
            </a:solidFill>
            <a:prstDash val="solid"/>
            <a:headEnd type="none" w="med" len="med"/>
            <a:tailEnd type="triangle" w="med" len="med"/>
          </a:ln>
        </p:spPr>
      </p:sp>
      <p:sp>
        <p:nvSpPr>
          <p:cNvPr id="27661" name="直接连接符 27660"/>
          <p:cNvSpPr/>
          <p:nvPr/>
        </p:nvSpPr>
        <p:spPr>
          <a:xfrm>
            <a:off x="4584700" y="4724400"/>
            <a:ext cx="355600" cy="0"/>
          </a:xfrm>
          <a:prstGeom prst="line">
            <a:avLst/>
          </a:prstGeom>
          <a:ln w="25400" cap="flat" cmpd="sng">
            <a:solidFill>
              <a:schemeClr val="accent2"/>
            </a:solidFill>
            <a:prstDash val="solid"/>
            <a:headEnd type="none" w="med" len="med"/>
            <a:tailEnd type="triangle" w="med" len="med"/>
          </a:ln>
        </p:spPr>
      </p:sp>
      <p:sp>
        <p:nvSpPr>
          <p:cNvPr id="27662" name="直接连接符 27661"/>
          <p:cNvSpPr/>
          <p:nvPr/>
        </p:nvSpPr>
        <p:spPr>
          <a:xfrm>
            <a:off x="4554538" y="5183188"/>
            <a:ext cx="401637" cy="0"/>
          </a:xfrm>
          <a:prstGeom prst="line">
            <a:avLst/>
          </a:prstGeom>
          <a:ln w="25400" cap="flat" cmpd="sng">
            <a:solidFill>
              <a:schemeClr val="accent2"/>
            </a:solidFill>
            <a:prstDash val="solid"/>
            <a:headEnd type="none" w="med" len="med"/>
            <a:tailEnd type="triangle" w="med" len="med"/>
          </a:ln>
        </p:spPr>
      </p:sp>
      <p:sp>
        <p:nvSpPr>
          <p:cNvPr id="27719" name="直接连接符 27718"/>
          <p:cNvSpPr/>
          <p:nvPr/>
        </p:nvSpPr>
        <p:spPr>
          <a:xfrm>
            <a:off x="4648200" y="5181600"/>
            <a:ext cx="0" cy="673100"/>
          </a:xfrm>
          <a:prstGeom prst="line">
            <a:avLst/>
          </a:prstGeom>
          <a:ln w="25400" cap="flat" cmpd="sng">
            <a:solidFill>
              <a:schemeClr val="tx1"/>
            </a:solidFill>
            <a:prstDash val="solid"/>
            <a:headEnd type="none" w="med" len="med"/>
            <a:tailEnd type="none" w="med" len="med"/>
          </a:ln>
        </p:spPr>
      </p:sp>
      <p:grpSp>
        <p:nvGrpSpPr>
          <p:cNvPr id="27682" name="组合 27681"/>
          <p:cNvGrpSpPr/>
          <p:nvPr/>
        </p:nvGrpSpPr>
        <p:grpSpPr>
          <a:xfrm>
            <a:off x="4246563" y="4573588"/>
            <a:ext cx="333375" cy="490537"/>
            <a:chOff x="2675" y="2840"/>
            <a:chExt cx="210" cy="329"/>
          </a:xfrm>
        </p:grpSpPr>
        <p:sp>
          <p:nvSpPr>
            <p:cNvPr id="27679" name="矩形 27678"/>
            <p:cNvSpPr/>
            <p:nvPr/>
          </p:nvSpPr>
          <p:spPr>
            <a:xfrm>
              <a:off x="2696" y="2840"/>
              <a:ext cx="176" cy="32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7680" name="任意多边形 27679"/>
            <p:cNvSpPr/>
            <p:nvPr/>
          </p:nvSpPr>
          <p:spPr>
            <a:xfrm>
              <a:off x="2736" y="3126"/>
              <a:ext cx="97" cy="43"/>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27681" name="矩形 27680"/>
            <p:cNvSpPr/>
            <p:nvPr/>
          </p:nvSpPr>
          <p:spPr>
            <a:xfrm>
              <a:off x="2675" y="2897"/>
              <a:ext cx="210" cy="244"/>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a:t>
              </a:r>
              <a:endParaRPr lang="en-US" altLang="zh-CN" sz="1800">
                <a:latin typeface="Arial" panose="020B0604020202020204" pitchFamily="34" charset="0"/>
                <a:ea typeface="Times New Roman" panose="02020603050405020304" pitchFamily="18" charset="0"/>
              </a:endParaRPr>
            </a:p>
          </p:txBody>
        </p:sp>
      </p:grpSp>
      <p:grpSp>
        <p:nvGrpSpPr>
          <p:cNvPr id="27686" name="组合 27685"/>
          <p:cNvGrpSpPr/>
          <p:nvPr/>
        </p:nvGrpSpPr>
        <p:grpSpPr>
          <a:xfrm>
            <a:off x="4246563" y="5073650"/>
            <a:ext cx="333375" cy="490538"/>
            <a:chOff x="2675" y="3176"/>
            <a:chExt cx="210" cy="329"/>
          </a:xfrm>
        </p:grpSpPr>
        <p:sp>
          <p:nvSpPr>
            <p:cNvPr id="27683" name="矩形 27682"/>
            <p:cNvSpPr/>
            <p:nvPr/>
          </p:nvSpPr>
          <p:spPr>
            <a:xfrm>
              <a:off x="2696" y="3176"/>
              <a:ext cx="176" cy="32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7684" name="任意多边形 27683"/>
            <p:cNvSpPr/>
            <p:nvPr/>
          </p:nvSpPr>
          <p:spPr>
            <a:xfrm>
              <a:off x="2736" y="3462"/>
              <a:ext cx="97" cy="43"/>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27685" name="矩形 27684"/>
            <p:cNvSpPr/>
            <p:nvPr/>
          </p:nvSpPr>
          <p:spPr>
            <a:xfrm>
              <a:off x="2675" y="3232"/>
              <a:ext cx="210" cy="244"/>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B</a:t>
              </a:r>
              <a:endParaRPr lang="en-US" altLang="zh-CN" sz="1800">
                <a:latin typeface="Arial" panose="020B0604020202020204" pitchFamily="34" charset="0"/>
                <a:ea typeface="Times New Roman" panose="02020603050405020304" pitchFamily="18" charset="0"/>
              </a:endParaRPr>
            </a:p>
          </p:txBody>
        </p:sp>
      </p:grpSp>
      <p:sp>
        <p:nvSpPr>
          <p:cNvPr id="27734" name="矩形 27733"/>
          <p:cNvSpPr/>
          <p:nvPr/>
        </p:nvSpPr>
        <p:spPr>
          <a:xfrm>
            <a:off x="4279900" y="4132263"/>
            <a:ext cx="279400" cy="477837"/>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7735" name="任意多边形 27734"/>
          <p:cNvSpPr/>
          <p:nvPr/>
        </p:nvSpPr>
        <p:spPr>
          <a:xfrm>
            <a:off x="4343400" y="4559300"/>
            <a:ext cx="153988" cy="63500"/>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27736" name="矩形 27735"/>
          <p:cNvSpPr/>
          <p:nvPr/>
        </p:nvSpPr>
        <p:spPr>
          <a:xfrm>
            <a:off x="4246563" y="4216400"/>
            <a:ext cx="333375" cy="3635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E</a:t>
            </a:r>
            <a:endParaRPr lang="en-US" altLang="zh-CN" sz="1800">
              <a:latin typeface="Arial" panose="020B0604020202020204" pitchFamily="34" charset="0"/>
              <a:ea typeface="Times New Roman" panose="02020603050405020304" pitchFamily="18" charset="0"/>
            </a:endParaRPr>
          </a:p>
        </p:txBody>
      </p:sp>
      <p:sp>
        <p:nvSpPr>
          <p:cNvPr id="27739" name="任意多边形 27738"/>
          <p:cNvSpPr/>
          <p:nvPr/>
        </p:nvSpPr>
        <p:spPr>
          <a:xfrm>
            <a:off x="4572000" y="4038600"/>
            <a:ext cx="152400" cy="304800"/>
          </a:xfrm>
          <a:custGeom>
            <a:avLst/>
            <a:gdLst/>
            <a:ahLst/>
            <a:cxnLst/>
            <a:rect l="0" t="0" r="0" b="0"/>
            <a:pathLst>
              <a:path w="96" h="192">
                <a:moveTo>
                  <a:pt x="0" y="192"/>
                </a:moveTo>
                <a:lnTo>
                  <a:pt x="96" y="192"/>
                </a:lnTo>
                <a:lnTo>
                  <a:pt x="96" y="0"/>
                </a:lnTo>
              </a:path>
            </a:pathLst>
          </a:custGeom>
          <a:noFill/>
          <a:ln w="38100" cap="flat" cmpd="sng">
            <a:solidFill>
              <a:schemeClr val="tx1">
                <a:alpha val="100000"/>
              </a:schemeClr>
            </a:solidFill>
            <a:prstDash val="solid"/>
            <a:headEnd type="none" w="med" len="med"/>
            <a:tailEnd type="triangle" w="med" len="med"/>
          </a:ln>
        </p:spPr>
        <p:txBody>
          <a:bodyPr/>
          <a:lstStyle/>
          <a:p>
            <a:endParaRPr lang="zh-CN" altLang="en-US"/>
          </a:p>
        </p:txBody>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err="1">
                <a:sym typeface="+mn-ea"/>
              </a:rPr>
              <a:t>Step 4: Logical immed</a:t>
            </a:r>
            <a:endParaRPr lang="zh-CN" altLang="en-US" dirty="0"/>
          </a:p>
        </p:txBody>
      </p:sp>
      <p:sp>
        <p:nvSpPr>
          <p:cNvPr id="7" name="内容占位符 6"/>
          <p:cNvSpPr>
            <a:spLocks noGrp="1"/>
          </p:cNvSpPr>
          <p:nvPr>
            <p:ph sz="quarter" idx="13"/>
          </p:nvPr>
        </p:nvSpPr>
        <p:spPr>
          <a:xfrm>
            <a:off x="199390" y="112395"/>
            <a:ext cx="1096010" cy="568325"/>
          </a:xfrm>
        </p:spPr>
        <p:txBody>
          <a:bodyPr/>
          <a:lstStyle/>
          <a:p>
            <a:r>
              <a:rPr lang="en-US" altLang="zh-CN" dirty="0"/>
              <a:t>3.5</a:t>
            </a:r>
            <a:endParaRPr lang="zh-CN" altLang="en-US" dirty="0"/>
          </a:p>
        </p:txBody>
      </p:sp>
      <p:sp>
        <p:nvSpPr>
          <p:cNvPr id="28675" name="文本占位符 28674"/>
          <p:cNvSpPr>
            <a:spLocks noGrp="1"/>
          </p:cNvSpPr>
          <p:nvPr>
            <p:ph type="body" idx="1"/>
          </p:nvPr>
        </p:nvSpPr>
        <p:spPr>
          <a:xfrm>
            <a:off x="38100" y="838200"/>
            <a:ext cx="8648700" cy="1440180"/>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a:t>Logical Register Transfer</a:t>
            </a:r>
            <a:endParaRPr lang="en-US" altLang="zh-CN" sz="2400"/>
          </a:p>
          <a:p>
            <a:pPr>
              <a:buClr>
                <a:srgbClr val="290CFC"/>
              </a:buClr>
              <a:buFont typeface="Wingdings" panose="05000000000000000000" charset="0"/>
              <a:buChar char="Ø"/>
            </a:pPr>
            <a:endParaRPr lang="en-US" altLang="zh-CN" sz="2400"/>
          </a:p>
          <a:p>
            <a:pPr>
              <a:buClr>
                <a:srgbClr val="290CFC"/>
              </a:buClr>
              <a:buFont typeface="Wingdings" panose="05000000000000000000" charset="0"/>
              <a:buChar char="Ø"/>
            </a:pPr>
            <a:r>
              <a:rPr lang="en-US" altLang="zh-CN" sz="2400"/>
              <a:t>Physical Register</a:t>
            </a:r>
            <a:r>
              <a:rPr lang="en-US" altLang="zh-CN"/>
              <a:t> </a:t>
            </a:r>
            <a:r>
              <a:rPr lang="en-US" altLang="zh-CN" sz="2400"/>
              <a:t>Transfers</a:t>
            </a:r>
            <a:endParaRPr lang="en-US" altLang="zh-CN" sz="2400"/>
          </a:p>
        </p:txBody>
      </p:sp>
      <p:sp>
        <p:nvSpPr>
          <p:cNvPr id="28676" name="矩形 28675"/>
          <p:cNvSpPr/>
          <p:nvPr/>
        </p:nvSpPr>
        <p:spPr>
          <a:xfrm>
            <a:off x="4117975" y="819150"/>
            <a:ext cx="5040313" cy="700088"/>
          </a:xfrm>
          <a:prstGeom prst="rect">
            <a:avLst/>
          </a:prstGeom>
          <a:noFill/>
          <a:ln w="12700">
            <a:noFill/>
          </a:ln>
        </p:spPr>
        <p:txBody>
          <a:bodyPr wrap="none" lIns="90488" tIns="44450" rIns="90488" bIns="44450">
            <a:spAutoFit/>
          </a:bodyPr>
          <a:lstStyle/>
          <a:p>
            <a:pPr lvl="0">
              <a:spcBef>
                <a:spcPct val="50000"/>
              </a:spcBef>
            </a:pPr>
            <a:r>
              <a:rPr lang="en-US" altLang="zh-CN" sz="1600" b="1" u="sng">
                <a:latin typeface="Times New Roman" panose="02020603050405020304" pitchFamily="18" charset="0"/>
                <a:ea typeface="Times New Roman" panose="02020603050405020304" pitchFamily="18" charset="0"/>
              </a:rPr>
              <a:t>inst 	Logical Register Transfers</a:t>
            </a:r>
            <a:endParaRPr lang="en-US" altLang="zh-CN" sz="1600" b="1" u="sng">
              <a:latin typeface="Times New Roman" panose="02020603050405020304" pitchFamily="18" charset="0"/>
              <a:ea typeface="Times New Roman" panose="02020603050405020304" pitchFamily="18" charset="0"/>
            </a:endParaRPr>
          </a:p>
          <a:p>
            <a:pPr lvl="0">
              <a:spcBef>
                <a:spcPct val="50000"/>
              </a:spcBef>
            </a:pPr>
            <a:r>
              <a:rPr lang="en-US" altLang="zh-CN" sz="1600" b="1" err="1">
                <a:latin typeface="Times New Roman" panose="02020603050405020304" pitchFamily="18" charset="0"/>
                <a:ea typeface="Times New Roman" panose="02020603050405020304" pitchFamily="18" charset="0"/>
              </a:rPr>
              <a:t>ORI	R[rt] &lt;– R[rs] OR ZExt</a:t>
            </a:r>
            <a:r>
              <a:rPr lang="en-US" altLang="zh-CN" sz="1600" b="1">
                <a:latin typeface="Times New Roman" panose="02020603050405020304" pitchFamily="18" charset="0"/>
                <a:ea typeface="Times New Roman" panose="02020603050405020304" pitchFamily="18" charset="0"/>
              </a:rPr>
              <a:t>(Im16); PC &lt;– PC + 4</a:t>
            </a:r>
            <a:endParaRPr lang="en-US" altLang="zh-CN" sz="1600" b="1">
              <a:latin typeface="Times New Roman" panose="02020603050405020304" pitchFamily="18" charset="0"/>
              <a:ea typeface="Times New Roman" panose="02020603050405020304" pitchFamily="18" charset="0"/>
            </a:endParaRPr>
          </a:p>
        </p:txBody>
      </p:sp>
      <p:sp>
        <p:nvSpPr>
          <p:cNvPr id="28677" name="矩形 28676"/>
          <p:cNvSpPr/>
          <p:nvPr/>
        </p:nvSpPr>
        <p:spPr>
          <a:xfrm>
            <a:off x="4418013" y="1765300"/>
            <a:ext cx="4127500" cy="1579563"/>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lnSpc>
                <a:spcPct val="80000"/>
              </a:lnSpc>
              <a:spcBef>
                <a:spcPct val="50000"/>
              </a:spcBef>
            </a:pPr>
            <a:r>
              <a:rPr lang="en-US" altLang="zh-CN" sz="1600" b="1" u="sng" dirty="0" err="1">
                <a:latin typeface="Times New Roman" panose="02020603050405020304" pitchFamily="18" charset="0"/>
                <a:ea typeface="Times New Roman" panose="02020603050405020304" pitchFamily="18" charset="0"/>
              </a:rPr>
              <a:t>inst</a:t>
            </a:r>
            <a:r>
              <a:rPr lang="en-US" altLang="zh-CN" sz="1600" b="1" u="sng" dirty="0">
                <a:latin typeface="Times New Roman" panose="02020603050405020304" pitchFamily="18" charset="0"/>
                <a:ea typeface="Times New Roman" panose="02020603050405020304" pitchFamily="18" charset="0"/>
              </a:rPr>
              <a:t> 	Physical Register Transfers</a:t>
            </a:r>
            <a:endParaRPr lang="en-US" altLang="zh-CN" sz="1600" b="1" u="sng" dirty="0">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u="sng" dirty="0">
                <a:latin typeface="Times New Roman" panose="02020603050405020304" pitchFamily="18" charset="0"/>
                <a:ea typeface="Times New Roman" panose="02020603050405020304" pitchFamily="18" charset="0"/>
              </a:rPr>
              <a:t>	</a:t>
            </a:r>
            <a:r>
              <a:rPr lang="en-US" altLang="zh-CN" sz="1600" dirty="0">
                <a:latin typeface="Times New Roman" panose="02020603050405020304" pitchFamily="18" charset="0"/>
                <a:ea typeface="Times New Roman" panose="02020603050405020304" pitchFamily="18" charset="0"/>
              </a:rPr>
              <a:t>IR &lt;– MEM[pc]</a:t>
            </a:r>
            <a:endParaRPr lang="en-US" altLang="zh-CN" sz="1600" b="1" u="sng" dirty="0">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dirty="0">
                <a:latin typeface="Times New Roman" panose="02020603050405020304" pitchFamily="18" charset="0"/>
                <a:ea typeface="Times New Roman" panose="02020603050405020304" pitchFamily="18" charset="0"/>
              </a:rPr>
              <a:t>ORI	A&lt;– R[</a:t>
            </a:r>
            <a:r>
              <a:rPr lang="en-US" altLang="zh-CN" sz="1600" b="1" dirty="0" err="1">
                <a:latin typeface="Times New Roman" panose="02020603050405020304" pitchFamily="18" charset="0"/>
                <a:ea typeface="Times New Roman" panose="02020603050405020304" pitchFamily="18" charset="0"/>
              </a:rPr>
              <a:t>rs</a:t>
            </a:r>
            <a:r>
              <a:rPr lang="en-US" altLang="zh-CN" sz="1600" b="1" dirty="0">
                <a:latin typeface="Times New Roman" panose="02020603050405020304" pitchFamily="18" charset="0"/>
                <a:ea typeface="Times New Roman" panose="02020603050405020304" pitchFamily="18" charset="0"/>
              </a:rPr>
              <a:t>]; </a:t>
            </a:r>
            <a:r>
              <a:rPr lang="en-US" altLang="zh-CN" sz="1600" b="1" dirty="0">
                <a:solidFill>
                  <a:schemeClr val="bg1"/>
                </a:solidFill>
                <a:latin typeface="Times New Roman" panose="02020603050405020304" pitchFamily="18" charset="0"/>
                <a:ea typeface="Times New Roman" panose="02020603050405020304" pitchFamily="18" charset="0"/>
              </a:rPr>
              <a:t>B &lt;– R[</a:t>
            </a:r>
            <a:r>
              <a:rPr lang="en-US" altLang="zh-CN" sz="1600" b="1" dirty="0" err="1">
                <a:solidFill>
                  <a:schemeClr val="bg1"/>
                </a:solidFill>
                <a:latin typeface="Times New Roman" panose="02020603050405020304" pitchFamily="18" charset="0"/>
                <a:ea typeface="Times New Roman" panose="02020603050405020304" pitchFamily="18" charset="0"/>
              </a:rPr>
              <a:t>rt</a:t>
            </a:r>
            <a:r>
              <a:rPr lang="en-US" altLang="zh-CN" sz="1600" b="1" dirty="0">
                <a:solidFill>
                  <a:schemeClr val="bg1"/>
                </a:solidFill>
                <a:latin typeface="Times New Roman" panose="02020603050405020304" pitchFamily="18" charset="0"/>
                <a:ea typeface="Times New Roman" panose="02020603050405020304" pitchFamily="18" charset="0"/>
              </a:rPr>
              <a:t>]</a:t>
            </a:r>
            <a:endParaRPr lang="en-US" altLang="zh-CN" sz="1600" b="1" dirty="0">
              <a:solidFill>
                <a:schemeClr val="bg1"/>
              </a:solidFill>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dirty="0">
                <a:latin typeface="Times New Roman" panose="02020603050405020304" pitchFamily="18" charset="0"/>
                <a:ea typeface="Times New Roman" panose="02020603050405020304" pitchFamily="18" charset="0"/>
              </a:rPr>
              <a:t>	S &lt;– A  </a:t>
            </a:r>
            <a:r>
              <a:rPr lang="en-US" altLang="zh-CN" sz="1600" b="1" i="1" dirty="0">
                <a:latin typeface="Times New Roman" panose="02020603050405020304" pitchFamily="18" charset="0"/>
                <a:ea typeface="Times New Roman" panose="02020603050405020304" pitchFamily="18" charset="0"/>
              </a:rPr>
              <a:t>or</a:t>
            </a:r>
            <a:r>
              <a:rPr lang="en-US" altLang="zh-CN" sz="1600" b="1" dirty="0">
                <a:latin typeface="Times New Roman" panose="02020603050405020304" pitchFamily="18" charset="0"/>
                <a:ea typeface="Times New Roman" panose="02020603050405020304" pitchFamily="18" charset="0"/>
              </a:rPr>
              <a:t>  </a:t>
            </a:r>
            <a:r>
              <a:rPr lang="en-US" altLang="zh-CN" sz="1600" b="1" dirty="0" err="1">
                <a:latin typeface="Times New Roman" panose="02020603050405020304" pitchFamily="18" charset="0"/>
                <a:ea typeface="Times New Roman" panose="02020603050405020304" pitchFamily="18" charset="0"/>
              </a:rPr>
              <a:t>ZExt</a:t>
            </a:r>
            <a:r>
              <a:rPr lang="en-US" altLang="zh-CN" sz="1600" b="1" dirty="0">
                <a:latin typeface="Times New Roman" panose="02020603050405020304" pitchFamily="18" charset="0"/>
                <a:ea typeface="Times New Roman" panose="02020603050405020304" pitchFamily="18" charset="0"/>
              </a:rPr>
              <a:t>(Im16)	</a:t>
            </a:r>
            <a:endParaRPr lang="en-US" altLang="zh-CN" sz="1600" b="1" dirty="0">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dirty="0">
                <a:latin typeface="Times New Roman" panose="02020603050405020304" pitchFamily="18" charset="0"/>
                <a:ea typeface="Times New Roman" panose="02020603050405020304" pitchFamily="18" charset="0"/>
              </a:rPr>
              <a:t>	R[</a:t>
            </a:r>
            <a:r>
              <a:rPr lang="en-US" altLang="zh-CN" sz="1600" b="1" dirty="0" err="1">
                <a:latin typeface="Times New Roman" panose="02020603050405020304" pitchFamily="18" charset="0"/>
                <a:ea typeface="Times New Roman" panose="02020603050405020304" pitchFamily="18" charset="0"/>
              </a:rPr>
              <a:t>rt</a:t>
            </a:r>
            <a:r>
              <a:rPr lang="en-US" altLang="zh-CN" sz="1600" b="1" dirty="0">
                <a:latin typeface="Times New Roman" panose="02020603050405020304" pitchFamily="18" charset="0"/>
                <a:ea typeface="Times New Roman" panose="02020603050405020304" pitchFamily="18" charset="0"/>
              </a:rPr>
              <a:t>] &lt;– S;    	PC &lt;– PC + 4</a:t>
            </a:r>
            <a:endParaRPr lang="en-US" altLang="zh-CN" sz="1600" b="1" dirty="0">
              <a:latin typeface="Times New Roman" panose="02020603050405020304" pitchFamily="18" charset="0"/>
              <a:ea typeface="Times New Roman" panose="02020603050405020304" pitchFamily="18" charset="0"/>
            </a:endParaRPr>
          </a:p>
        </p:txBody>
      </p:sp>
      <p:sp>
        <p:nvSpPr>
          <p:cNvPr id="28678" name="直接连接符 28677"/>
          <p:cNvSpPr/>
          <p:nvPr/>
        </p:nvSpPr>
        <p:spPr>
          <a:xfrm>
            <a:off x="5257800" y="2451100"/>
            <a:ext cx="0" cy="889000"/>
          </a:xfrm>
          <a:prstGeom prst="line">
            <a:avLst/>
          </a:prstGeom>
          <a:ln w="25400" cap="flat" cmpd="sng">
            <a:solidFill>
              <a:schemeClr val="tx1"/>
            </a:solidFill>
            <a:prstDash val="solid"/>
            <a:headEnd type="none" w="med" len="med"/>
            <a:tailEnd type="none" w="med" len="med"/>
          </a:ln>
        </p:spPr>
      </p:sp>
      <p:sp>
        <p:nvSpPr>
          <p:cNvPr id="28679" name="直接连接符 28678"/>
          <p:cNvSpPr/>
          <p:nvPr/>
        </p:nvSpPr>
        <p:spPr>
          <a:xfrm>
            <a:off x="5270500" y="2438400"/>
            <a:ext cx="3251200" cy="0"/>
          </a:xfrm>
          <a:prstGeom prst="line">
            <a:avLst/>
          </a:prstGeom>
          <a:ln w="25400" cap="flat" cmpd="sng">
            <a:solidFill>
              <a:schemeClr val="tx1"/>
            </a:solidFill>
            <a:prstDash val="solid"/>
            <a:headEnd type="none" w="med" len="med"/>
            <a:tailEnd type="none" w="med" len="med"/>
          </a:ln>
        </p:spPr>
        <p:txBody>
          <a:bodyPr/>
          <a:lstStyle/>
          <a:p>
            <a:endParaRPr lang="en-US" dirty="0"/>
          </a:p>
        </p:txBody>
      </p:sp>
      <p:sp>
        <p:nvSpPr>
          <p:cNvPr id="28680" name="直接连接符 28679"/>
          <p:cNvSpPr/>
          <p:nvPr/>
        </p:nvSpPr>
        <p:spPr>
          <a:xfrm>
            <a:off x="5270500" y="2743200"/>
            <a:ext cx="3251200" cy="0"/>
          </a:xfrm>
          <a:prstGeom prst="line">
            <a:avLst/>
          </a:prstGeom>
          <a:ln w="25400" cap="flat" cmpd="sng">
            <a:solidFill>
              <a:schemeClr val="tx1"/>
            </a:solidFill>
            <a:prstDash val="solid"/>
            <a:headEnd type="none" w="med" len="med"/>
            <a:tailEnd type="none" w="med" len="med"/>
          </a:ln>
        </p:spPr>
      </p:sp>
      <p:sp>
        <p:nvSpPr>
          <p:cNvPr id="28681" name="直接连接符 28680"/>
          <p:cNvSpPr/>
          <p:nvPr/>
        </p:nvSpPr>
        <p:spPr>
          <a:xfrm>
            <a:off x="5270500" y="3048000"/>
            <a:ext cx="3251200" cy="0"/>
          </a:xfrm>
          <a:prstGeom prst="line">
            <a:avLst/>
          </a:prstGeom>
          <a:ln w="25400" cap="flat" cmpd="sng">
            <a:solidFill>
              <a:schemeClr val="tx1"/>
            </a:solidFill>
            <a:prstDash val="solid"/>
            <a:headEnd type="none" w="med" len="med"/>
            <a:tailEnd type="none" w="med" len="med"/>
          </a:ln>
        </p:spPr>
      </p:sp>
      <p:sp>
        <p:nvSpPr>
          <p:cNvPr id="28682" name="圆角矩形 28681"/>
          <p:cNvSpPr/>
          <p:nvPr/>
        </p:nvSpPr>
        <p:spPr>
          <a:xfrm>
            <a:off x="3441700" y="4508500"/>
            <a:ext cx="812800" cy="8890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8683" name="直接连接符 28682"/>
          <p:cNvSpPr/>
          <p:nvPr/>
        </p:nvSpPr>
        <p:spPr>
          <a:xfrm>
            <a:off x="5181600" y="3975100"/>
            <a:ext cx="0" cy="508000"/>
          </a:xfrm>
          <a:prstGeom prst="line">
            <a:avLst/>
          </a:prstGeom>
          <a:ln w="25400" cap="flat" cmpd="sng">
            <a:solidFill>
              <a:schemeClr val="tx1"/>
            </a:solidFill>
            <a:prstDash val="solid"/>
            <a:headEnd type="none" w="med" len="med"/>
            <a:tailEnd type="triangle" w="med" len="med"/>
          </a:ln>
        </p:spPr>
      </p:sp>
      <p:sp>
        <p:nvSpPr>
          <p:cNvPr id="28684" name="直接连接符 28683"/>
          <p:cNvSpPr/>
          <p:nvPr/>
        </p:nvSpPr>
        <p:spPr>
          <a:xfrm>
            <a:off x="5334000" y="3975100"/>
            <a:ext cx="0" cy="508000"/>
          </a:xfrm>
          <a:prstGeom prst="line">
            <a:avLst/>
          </a:prstGeom>
          <a:ln w="25400" cap="flat" cmpd="sng">
            <a:solidFill>
              <a:schemeClr val="tx1"/>
            </a:solidFill>
            <a:prstDash val="solid"/>
            <a:headEnd type="none" w="med" len="med"/>
            <a:tailEnd type="triangle" w="med" len="med"/>
          </a:ln>
        </p:spPr>
      </p:sp>
      <p:sp>
        <p:nvSpPr>
          <p:cNvPr id="28687" name="直接连接符 28686"/>
          <p:cNvSpPr/>
          <p:nvPr/>
        </p:nvSpPr>
        <p:spPr>
          <a:xfrm>
            <a:off x="4660900" y="5867400"/>
            <a:ext cx="1270000" cy="0"/>
          </a:xfrm>
          <a:prstGeom prst="line">
            <a:avLst/>
          </a:prstGeom>
          <a:ln w="25400" cap="flat" cmpd="sng">
            <a:solidFill>
              <a:schemeClr val="tx1"/>
            </a:solidFill>
            <a:prstDash val="solid"/>
            <a:headEnd type="none" w="med" len="med"/>
            <a:tailEnd type="triangle" w="med" len="med"/>
          </a:ln>
        </p:spPr>
      </p:sp>
      <p:sp>
        <p:nvSpPr>
          <p:cNvPr id="28688" name="矩形 28687"/>
          <p:cNvSpPr/>
          <p:nvPr/>
        </p:nvSpPr>
        <p:spPr>
          <a:xfrm rot="16200000">
            <a:off x="4937125" y="4700588"/>
            <a:ext cx="688975" cy="363537"/>
          </a:xfrm>
          <a:prstGeom prst="rect">
            <a:avLst/>
          </a:prstGeom>
          <a:noFill/>
          <a:ln w="12700">
            <a:noFill/>
          </a:ln>
        </p:spPr>
        <p:txBody>
          <a:bodyPr wrap="none" lIns="90488" tIns="44450" rIns="90488" bIns="44450">
            <a:spAutoFit/>
          </a:bodyPr>
          <a:lstStyle/>
          <a:p>
            <a:pPr lvl="0"/>
            <a:r>
              <a:rPr lang="en-US" altLang="zh-CN" sz="1800" i="1">
                <a:solidFill>
                  <a:schemeClr val="accent1"/>
                </a:solidFill>
                <a:latin typeface="Arial" panose="020B0604020202020204" pitchFamily="34" charset="0"/>
                <a:ea typeface="Times New Roman" panose="02020603050405020304" pitchFamily="18" charset="0"/>
              </a:rPr>
              <a:t>Exec</a:t>
            </a:r>
            <a:endParaRPr lang="en-US" altLang="zh-CN" sz="1800" i="1">
              <a:solidFill>
                <a:schemeClr val="accent1"/>
              </a:solidFill>
              <a:latin typeface="Arial" panose="020B0604020202020204" pitchFamily="34" charset="0"/>
              <a:ea typeface="Times New Roman" panose="02020603050405020304" pitchFamily="18" charset="0"/>
            </a:endParaRPr>
          </a:p>
        </p:txBody>
      </p:sp>
      <p:sp>
        <p:nvSpPr>
          <p:cNvPr id="28689" name="直接连接符 28688"/>
          <p:cNvSpPr/>
          <p:nvPr/>
        </p:nvSpPr>
        <p:spPr>
          <a:xfrm>
            <a:off x="5486400" y="3975100"/>
            <a:ext cx="0" cy="508000"/>
          </a:xfrm>
          <a:prstGeom prst="line">
            <a:avLst/>
          </a:prstGeom>
          <a:ln w="25400" cap="flat" cmpd="sng">
            <a:solidFill>
              <a:schemeClr val="tx1"/>
            </a:solidFill>
            <a:prstDash val="solid"/>
            <a:headEnd type="none" w="med" len="med"/>
            <a:tailEnd type="triangle" w="med" len="med"/>
          </a:ln>
        </p:spPr>
      </p:sp>
      <p:sp>
        <p:nvSpPr>
          <p:cNvPr id="28690" name="圆角矩形 28689"/>
          <p:cNvSpPr/>
          <p:nvPr/>
        </p:nvSpPr>
        <p:spPr>
          <a:xfrm>
            <a:off x="4965700" y="4508500"/>
            <a:ext cx="660400" cy="9652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8691" name="圆角矩形 28690"/>
          <p:cNvSpPr/>
          <p:nvPr/>
        </p:nvSpPr>
        <p:spPr>
          <a:xfrm>
            <a:off x="5956300" y="5194300"/>
            <a:ext cx="812800" cy="9652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8692" name="矩形 28691"/>
          <p:cNvSpPr/>
          <p:nvPr/>
        </p:nvSpPr>
        <p:spPr>
          <a:xfrm>
            <a:off x="7708900" y="4432300"/>
            <a:ext cx="660400" cy="736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8693" name="矩形 28692"/>
          <p:cNvSpPr/>
          <p:nvPr/>
        </p:nvSpPr>
        <p:spPr>
          <a:xfrm rot="16200000">
            <a:off x="7680325" y="4395788"/>
            <a:ext cx="727075" cy="6381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Reg. </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28694" name="任意多边形 28693"/>
          <p:cNvSpPr/>
          <p:nvPr/>
        </p:nvSpPr>
        <p:spPr>
          <a:xfrm>
            <a:off x="7772400" y="51054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8695" name="矩形 28694"/>
          <p:cNvSpPr/>
          <p:nvPr/>
        </p:nvSpPr>
        <p:spPr>
          <a:xfrm rot="16200000">
            <a:off x="5849938" y="5310188"/>
            <a:ext cx="917575" cy="638175"/>
          </a:xfrm>
          <a:prstGeom prst="rect">
            <a:avLst/>
          </a:prstGeom>
          <a:noFill/>
          <a:ln w="12700">
            <a:noFill/>
          </a:ln>
        </p:spPr>
        <p:txBody>
          <a:bodyPr lIns="90488" tIns="44450" rIns="90488" bIns="44450">
            <a:spAutoFit/>
          </a:bodyPr>
          <a:lstStyle/>
          <a:p>
            <a:pPr lvl="0" algn="ctr"/>
            <a:r>
              <a:rPr lang="en-US" altLang="zh-CN" sz="1800" err="1">
                <a:latin typeface="Arial" panose="020B0604020202020204" pitchFamily="34" charset="0"/>
                <a:ea typeface="Times New Roman" panose="02020603050405020304" pitchFamily="18" charset="0"/>
              </a:rPr>
              <a:t>Mem</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Access</a:t>
            </a:r>
            <a:endParaRPr lang="en-US" altLang="zh-CN" sz="1800">
              <a:latin typeface="Arial" panose="020B0604020202020204" pitchFamily="34" charset="0"/>
              <a:ea typeface="Times New Roman" panose="02020603050405020304" pitchFamily="18" charset="0"/>
            </a:endParaRPr>
          </a:p>
        </p:txBody>
      </p:sp>
      <p:sp>
        <p:nvSpPr>
          <p:cNvPr id="28696" name="矩形 28695"/>
          <p:cNvSpPr/>
          <p:nvPr/>
        </p:nvSpPr>
        <p:spPr>
          <a:xfrm>
            <a:off x="6794500" y="5880100"/>
            <a:ext cx="6604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8697" name="矩形 28696"/>
          <p:cNvSpPr/>
          <p:nvPr/>
        </p:nvSpPr>
        <p:spPr>
          <a:xfrm rot="16200000">
            <a:off x="6765925" y="5919788"/>
            <a:ext cx="6889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Data</a:t>
            </a:r>
            <a:endParaRPr lang="en-US" altLang="zh-CN" sz="1800" err="1">
              <a:latin typeface="Arial" panose="020B0604020202020204" pitchFamily="34" charset="0"/>
              <a:ea typeface="Times New Roman" panose="02020603050405020304" pitchFamily="18" charset="0"/>
            </a:endParaRPr>
          </a:p>
          <a:p>
            <a:pPr lvl="0"/>
            <a:r>
              <a:rPr lang="en-US" altLang="zh-CN" sz="1800" err="1">
                <a:latin typeface="Arial" panose="020B0604020202020204" pitchFamily="34" charset="0"/>
                <a:ea typeface="Times New Roman" panose="02020603050405020304" pitchFamily="18" charset="0"/>
              </a:rPr>
              <a:t>Mem</a:t>
            </a:r>
            <a:endParaRPr lang="en-US" altLang="zh-CN" sz="1800" err="1">
              <a:latin typeface="Arial" panose="020B0604020202020204" pitchFamily="34" charset="0"/>
              <a:ea typeface="Times New Roman" panose="02020603050405020304" pitchFamily="18" charset="0"/>
            </a:endParaRPr>
          </a:p>
        </p:txBody>
      </p:sp>
      <p:sp>
        <p:nvSpPr>
          <p:cNvPr id="28698" name="任意多边形 28697"/>
          <p:cNvSpPr/>
          <p:nvPr/>
        </p:nvSpPr>
        <p:spPr>
          <a:xfrm>
            <a:off x="6858000" y="65532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8699" name="直接连接符 28698"/>
          <p:cNvSpPr/>
          <p:nvPr/>
        </p:nvSpPr>
        <p:spPr>
          <a:xfrm>
            <a:off x="5956300" y="4724400"/>
            <a:ext cx="1498600" cy="0"/>
          </a:xfrm>
          <a:prstGeom prst="line">
            <a:avLst/>
          </a:prstGeom>
          <a:ln w="25400" cap="flat" cmpd="sng">
            <a:solidFill>
              <a:schemeClr val="accent2"/>
            </a:solidFill>
            <a:prstDash val="solid"/>
            <a:headEnd type="none" w="med" len="med"/>
            <a:tailEnd type="triangle" w="med" len="med"/>
          </a:ln>
        </p:spPr>
      </p:sp>
      <p:sp>
        <p:nvSpPr>
          <p:cNvPr id="28700" name="直接连接符 28699"/>
          <p:cNvSpPr/>
          <p:nvPr/>
        </p:nvSpPr>
        <p:spPr>
          <a:xfrm>
            <a:off x="7175500" y="4953000"/>
            <a:ext cx="279400" cy="0"/>
          </a:xfrm>
          <a:prstGeom prst="line">
            <a:avLst/>
          </a:prstGeom>
          <a:ln w="25400" cap="flat" cmpd="sng">
            <a:solidFill>
              <a:schemeClr val="tx1"/>
            </a:solidFill>
            <a:prstDash val="solid"/>
            <a:headEnd type="none" w="med" len="med"/>
            <a:tailEnd type="triangle" w="med" len="med"/>
          </a:ln>
        </p:spPr>
      </p:sp>
      <p:sp>
        <p:nvSpPr>
          <p:cNvPr id="28701" name="直接连接符 28700"/>
          <p:cNvSpPr/>
          <p:nvPr/>
        </p:nvSpPr>
        <p:spPr>
          <a:xfrm>
            <a:off x="6324600" y="3975100"/>
            <a:ext cx="0" cy="1193800"/>
          </a:xfrm>
          <a:prstGeom prst="line">
            <a:avLst/>
          </a:prstGeom>
          <a:ln w="25400" cap="flat" cmpd="sng">
            <a:solidFill>
              <a:schemeClr val="tx1"/>
            </a:solidFill>
            <a:prstDash val="solid"/>
            <a:headEnd type="none" w="med" len="med"/>
            <a:tailEnd type="triangle" w="med" len="med"/>
          </a:ln>
        </p:spPr>
      </p:sp>
      <p:sp>
        <p:nvSpPr>
          <p:cNvPr id="28702" name="直接连接符 28701"/>
          <p:cNvSpPr/>
          <p:nvPr/>
        </p:nvSpPr>
        <p:spPr>
          <a:xfrm>
            <a:off x="6553200" y="3975100"/>
            <a:ext cx="0" cy="1193800"/>
          </a:xfrm>
          <a:prstGeom prst="line">
            <a:avLst/>
          </a:prstGeom>
          <a:ln w="25400" cap="flat" cmpd="sng">
            <a:solidFill>
              <a:schemeClr val="tx1"/>
            </a:solidFill>
            <a:prstDash val="solid"/>
            <a:headEnd type="none" w="med" len="med"/>
            <a:tailEnd type="triangle" w="med" len="med"/>
          </a:ln>
        </p:spPr>
      </p:sp>
      <p:grpSp>
        <p:nvGrpSpPr>
          <p:cNvPr id="28714" name="组合 28713"/>
          <p:cNvGrpSpPr/>
          <p:nvPr/>
        </p:nvGrpSpPr>
        <p:grpSpPr>
          <a:xfrm>
            <a:off x="5618163" y="4584700"/>
            <a:ext cx="333375" cy="522288"/>
            <a:chOff x="3539" y="2888"/>
            <a:chExt cx="210" cy="329"/>
          </a:xfrm>
        </p:grpSpPr>
        <p:sp>
          <p:nvSpPr>
            <p:cNvPr id="28711" name="矩形 28710"/>
            <p:cNvSpPr/>
            <p:nvPr/>
          </p:nvSpPr>
          <p:spPr>
            <a:xfrm>
              <a:off x="3560" y="2888"/>
              <a:ext cx="176" cy="32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8712" name="任意多边形 28711"/>
            <p:cNvSpPr/>
            <p:nvPr/>
          </p:nvSpPr>
          <p:spPr>
            <a:xfrm>
              <a:off x="3600" y="3174"/>
              <a:ext cx="97" cy="43"/>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28713" name="矩形 28712"/>
            <p:cNvSpPr/>
            <p:nvPr/>
          </p:nvSpPr>
          <p:spPr>
            <a:xfrm>
              <a:off x="3539" y="2944"/>
              <a:ext cx="210" cy="229"/>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a:t>
              </a:r>
              <a:endParaRPr lang="en-US" altLang="zh-CN" sz="1800">
                <a:latin typeface="Arial" panose="020B0604020202020204" pitchFamily="34" charset="0"/>
                <a:ea typeface="Times New Roman" panose="02020603050405020304" pitchFamily="18" charset="0"/>
              </a:endParaRPr>
            </a:p>
          </p:txBody>
        </p:sp>
      </p:grpSp>
      <p:sp>
        <p:nvSpPr>
          <p:cNvPr id="28715" name="圆角矩形 28714"/>
          <p:cNvSpPr/>
          <p:nvPr/>
        </p:nvSpPr>
        <p:spPr>
          <a:xfrm>
            <a:off x="7480300" y="4432300"/>
            <a:ext cx="203200" cy="736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grpSp>
        <p:nvGrpSpPr>
          <p:cNvPr id="28719" name="组合 28718"/>
          <p:cNvGrpSpPr/>
          <p:nvPr/>
        </p:nvGrpSpPr>
        <p:grpSpPr>
          <a:xfrm>
            <a:off x="6761163" y="5270500"/>
            <a:ext cx="384175" cy="522288"/>
            <a:chOff x="4259" y="3320"/>
            <a:chExt cx="242" cy="329"/>
          </a:xfrm>
        </p:grpSpPr>
        <p:sp>
          <p:nvSpPr>
            <p:cNvPr id="28716" name="矩形 28715"/>
            <p:cNvSpPr/>
            <p:nvPr/>
          </p:nvSpPr>
          <p:spPr>
            <a:xfrm>
              <a:off x="4280" y="3320"/>
              <a:ext cx="176" cy="32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8717" name="任意多边形 28716"/>
            <p:cNvSpPr/>
            <p:nvPr/>
          </p:nvSpPr>
          <p:spPr>
            <a:xfrm>
              <a:off x="4320" y="3606"/>
              <a:ext cx="97" cy="43"/>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8718" name="矩形 28717"/>
            <p:cNvSpPr/>
            <p:nvPr/>
          </p:nvSpPr>
          <p:spPr>
            <a:xfrm>
              <a:off x="4259" y="3376"/>
              <a:ext cx="242" cy="2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M</a:t>
              </a:r>
              <a:endParaRPr lang="en-US" altLang="zh-CN" sz="1800">
                <a:latin typeface="Arial" panose="020B0604020202020204" pitchFamily="34" charset="0"/>
                <a:ea typeface="Times New Roman" panose="02020603050405020304" pitchFamily="18" charset="0"/>
              </a:endParaRPr>
            </a:p>
          </p:txBody>
        </p:sp>
      </p:grpSp>
      <p:sp>
        <p:nvSpPr>
          <p:cNvPr id="28720" name="任意多边形 28719"/>
          <p:cNvSpPr/>
          <p:nvPr/>
        </p:nvSpPr>
        <p:spPr>
          <a:xfrm>
            <a:off x="7086600" y="4953000"/>
            <a:ext cx="77788" cy="611188"/>
          </a:xfrm>
          <a:custGeom>
            <a:avLst/>
            <a:gdLst/>
            <a:ahLst/>
            <a:cxnLst/>
            <a:rect l="0" t="0" r="0" b="0"/>
            <a:pathLst>
              <a:path w="49" h="385">
                <a:moveTo>
                  <a:pt x="0" y="384"/>
                </a:moveTo>
                <a:lnTo>
                  <a:pt x="48" y="384"/>
                </a:lnTo>
                <a:lnTo>
                  <a:pt x="48" y="0"/>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8721" name="直接连接符 28720"/>
          <p:cNvSpPr/>
          <p:nvPr/>
        </p:nvSpPr>
        <p:spPr>
          <a:xfrm>
            <a:off x="6096000" y="4737100"/>
            <a:ext cx="0" cy="431800"/>
          </a:xfrm>
          <a:prstGeom prst="line">
            <a:avLst/>
          </a:prstGeom>
          <a:ln w="25400" cap="flat" cmpd="sng">
            <a:solidFill>
              <a:schemeClr val="tx1"/>
            </a:solidFill>
            <a:prstDash val="solid"/>
            <a:headEnd type="none" w="med" len="med"/>
            <a:tailEnd type="triangle" w="med" len="med"/>
          </a:ln>
        </p:spPr>
      </p:sp>
      <p:sp>
        <p:nvSpPr>
          <p:cNvPr id="28722" name="矩形 28721"/>
          <p:cNvSpPr/>
          <p:nvPr/>
        </p:nvSpPr>
        <p:spPr>
          <a:xfrm rot="16200000">
            <a:off x="3489325" y="4548188"/>
            <a:ext cx="6000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28723" name="直接连接符 28722"/>
          <p:cNvSpPr/>
          <p:nvPr/>
        </p:nvSpPr>
        <p:spPr>
          <a:xfrm>
            <a:off x="7924800" y="3898900"/>
            <a:ext cx="0" cy="508000"/>
          </a:xfrm>
          <a:prstGeom prst="line">
            <a:avLst/>
          </a:prstGeom>
          <a:ln w="25400" cap="flat" cmpd="sng">
            <a:solidFill>
              <a:schemeClr val="tx1"/>
            </a:solidFill>
            <a:prstDash val="solid"/>
            <a:headEnd type="none" w="med" len="med"/>
            <a:tailEnd type="triangle" w="med" len="med"/>
          </a:ln>
        </p:spPr>
      </p:sp>
      <p:sp>
        <p:nvSpPr>
          <p:cNvPr id="28724" name="直接连接符 28723"/>
          <p:cNvSpPr/>
          <p:nvPr/>
        </p:nvSpPr>
        <p:spPr>
          <a:xfrm>
            <a:off x="8077200" y="3898900"/>
            <a:ext cx="0" cy="508000"/>
          </a:xfrm>
          <a:prstGeom prst="line">
            <a:avLst/>
          </a:prstGeom>
          <a:ln w="25400" cap="flat" cmpd="sng">
            <a:solidFill>
              <a:schemeClr val="tx1"/>
            </a:solidFill>
            <a:prstDash val="solid"/>
            <a:headEnd type="none" w="med" len="med"/>
            <a:tailEnd type="triangle" w="med" len="med"/>
          </a:ln>
        </p:spPr>
      </p:sp>
      <p:sp>
        <p:nvSpPr>
          <p:cNvPr id="28725" name="直接连接符 28724"/>
          <p:cNvSpPr/>
          <p:nvPr/>
        </p:nvSpPr>
        <p:spPr>
          <a:xfrm>
            <a:off x="7543800" y="3898900"/>
            <a:ext cx="0" cy="508000"/>
          </a:xfrm>
          <a:prstGeom prst="line">
            <a:avLst/>
          </a:prstGeom>
          <a:ln w="25400" cap="flat" cmpd="sng">
            <a:solidFill>
              <a:schemeClr val="tx1"/>
            </a:solidFill>
            <a:prstDash val="solid"/>
            <a:headEnd type="none" w="med" len="med"/>
            <a:tailEnd type="triangle" w="med" len="med"/>
          </a:ln>
        </p:spPr>
      </p:sp>
      <p:sp>
        <p:nvSpPr>
          <p:cNvPr id="28728" name="矩形 28727"/>
          <p:cNvSpPr/>
          <p:nvPr/>
        </p:nvSpPr>
        <p:spPr>
          <a:xfrm>
            <a:off x="5089525" y="4471988"/>
            <a:ext cx="317500" cy="366712"/>
          </a:xfrm>
          <a:prstGeom prst="rect">
            <a:avLst/>
          </a:prstGeom>
          <a:noFill/>
          <a:ln w="12700">
            <a:noFill/>
          </a:ln>
        </p:spPr>
        <p:txBody>
          <a:bodyPr/>
          <a:lstStyle/>
          <a:p>
            <a:endParaRPr lang="zh-CN" altLang="en-US"/>
          </a:p>
        </p:txBody>
      </p:sp>
      <p:sp>
        <p:nvSpPr>
          <p:cNvPr id="28729" name="矩形 28728"/>
          <p:cNvSpPr/>
          <p:nvPr/>
        </p:nvSpPr>
        <p:spPr>
          <a:xfrm>
            <a:off x="1536700" y="4508500"/>
            <a:ext cx="279400" cy="1117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8730" name="矩形 28729"/>
          <p:cNvSpPr/>
          <p:nvPr/>
        </p:nvSpPr>
        <p:spPr>
          <a:xfrm rot="16200000">
            <a:off x="1431925" y="4852988"/>
            <a:ext cx="4984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28731" name="任意多边形 28730"/>
          <p:cNvSpPr/>
          <p:nvPr/>
        </p:nvSpPr>
        <p:spPr>
          <a:xfrm>
            <a:off x="1600200" y="5562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8732" name="圆角矩形 28731"/>
          <p:cNvSpPr/>
          <p:nvPr/>
        </p:nvSpPr>
        <p:spPr>
          <a:xfrm>
            <a:off x="1003300" y="4508500"/>
            <a:ext cx="5080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8733" name="矩形 28732"/>
          <p:cNvSpPr/>
          <p:nvPr/>
        </p:nvSpPr>
        <p:spPr>
          <a:xfrm rot="16200000">
            <a:off x="746125" y="4929188"/>
            <a:ext cx="10318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Next PC</a:t>
            </a:r>
            <a:endParaRPr lang="en-US" altLang="zh-CN" sz="1800">
              <a:latin typeface="Arial" panose="020B0604020202020204" pitchFamily="34" charset="0"/>
              <a:ea typeface="Times New Roman" panose="02020603050405020304" pitchFamily="18" charset="0"/>
            </a:endParaRPr>
          </a:p>
        </p:txBody>
      </p:sp>
      <p:sp>
        <p:nvSpPr>
          <p:cNvPr id="28734" name="直接连接符 28733"/>
          <p:cNvSpPr/>
          <p:nvPr/>
        </p:nvSpPr>
        <p:spPr>
          <a:xfrm>
            <a:off x="1219200" y="3975100"/>
            <a:ext cx="0" cy="508000"/>
          </a:xfrm>
          <a:prstGeom prst="line">
            <a:avLst/>
          </a:prstGeom>
          <a:ln w="25400" cap="flat" cmpd="sng">
            <a:solidFill>
              <a:schemeClr val="tx1"/>
            </a:solidFill>
            <a:prstDash val="solid"/>
            <a:headEnd type="none" w="med" len="med"/>
            <a:tailEnd type="triangle" w="med" len="med"/>
          </a:ln>
        </p:spPr>
      </p:sp>
      <p:sp>
        <p:nvSpPr>
          <p:cNvPr id="28735" name="圆角矩形 28734"/>
          <p:cNvSpPr/>
          <p:nvPr/>
        </p:nvSpPr>
        <p:spPr>
          <a:xfrm>
            <a:off x="2222500" y="4508500"/>
            <a:ext cx="584200" cy="11938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8736" name="直接连接符 28735"/>
          <p:cNvSpPr/>
          <p:nvPr/>
        </p:nvSpPr>
        <p:spPr>
          <a:xfrm>
            <a:off x="1841500" y="5029200"/>
            <a:ext cx="355600" cy="0"/>
          </a:xfrm>
          <a:prstGeom prst="line">
            <a:avLst/>
          </a:prstGeom>
          <a:ln w="25400" cap="flat" cmpd="sng">
            <a:solidFill>
              <a:schemeClr val="tx1"/>
            </a:solidFill>
            <a:prstDash val="solid"/>
            <a:headEnd type="none" w="med" len="med"/>
            <a:tailEnd type="triangle" w="med" len="med"/>
          </a:ln>
        </p:spPr>
      </p:sp>
      <p:sp>
        <p:nvSpPr>
          <p:cNvPr id="28737" name="任意多边形 28736"/>
          <p:cNvSpPr/>
          <p:nvPr/>
        </p:nvSpPr>
        <p:spPr>
          <a:xfrm>
            <a:off x="762000" y="5029200"/>
            <a:ext cx="1144588" cy="687388"/>
          </a:xfrm>
          <a:custGeom>
            <a:avLst/>
            <a:gdLst/>
            <a:ahLst/>
            <a:cxnLst/>
            <a:rect l="0" t="0" r="0" b="0"/>
            <a:pathLst>
              <a:path w="721" h="433">
                <a:moveTo>
                  <a:pt x="720" y="0"/>
                </a:moveTo>
                <a:lnTo>
                  <a:pt x="720" y="432"/>
                </a:lnTo>
                <a:lnTo>
                  <a:pt x="0" y="432"/>
                </a:lnTo>
                <a:lnTo>
                  <a:pt x="0" y="0"/>
                </a:lnTo>
                <a:lnTo>
                  <a:pt x="144" y="0"/>
                </a:lnTo>
              </a:path>
            </a:pathLst>
          </a:custGeom>
          <a:noFill/>
          <a:ln w="25400" cap="rnd" cmpd="sng">
            <a:solidFill>
              <a:schemeClr val="accent2">
                <a:alpha val="100000"/>
              </a:schemeClr>
            </a:solidFill>
            <a:prstDash val="solid"/>
            <a:headEnd type="none" w="med" len="med"/>
            <a:tailEnd type="triangle" w="med" len="med"/>
          </a:ln>
        </p:spPr>
        <p:txBody>
          <a:bodyPr/>
          <a:lstStyle/>
          <a:p>
            <a:endParaRPr lang="zh-CN" altLang="en-US"/>
          </a:p>
        </p:txBody>
      </p:sp>
      <p:sp>
        <p:nvSpPr>
          <p:cNvPr id="28738" name="矩形 28737"/>
          <p:cNvSpPr/>
          <p:nvPr/>
        </p:nvSpPr>
        <p:spPr>
          <a:xfrm>
            <a:off x="2832100" y="4508500"/>
            <a:ext cx="279400" cy="1117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8739" name="矩形 28738"/>
          <p:cNvSpPr/>
          <p:nvPr/>
        </p:nvSpPr>
        <p:spPr>
          <a:xfrm rot="16200000">
            <a:off x="2803525" y="4852988"/>
            <a:ext cx="4095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IR</a:t>
            </a:r>
            <a:endParaRPr lang="en-US" altLang="zh-CN" sz="1800">
              <a:latin typeface="Arial" panose="020B0604020202020204" pitchFamily="34" charset="0"/>
              <a:ea typeface="Times New Roman" panose="02020603050405020304" pitchFamily="18" charset="0"/>
            </a:endParaRPr>
          </a:p>
        </p:txBody>
      </p:sp>
      <p:sp>
        <p:nvSpPr>
          <p:cNvPr id="28740" name="任意多边形 28739"/>
          <p:cNvSpPr/>
          <p:nvPr/>
        </p:nvSpPr>
        <p:spPr>
          <a:xfrm>
            <a:off x="2895600" y="5562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8741" name="任意多边形 28740"/>
          <p:cNvSpPr/>
          <p:nvPr/>
        </p:nvSpPr>
        <p:spPr>
          <a:xfrm>
            <a:off x="609600" y="4876800"/>
            <a:ext cx="2592388" cy="915988"/>
          </a:xfrm>
          <a:custGeom>
            <a:avLst/>
            <a:gdLst/>
            <a:ahLst/>
            <a:cxnLst/>
            <a:rect l="0" t="0" r="0" b="0"/>
            <a:pathLst>
              <a:path w="1633" h="577">
                <a:moveTo>
                  <a:pt x="1632" y="354"/>
                </a:moveTo>
                <a:lnTo>
                  <a:pt x="1632" y="576"/>
                </a:lnTo>
                <a:lnTo>
                  <a:pt x="0" y="576"/>
                </a:lnTo>
                <a:lnTo>
                  <a:pt x="0" y="0"/>
                </a:lnTo>
                <a:lnTo>
                  <a:pt x="240"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28742" name="矩形 28741"/>
          <p:cNvSpPr/>
          <p:nvPr/>
        </p:nvSpPr>
        <p:spPr>
          <a:xfrm rot="16200000">
            <a:off x="1965325" y="4929188"/>
            <a:ext cx="1184275" cy="363537"/>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Inst. Mem</a:t>
            </a:r>
            <a:endParaRPr lang="en-US" altLang="zh-CN" sz="1800" err="1">
              <a:latin typeface="Arial" panose="020B0604020202020204" pitchFamily="34" charset="0"/>
              <a:ea typeface="Times New Roman" panose="02020603050405020304" pitchFamily="18" charset="0"/>
            </a:endParaRPr>
          </a:p>
        </p:txBody>
      </p:sp>
      <p:sp>
        <p:nvSpPr>
          <p:cNvPr id="28744" name="任意多边形 28743"/>
          <p:cNvSpPr/>
          <p:nvPr/>
        </p:nvSpPr>
        <p:spPr>
          <a:xfrm>
            <a:off x="3200400" y="5486400"/>
            <a:ext cx="1982788" cy="306388"/>
          </a:xfrm>
          <a:custGeom>
            <a:avLst/>
            <a:gdLst/>
            <a:ahLst/>
            <a:cxnLst/>
            <a:rect l="0" t="0" r="0" b="0"/>
            <a:pathLst>
              <a:path w="1249" h="193">
                <a:moveTo>
                  <a:pt x="0" y="192"/>
                </a:moveTo>
                <a:lnTo>
                  <a:pt x="1248" y="192"/>
                </a:lnTo>
                <a:lnTo>
                  <a:pt x="1248" y="0"/>
                </a:lnTo>
              </a:path>
            </a:pathLst>
          </a:custGeom>
          <a:noFill/>
          <a:ln w="25400" cap="rnd" cmpd="sng">
            <a:solidFill>
              <a:schemeClr val="accent2">
                <a:alpha val="100000"/>
              </a:schemeClr>
            </a:solidFill>
            <a:prstDash val="solid"/>
            <a:headEnd type="none" w="med" len="med"/>
            <a:tailEnd type="triangle" w="med" len="med"/>
          </a:ln>
        </p:spPr>
        <p:txBody>
          <a:bodyPr/>
          <a:lstStyle/>
          <a:p>
            <a:endParaRPr lang="zh-CN" altLang="en-US"/>
          </a:p>
        </p:txBody>
      </p:sp>
      <p:sp>
        <p:nvSpPr>
          <p:cNvPr id="28745" name="任意多边形 28744"/>
          <p:cNvSpPr/>
          <p:nvPr/>
        </p:nvSpPr>
        <p:spPr>
          <a:xfrm>
            <a:off x="3124200" y="5105400"/>
            <a:ext cx="77788" cy="687388"/>
          </a:xfrm>
          <a:custGeom>
            <a:avLst/>
            <a:gdLst/>
            <a:ahLst/>
            <a:cxnLst/>
            <a:rect l="0" t="0" r="0" b="0"/>
            <a:pathLst>
              <a:path w="49" h="433">
                <a:moveTo>
                  <a:pt x="48" y="432"/>
                </a:moveTo>
                <a:lnTo>
                  <a:pt x="48" y="0"/>
                </a:lnTo>
                <a:lnTo>
                  <a:pt x="0" y="0"/>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grpSp>
        <p:nvGrpSpPr>
          <p:cNvPr id="28747" name="组合 28746"/>
          <p:cNvGrpSpPr/>
          <p:nvPr/>
        </p:nvGrpSpPr>
        <p:grpSpPr>
          <a:xfrm>
            <a:off x="3836988" y="1984375"/>
            <a:ext cx="447675" cy="1219200"/>
            <a:chOff x="2358" y="1200"/>
            <a:chExt cx="282" cy="768"/>
          </a:xfrm>
        </p:grpSpPr>
        <p:sp>
          <p:nvSpPr>
            <p:cNvPr id="28748" name="直接连接符 28747"/>
            <p:cNvSpPr/>
            <p:nvPr/>
          </p:nvSpPr>
          <p:spPr>
            <a:xfrm>
              <a:off x="2640" y="1200"/>
              <a:ext cx="0" cy="768"/>
            </a:xfrm>
            <a:prstGeom prst="line">
              <a:avLst/>
            </a:prstGeom>
            <a:ln w="57150" cap="flat" cmpd="sng">
              <a:solidFill>
                <a:schemeClr val="accent1"/>
              </a:solidFill>
              <a:prstDash val="solid"/>
              <a:headEnd type="none" w="med" len="med"/>
              <a:tailEnd type="triangle" w="med" len="med"/>
            </a:ln>
          </p:spPr>
        </p:sp>
        <p:sp>
          <p:nvSpPr>
            <p:cNvPr id="28749" name="文本框 28748"/>
            <p:cNvSpPr txBox="1"/>
            <p:nvPr/>
          </p:nvSpPr>
          <p:spPr>
            <a:xfrm rot="-5400000">
              <a:off x="2255" y="1467"/>
              <a:ext cx="436" cy="231"/>
            </a:xfrm>
            <a:prstGeom prst="rect">
              <a:avLst/>
            </a:prstGeom>
            <a:noFill/>
            <a:ln w="12700">
              <a:noFill/>
            </a:ln>
          </p:spPr>
          <p:txBody>
            <a:bodyPr wrap="none" anchor="t">
              <a:spAutoFit/>
            </a:bodyPr>
            <a:lstStyle/>
            <a:p>
              <a:pPr lvl="0"/>
              <a:r>
                <a:rPr lang="en-US" altLang="zh-CN" sz="1800">
                  <a:latin typeface="Arial" panose="020B0604020202020204" pitchFamily="34" charset="0"/>
                  <a:ea typeface="Times New Roman" panose="02020603050405020304" pitchFamily="18" charset="0"/>
                </a:rPr>
                <a:t>Time</a:t>
              </a:r>
              <a:endParaRPr lang="en-US" altLang="zh-CN" sz="1800">
                <a:latin typeface="Arial" panose="020B0604020202020204" pitchFamily="34" charset="0"/>
                <a:ea typeface="Times New Roman" panose="02020603050405020304" pitchFamily="18" charset="0"/>
              </a:endParaRPr>
            </a:p>
          </p:txBody>
        </p:sp>
      </p:grpSp>
      <p:sp>
        <p:nvSpPr>
          <p:cNvPr id="28754" name="直接连接符 28753"/>
          <p:cNvSpPr/>
          <p:nvPr/>
        </p:nvSpPr>
        <p:spPr>
          <a:xfrm>
            <a:off x="4584700" y="4724400"/>
            <a:ext cx="355600" cy="0"/>
          </a:xfrm>
          <a:prstGeom prst="line">
            <a:avLst/>
          </a:prstGeom>
          <a:ln w="25400" cap="flat" cmpd="sng">
            <a:solidFill>
              <a:schemeClr val="accent2"/>
            </a:solidFill>
            <a:prstDash val="solid"/>
            <a:headEnd type="none" w="med" len="med"/>
            <a:tailEnd type="triangle" w="med" len="med"/>
          </a:ln>
        </p:spPr>
      </p:sp>
      <p:sp>
        <p:nvSpPr>
          <p:cNvPr id="28755" name="直接连接符 28754"/>
          <p:cNvSpPr/>
          <p:nvPr/>
        </p:nvSpPr>
        <p:spPr>
          <a:xfrm>
            <a:off x="4554538" y="5183188"/>
            <a:ext cx="401637" cy="0"/>
          </a:xfrm>
          <a:prstGeom prst="line">
            <a:avLst/>
          </a:prstGeom>
          <a:ln w="25400" cap="flat" cmpd="sng">
            <a:solidFill>
              <a:schemeClr val="tx1"/>
            </a:solidFill>
            <a:prstDash val="solid"/>
            <a:headEnd type="none" w="med" len="med"/>
            <a:tailEnd type="triangle" w="med" len="med"/>
          </a:ln>
        </p:spPr>
      </p:sp>
      <p:sp>
        <p:nvSpPr>
          <p:cNvPr id="28756" name="直接连接符 28755"/>
          <p:cNvSpPr/>
          <p:nvPr/>
        </p:nvSpPr>
        <p:spPr>
          <a:xfrm>
            <a:off x="4648200" y="5181600"/>
            <a:ext cx="0" cy="673100"/>
          </a:xfrm>
          <a:prstGeom prst="line">
            <a:avLst/>
          </a:prstGeom>
          <a:ln w="25400" cap="flat" cmpd="sng">
            <a:solidFill>
              <a:schemeClr val="tx1"/>
            </a:solidFill>
            <a:prstDash val="solid"/>
            <a:headEnd type="none" w="med" len="med"/>
            <a:tailEnd type="none" w="med" len="med"/>
          </a:ln>
        </p:spPr>
      </p:sp>
      <p:grpSp>
        <p:nvGrpSpPr>
          <p:cNvPr id="28758" name="组合 28757"/>
          <p:cNvGrpSpPr/>
          <p:nvPr/>
        </p:nvGrpSpPr>
        <p:grpSpPr>
          <a:xfrm>
            <a:off x="4246563" y="4573588"/>
            <a:ext cx="333375" cy="490537"/>
            <a:chOff x="2675" y="2840"/>
            <a:chExt cx="210" cy="329"/>
          </a:xfrm>
        </p:grpSpPr>
        <p:sp>
          <p:nvSpPr>
            <p:cNvPr id="28759" name="矩形 28758"/>
            <p:cNvSpPr/>
            <p:nvPr/>
          </p:nvSpPr>
          <p:spPr>
            <a:xfrm>
              <a:off x="2696" y="2840"/>
              <a:ext cx="176" cy="32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8760" name="任意多边形 28759"/>
            <p:cNvSpPr/>
            <p:nvPr/>
          </p:nvSpPr>
          <p:spPr>
            <a:xfrm>
              <a:off x="2736" y="3126"/>
              <a:ext cx="97" cy="43"/>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28761" name="矩形 28760"/>
            <p:cNvSpPr/>
            <p:nvPr/>
          </p:nvSpPr>
          <p:spPr>
            <a:xfrm>
              <a:off x="2675" y="2897"/>
              <a:ext cx="210" cy="244"/>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a:t>
              </a:r>
              <a:endParaRPr lang="en-US" altLang="zh-CN" sz="1800">
                <a:latin typeface="Arial" panose="020B0604020202020204" pitchFamily="34" charset="0"/>
                <a:ea typeface="Times New Roman" panose="02020603050405020304" pitchFamily="18" charset="0"/>
              </a:endParaRPr>
            </a:p>
          </p:txBody>
        </p:sp>
      </p:grpSp>
      <p:sp>
        <p:nvSpPr>
          <p:cNvPr id="28763" name="矩形 28762"/>
          <p:cNvSpPr/>
          <p:nvPr/>
        </p:nvSpPr>
        <p:spPr>
          <a:xfrm>
            <a:off x="4279900" y="5073650"/>
            <a:ext cx="279400" cy="477838"/>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8764" name="任意多边形 28763"/>
          <p:cNvSpPr/>
          <p:nvPr/>
        </p:nvSpPr>
        <p:spPr>
          <a:xfrm>
            <a:off x="4343400" y="5500688"/>
            <a:ext cx="153988" cy="63500"/>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8765" name="矩形 28764"/>
          <p:cNvSpPr/>
          <p:nvPr/>
        </p:nvSpPr>
        <p:spPr>
          <a:xfrm>
            <a:off x="4246563" y="5157788"/>
            <a:ext cx="3333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B</a:t>
            </a:r>
            <a:endParaRPr lang="en-US" altLang="zh-CN" sz="1800">
              <a:latin typeface="Arial" panose="020B0604020202020204" pitchFamily="34" charset="0"/>
              <a:ea typeface="Times New Roman" panose="02020603050405020304" pitchFamily="18" charset="0"/>
            </a:endParaRPr>
          </a:p>
        </p:txBody>
      </p:sp>
      <p:sp>
        <p:nvSpPr>
          <p:cNvPr id="28767" name="矩形 28766"/>
          <p:cNvSpPr/>
          <p:nvPr/>
        </p:nvSpPr>
        <p:spPr>
          <a:xfrm>
            <a:off x="4279900" y="4132263"/>
            <a:ext cx="279400" cy="477837"/>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8768" name="任意多边形 28767"/>
          <p:cNvSpPr/>
          <p:nvPr/>
        </p:nvSpPr>
        <p:spPr>
          <a:xfrm>
            <a:off x="4343400" y="4559300"/>
            <a:ext cx="153988" cy="63500"/>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8769" name="矩形 28768"/>
          <p:cNvSpPr/>
          <p:nvPr/>
        </p:nvSpPr>
        <p:spPr>
          <a:xfrm>
            <a:off x="4246563" y="4216400"/>
            <a:ext cx="333375" cy="3635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E</a:t>
            </a:r>
            <a:endParaRPr lang="en-US" altLang="zh-CN" sz="1800">
              <a:latin typeface="Arial" panose="020B0604020202020204" pitchFamily="34" charset="0"/>
              <a:ea typeface="Times New Roman" panose="02020603050405020304" pitchFamily="18" charset="0"/>
            </a:endParaRPr>
          </a:p>
        </p:txBody>
      </p:sp>
      <p:sp>
        <p:nvSpPr>
          <p:cNvPr id="28770" name="任意多边形 28769"/>
          <p:cNvSpPr/>
          <p:nvPr/>
        </p:nvSpPr>
        <p:spPr>
          <a:xfrm>
            <a:off x="4572000" y="4038600"/>
            <a:ext cx="152400" cy="304800"/>
          </a:xfrm>
          <a:custGeom>
            <a:avLst/>
            <a:gdLst/>
            <a:ahLst/>
            <a:cxnLst/>
            <a:rect l="0" t="0" r="0" b="0"/>
            <a:pathLst>
              <a:path w="96" h="192">
                <a:moveTo>
                  <a:pt x="0" y="192"/>
                </a:moveTo>
                <a:lnTo>
                  <a:pt x="96" y="192"/>
                </a:lnTo>
                <a:lnTo>
                  <a:pt x="96" y="0"/>
                </a:lnTo>
              </a:path>
            </a:pathLst>
          </a:custGeom>
          <a:noFill/>
          <a:ln w="38100" cap="flat" cmpd="sng">
            <a:solidFill>
              <a:schemeClr val="tx1">
                <a:alpha val="100000"/>
              </a:schemeClr>
            </a:solidFill>
            <a:prstDash val="solid"/>
            <a:headEnd type="none" w="med" len="med"/>
            <a:tailEnd type="triangle" w="med" len="med"/>
          </a:ln>
        </p:spPr>
        <p:txBody>
          <a:bodyPr/>
          <a:lstStyle/>
          <a:p>
            <a:endParaRPr lang="zh-CN" altLang="en-US"/>
          </a:p>
        </p:txBody>
      </p:sp>
      <p:sp>
        <p:nvSpPr>
          <p:cNvPr id="28771" name="直接连接符 28770"/>
          <p:cNvSpPr/>
          <p:nvPr/>
        </p:nvSpPr>
        <p:spPr>
          <a:xfrm>
            <a:off x="3124200" y="4800600"/>
            <a:ext cx="304800" cy="0"/>
          </a:xfrm>
          <a:prstGeom prst="line">
            <a:avLst/>
          </a:prstGeom>
          <a:ln w="38100" cap="flat" cmpd="sng">
            <a:solidFill>
              <a:schemeClr val="accent2"/>
            </a:solidFill>
            <a:prstDash val="solid"/>
            <a:headEnd type="none" w="med" len="med"/>
            <a:tailEnd type="triangle" w="med" len="med"/>
          </a:ln>
        </p:spPr>
      </p:sp>
      <p:sp>
        <p:nvSpPr>
          <p:cNvPr id="28772" name="直接连接符 28771"/>
          <p:cNvSpPr/>
          <p:nvPr/>
        </p:nvSpPr>
        <p:spPr>
          <a:xfrm>
            <a:off x="3124200" y="5105400"/>
            <a:ext cx="304800" cy="0"/>
          </a:xfrm>
          <a:prstGeom prst="line">
            <a:avLst/>
          </a:prstGeom>
          <a:ln w="38100" cap="flat" cmpd="sng">
            <a:solidFill>
              <a:schemeClr val="accent2"/>
            </a:solidFill>
            <a:prstDash val="solid"/>
            <a:headEnd type="none" w="med" len="med"/>
            <a:tailEnd type="triangle" w="med" len="med"/>
          </a:ln>
        </p:spPr>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1065700" y="100648"/>
            <a:ext cx="8077200" cy="649605"/>
          </a:xfrm>
        </p:spPr>
        <p:txBody>
          <a:bodyPr/>
          <a:lstStyle/>
          <a:p>
            <a:r>
              <a:rPr lang="en-US" altLang="zh-CN" sz="2400">
                <a:sym typeface="+mn-ea"/>
              </a:rPr>
              <a:t>  step 4 : Load</a:t>
            </a:r>
            <a:endParaRPr lang="zh-CN" altLang="en-US" sz="2400" dirty="0"/>
          </a:p>
        </p:txBody>
      </p:sp>
      <p:sp>
        <p:nvSpPr>
          <p:cNvPr id="12" name="内容占位符 11"/>
          <p:cNvSpPr>
            <a:spLocks noGrp="1"/>
          </p:cNvSpPr>
          <p:nvPr>
            <p:ph sz="quarter" idx="13"/>
          </p:nvPr>
        </p:nvSpPr>
        <p:spPr>
          <a:xfrm>
            <a:off x="251460" y="116840"/>
            <a:ext cx="815340" cy="568325"/>
          </a:xfrm>
        </p:spPr>
        <p:txBody>
          <a:bodyPr/>
          <a:lstStyle/>
          <a:p>
            <a:r>
              <a:rPr lang="en-US" altLang="zh-CN"/>
              <a:t>3.6</a:t>
            </a:r>
            <a:endParaRPr lang="en-US" altLang="zh-CN"/>
          </a:p>
        </p:txBody>
      </p:sp>
      <p:sp>
        <p:nvSpPr>
          <p:cNvPr id="29699" name="文本占位符 29698"/>
          <p:cNvSpPr>
            <a:spLocks noGrp="1"/>
          </p:cNvSpPr>
          <p:nvPr>
            <p:ph type="body" idx="1"/>
          </p:nvPr>
        </p:nvSpPr>
        <p:spPr>
          <a:xfrm>
            <a:off x="-20320" y="838200"/>
            <a:ext cx="8707120" cy="1294130"/>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a:t>Logical Register Transfer</a:t>
            </a:r>
            <a:endParaRPr lang="en-US" altLang="zh-CN" sz="2400"/>
          </a:p>
          <a:p>
            <a:pPr>
              <a:buClr>
                <a:srgbClr val="290CFC"/>
              </a:buClr>
              <a:buFont typeface="Wingdings" panose="05000000000000000000" charset="0"/>
              <a:buChar char="Ø"/>
            </a:pPr>
            <a:endParaRPr lang="en-US" altLang="zh-CN" sz="2400"/>
          </a:p>
          <a:p>
            <a:pPr>
              <a:buClr>
                <a:srgbClr val="290CFC"/>
              </a:buClr>
              <a:buFont typeface="Wingdings" panose="05000000000000000000" charset="0"/>
              <a:buChar char="Ø"/>
            </a:pPr>
            <a:r>
              <a:rPr lang="en-US" altLang="zh-CN" sz="2400"/>
              <a:t>Physical Register Transfers</a:t>
            </a:r>
            <a:endParaRPr lang="en-US" altLang="zh-CN" sz="2400"/>
          </a:p>
        </p:txBody>
      </p:sp>
      <p:sp>
        <p:nvSpPr>
          <p:cNvPr id="29700" name="矩形 29699"/>
          <p:cNvSpPr/>
          <p:nvPr/>
        </p:nvSpPr>
        <p:spPr>
          <a:xfrm>
            <a:off x="4348163" y="819150"/>
            <a:ext cx="4306887" cy="1066800"/>
          </a:xfrm>
          <a:prstGeom prst="rect">
            <a:avLst/>
          </a:prstGeom>
          <a:noFill/>
          <a:ln w="12700">
            <a:noFill/>
          </a:ln>
        </p:spPr>
        <p:txBody>
          <a:bodyPr wrap="none" lIns="90488" tIns="44450" rIns="90488" bIns="44450">
            <a:spAutoFit/>
          </a:bodyPr>
          <a:lstStyle/>
          <a:p>
            <a:pPr lvl="0">
              <a:spcBef>
                <a:spcPct val="50000"/>
              </a:spcBef>
            </a:pPr>
            <a:r>
              <a:rPr lang="en-US" altLang="zh-CN" sz="1600" b="1" u="sng">
                <a:latin typeface="Times New Roman" panose="02020603050405020304" pitchFamily="18" charset="0"/>
                <a:ea typeface="Times New Roman" panose="02020603050405020304" pitchFamily="18" charset="0"/>
              </a:rPr>
              <a:t>inst 	Logical Register Transfers</a:t>
            </a:r>
            <a:endParaRPr lang="en-US" altLang="zh-CN" sz="1600" b="1" u="sng">
              <a:latin typeface="Times New Roman" panose="02020603050405020304" pitchFamily="18" charset="0"/>
              <a:ea typeface="Times New Roman" panose="02020603050405020304" pitchFamily="18" charset="0"/>
            </a:endParaRPr>
          </a:p>
          <a:p>
            <a:pPr lvl="0">
              <a:spcBef>
                <a:spcPct val="50000"/>
              </a:spcBef>
            </a:pPr>
            <a:r>
              <a:rPr lang="en-US" altLang="zh-CN" sz="1600" b="1" err="1">
                <a:latin typeface="Times New Roman" panose="02020603050405020304" pitchFamily="18" charset="0"/>
                <a:ea typeface="Times New Roman" panose="02020603050405020304" pitchFamily="18" charset="0"/>
              </a:rPr>
              <a:t>LW	R[rt] &lt;– MEM[R[rs] + SExt</a:t>
            </a:r>
            <a:r>
              <a:rPr lang="en-US" altLang="zh-CN" sz="1600" b="1">
                <a:latin typeface="Times New Roman" panose="02020603050405020304" pitchFamily="18" charset="0"/>
                <a:ea typeface="Times New Roman" panose="02020603050405020304" pitchFamily="18" charset="0"/>
              </a:rPr>
              <a:t>(Im16)]; </a:t>
            </a:r>
            <a:endParaRPr lang="en-US" altLang="zh-CN" sz="1600" b="1">
              <a:latin typeface="Times New Roman" panose="02020603050405020304" pitchFamily="18" charset="0"/>
              <a:ea typeface="Times New Roman" panose="02020603050405020304" pitchFamily="18" charset="0"/>
            </a:endParaRPr>
          </a:p>
          <a:p>
            <a:pPr lvl="0">
              <a:spcBef>
                <a:spcPct val="50000"/>
              </a:spcBef>
            </a:pPr>
            <a:r>
              <a:rPr lang="en-US" altLang="zh-CN" sz="1600" b="1">
                <a:latin typeface="Times New Roman" panose="02020603050405020304" pitchFamily="18" charset="0"/>
                <a:ea typeface="Times New Roman" panose="02020603050405020304" pitchFamily="18" charset="0"/>
              </a:rPr>
              <a:t>	PC &lt;– PC + 4</a:t>
            </a:r>
            <a:endParaRPr lang="en-US" altLang="zh-CN" sz="1600" b="1">
              <a:latin typeface="Times New Roman" panose="02020603050405020304" pitchFamily="18" charset="0"/>
              <a:ea typeface="Times New Roman" panose="02020603050405020304" pitchFamily="18" charset="0"/>
            </a:endParaRPr>
          </a:p>
        </p:txBody>
      </p:sp>
      <p:grpSp>
        <p:nvGrpSpPr>
          <p:cNvPr id="29707" name="组合 29706"/>
          <p:cNvGrpSpPr/>
          <p:nvPr/>
        </p:nvGrpSpPr>
        <p:grpSpPr>
          <a:xfrm>
            <a:off x="4341813" y="1841500"/>
            <a:ext cx="4127500" cy="1897063"/>
            <a:chOff x="2735" y="1160"/>
            <a:chExt cx="2600" cy="1195"/>
          </a:xfrm>
        </p:grpSpPr>
        <p:sp>
          <p:nvSpPr>
            <p:cNvPr id="29701" name="矩形 29700"/>
            <p:cNvSpPr/>
            <p:nvPr/>
          </p:nvSpPr>
          <p:spPr>
            <a:xfrm>
              <a:off x="2735" y="1160"/>
              <a:ext cx="2600" cy="1195"/>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lnSpc>
                  <a:spcPct val="80000"/>
                </a:lnSpc>
                <a:spcBef>
                  <a:spcPct val="50000"/>
                </a:spcBef>
              </a:pPr>
              <a:r>
                <a:rPr lang="en-US" altLang="zh-CN" sz="1600" b="1" u="sng" dirty="0" err="1">
                  <a:latin typeface="Times New Roman" panose="02020603050405020304" pitchFamily="18" charset="0"/>
                  <a:ea typeface="Times New Roman" panose="02020603050405020304" pitchFamily="18" charset="0"/>
                </a:rPr>
                <a:t>inst</a:t>
              </a:r>
              <a:r>
                <a:rPr lang="en-US" altLang="zh-CN" sz="1600" b="1" u="sng" dirty="0">
                  <a:latin typeface="Times New Roman" panose="02020603050405020304" pitchFamily="18" charset="0"/>
                  <a:ea typeface="Times New Roman" panose="02020603050405020304" pitchFamily="18" charset="0"/>
                </a:rPr>
                <a:t> 	Physical Register Transfers</a:t>
              </a:r>
              <a:endParaRPr lang="en-US" altLang="zh-CN" sz="1600" b="1" u="sng" dirty="0">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u="sng" dirty="0">
                  <a:latin typeface="Times New Roman" panose="02020603050405020304" pitchFamily="18" charset="0"/>
                  <a:ea typeface="Times New Roman" panose="02020603050405020304" pitchFamily="18" charset="0"/>
                </a:rPr>
                <a:t>	</a:t>
              </a:r>
              <a:r>
                <a:rPr lang="en-US" altLang="zh-CN" sz="1600" dirty="0">
                  <a:latin typeface="Times New Roman" panose="02020603050405020304" pitchFamily="18" charset="0"/>
                  <a:ea typeface="Times New Roman" panose="02020603050405020304" pitchFamily="18" charset="0"/>
                </a:rPr>
                <a:t>IR &lt;– MEM[pc]</a:t>
              </a:r>
              <a:endParaRPr lang="en-US" altLang="zh-CN" sz="1600" b="1" u="sng" dirty="0">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dirty="0">
                  <a:latin typeface="Times New Roman" panose="02020603050405020304" pitchFamily="18" charset="0"/>
                  <a:ea typeface="Times New Roman" panose="02020603050405020304" pitchFamily="18" charset="0"/>
                </a:rPr>
                <a:t>LW	A&lt;– R[</a:t>
              </a:r>
              <a:r>
                <a:rPr lang="en-US" altLang="zh-CN" sz="1600" b="1" dirty="0" err="1">
                  <a:latin typeface="Times New Roman" panose="02020603050405020304" pitchFamily="18" charset="0"/>
                  <a:ea typeface="Times New Roman" panose="02020603050405020304" pitchFamily="18" charset="0"/>
                </a:rPr>
                <a:t>rs</a:t>
              </a:r>
              <a:r>
                <a:rPr lang="en-US" altLang="zh-CN" sz="1600" b="1" dirty="0">
                  <a:latin typeface="Times New Roman" panose="02020603050405020304" pitchFamily="18" charset="0"/>
                  <a:ea typeface="Times New Roman" panose="02020603050405020304" pitchFamily="18" charset="0"/>
                </a:rPr>
                <a:t>]; </a:t>
              </a:r>
              <a:r>
                <a:rPr lang="en-US" altLang="zh-CN" sz="1600" b="1" dirty="0">
                  <a:solidFill>
                    <a:schemeClr val="bg1"/>
                  </a:solidFill>
                  <a:latin typeface="Times New Roman" panose="02020603050405020304" pitchFamily="18" charset="0"/>
                  <a:ea typeface="Times New Roman" panose="02020603050405020304" pitchFamily="18" charset="0"/>
                </a:rPr>
                <a:t>B &lt;– R[</a:t>
              </a:r>
              <a:r>
                <a:rPr lang="en-US" altLang="zh-CN" sz="1600" b="1" dirty="0" err="1">
                  <a:solidFill>
                    <a:schemeClr val="bg1"/>
                  </a:solidFill>
                  <a:latin typeface="Times New Roman" panose="02020603050405020304" pitchFamily="18" charset="0"/>
                  <a:ea typeface="Times New Roman" panose="02020603050405020304" pitchFamily="18" charset="0"/>
                </a:rPr>
                <a:t>rt</a:t>
              </a:r>
              <a:r>
                <a:rPr lang="en-US" altLang="zh-CN" sz="1600" b="1" dirty="0">
                  <a:solidFill>
                    <a:schemeClr val="bg1"/>
                  </a:solidFill>
                  <a:latin typeface="Times New Roman" panose="02020603050405020304" pitchFamily="18" charset="0"/>
                  <a:ea typeface="Times New Roman" panose="02020603050405020304" pitchFamily="18" charset="0"/>
                </a:rPr>
                <a:t>]</a:t>
              </a:r>
              <a:endParaRPr lang="en-US" altLang="zh-CN" sz="1600" b="1" dirty="0">
                <a:solidFill>
                  <a:schemeClr val="bg1"/>
                </a:solidFill>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dirty="0">
                  <a:latin typeface="Times New Roman" panose="02020603050405020304" pitchFamily="18" charset="0"/>
                  <a:ea typeface="Times New Roman" panose="02020603050405020304" pitchFamily="18" charset="0"/>
                </a:rPr>
                <a:t>	S &lt;– A + </a:t>
              </a:r>
              <a:r>
                <a:rPr lang="en-US" altLang="zh-CN" sz="1600" b="1" dirty="0" err="1">
                  <a:latin typeface="Times New Roman" panose="02020603050405020304" pitchFamily="18" charset="0"/>
                  <a:ea typeface="Times New Roman" panose="02020603050405020304" pitchFamily="18" charset="0"/>
                </a:rPr>
                <a:t>SExt</a:t>
              </a:r>
              <a:r>
                <a:rPr lang="en-US" altLang="zh-CN" sz="1600" b="1" dirty="0">
                  <a:latin typeface="Times New Roman" panose="02020603050405020304" pitchFamily="18" charset="0"/>
                  <a:ea typeface="Times New Roman" panose="02020603050405020304" pitchFamily="18" charset="0"/>
                </a:rPr>
                <a:t>(Im16)</a:t>
              </a:r>
              <a:endParaRPr lang="en-US" altLang="zh-CN" sz="1600" b="1" dirty="0">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dirty="0">
                  <a:latin typeface="Times New Roman" panose="02020603050405020304" pitchFamily="18" charset="0"/>
                  <a:ea typeface="Times New Roman" panose="02020603050405020304" pitchFamily="18" charset="0"/>
                </a:rPr>
                <a:t>	M &lt;– MEM[S]	</a:t>
              </a:r>
              <a:endParaRPr lang="en-US" altLang="zh-CN" sz="1600" b="1" dirty="0">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dirty="0">
                  <a:latin typeface="Times New Roman" panose="02020603050405020304" pitchFamily="18" charset="0"/>
                  <a:ea typeface="Times New Roman" panose="02020603050405020304" pitchFamily="18" charset="0"/>
                </a:rPr>
                <a:t>	R[</a:t>
              </a:r>
              <a:r>
                <a:rPr lang="en-US" altLang="zh-CN" sz="1600" b="1" dirty="0" err="1">
                  <a:latin typeface="Times New Roman" panose="02020603050405020304" pitchFamily="18" charset="0"/>
                  <a:ea typeface="Times New Roman" panose="02020603050405020304" pitchFamily="18" charset="0"/>
                </a:rPr>
                <a:t>rd</a:t>
              </a:r>
              <a:r>
                <a:rPr lang="en-US" altLang="zh-CN" sz="1600" b="1" dirty="0">
                  <a:latin typeface="Times New Roman" panose="02020603050405020304" pitchFamily="18" charset="0"/>
                  <a:ea typeface="Times New Roman" panose="02020603050405020304" pitchFamily="18" charset="0"/>
                </a:rPr>
                <a:t>] &lt;– M;    	PC &lt;– PC + 4</a:t>
              </a:r>
              <a:endParaRPr lang="en-US" altLang="zh-CN" sz="1600" b="1" dirty="0">
                <a:latin typeface="Times New Roman" panose="02020603050405020304" pitchFamily="18" charset="0"/>
                <a:ea typeface="Times New Roman" panose="02020603050405020304" pitchFamily="18" charset="0"/>
              </a:endParaRPr>
            </a:p>
          </p:txBody>
        </p:sp>
        <p:sp>
          <p:nvSpPr>
            <p:cNvPr id="29702" name="直接连接符 29701"/>
            <p:cNvSpPr/>
            <p:nvPr/>
          </p:nvSpPr>
          <p:spPr>
            <a:xfrm>
              <a:off x="3264" y="1592"/>
              <a:ext cx="0" cy="752"/>
            </a:xfrm>
            <a:prstGeom prst="line">
              <a:avLst/>
            </a:prstGeom>
            <a:ln w="25400" cap="flat" cmpd="sng">
              <a:solidFill>
                <a:schemeClr val="tx1"/>
              </a:solidFill>
              <a:prstDash val="solid"/>
              <a:headEnd type="none" w="med" len="med"/>
              <a:tailEnd type="none" w="med" len="med"/>
            </a:ln>
          </p:spPr>
        </p:sp>
        <p:sp>
          <p:nvSpPr>
            <p:cNvPr id="29703" name="直接连接符 29702"/>
            <p:cNvSpPr/>
            <p:nvPr/>
          </p:nvSpPr>
          <p:spPr>
            <a:xfrm>
              <a:off x="3272" y="1584"/>
              <a:ext cx="2048" cy="0"/>
            </a:xfrm>
            <a:prstGeom prst="line">
              <a:avLst/>
            </a:prstGeom>
            <a:ln w="25400" cap="flat" cmpd="sng">
              <a:solidFill>
                <a:schemeClr val="tx1"/>
              </a:solidFill>
              <a:prstDash val="solid"/>
              <a:headEnd type="none" w="med" len="med"/>
              <a:tailEnd type="none" w="med" len="med"/>
            </a:ln>
          </p:spPr>
        </p:sp>
        <p:sp>
          <p:nvSpPr>
            <p:cNvPr id="29704" name="直接连接符 29703"/>
            <p:cNvSpPr/>
            <p:nvPr/>
          </p:nvSpPr>
          <p:spPr>
            <a:xfrm>
              <a:off x="3272" y="1776"/>
              <a:ext cx="2048" cy="0"/>
            </a:xfrm>
            <a:prstGeom prst="line">
              <a:avLst/>
            </a:prstGeom>
            <a:ln w="25400" cap="flat" cmpd="sng">
              <a:solidFill>
                <a:schemeClr val="tx1"/>
              </a:solidFill>
              <a:prstDash val="solid"/>
              <a:headEnd type="none" w="med" len="med"/>
              <a:tailEnd type="none" w="med" len="med"/>
            </a:ln>
          </p:spPr>
        </p:sp>
        <p:sp>
          <p:nvSpPr>
            <p:cNvPr id="29705" name="直接连接符 29704"/>
            <p:cNvSpPr/>
            <p:nvPr/>
          </p:nvSpPr>
          <p:spPr>
            <a:xfrm>
              <a:off x="3272" y="1968"/>
              <a:ext cx="2048" cy="0"/>
            </a:xfrm>
            <a:prstGeom prst="line">
              <a:avLst/>
            </a:prstGeom>
            <a:ln w="25400" cap="flat" cmpd="sng">
              <a:solidFill>
                <a:schemeClr val="tx1"/>
              </a:solidFill>
              <a:prstDash val="solid"/>
              <a:headEnd type="none" w="med" len="med"/>
              <a:tailEnd type="none" w="med" len="med"/>
            </a:ln>
          </p:spPr>
        </p:sp>
        <p:sp>
          <p:nvSpPr>
            <p:cNvPr id="29706" name="直接连接符 29705"/>
            <p:cNvSpPr/>
            <p:nvPr/>
          </p:nvSpPr>
          <p:spPr>
            <a:xfrm>
              <a:off x="3272" y="2160"/>
              <a:ext cx="2048" cy="0"/>
            </a:xfrm>
            <a:prstGeom prst="line">
              <a:avLst/>
            </a:prstGeom>
            <a:ln w="25400" cap="flat" cmpd="sng">
              <a:solidFill>
                <a:schemeClr val="tx1"/>
              </a:solidFill>
              <a:prstDash val="solid"/>
              <a:headEnd type="none" w="med" len="med"/>
              <a:tailEnd type="none" w="med" len="med"/>
            </a:ln>
          </p:spPr>
        </p:sp>
      </p:grpSp>
      <p:sp>
        <p:nvSpPr>
          <p:cNvPr id="29708" name="圆角矩形 29707"/>
          <p:cNvSpPr/>
          <p:nvPr/>
        </p:nvSpPr>
        <p:spPr>
          <a:xfrm>
            <a:off x="3441700" y="4508500"/>
            <a:ext cx="812800" cy="8890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9709" name="直接连接符 29708"/>
          <p:cNvSpPr/>
          <p:nvPr/>
        </p:nvSpPr>
        <p:spPr>
          <a:xfrm>
            <a:off x="5181600" y="3975100"/>
            <a:ext cx="0" cy="508000"/>
          </a:xfrm>
          <a:prstGeom prst="line">
            <a:avLst/>
          </a:prstGeom>
          <a:ln w="25400" cap="flat" cmpd="sng">
            <a:solidFill>
              <a:schemeClr val="tx1"/>
            </a:solidFill>
            <a:prstDash val="solid"/>
            <a:headEnd type="none" w="med" len="med"/>
            <a:tailEnd type="triangle" w="med" len="med"/>
          </a:ln>
        </p:spPr>
      </p:sp>
      <p:sp>
        <p:nvSpPr>
          <p:cNvPr id="29710" name="直接连接符 29709"/>
          <p:cNvSpPr/>
          <p:nvPr/>
        </p:nvSpPr>
        <p:spPr>
          <a:xfrm>
            <a:off x="5334000" y="3975100"/>
            <a:ext cx="0" cy="508000"/>
          </a:xfrm>
          <a:prstGeom prst="line">
            <a:avLst/>
          </a:prstGeom>
          <a:ln w="25400" cap="flat" cmpd="sng">
            <a:solidFill>
              <a:schemeClr val="tx1"/>
            </a:solidFill>
            <a:prstDash val="solid"/>
            <a:headEnd type="none" w="med" len="med"/>
            <a:tailEnd type="triangle" w="med" len="med"/>
          </a:ln>
        </p:spPr>
      </p:sp>
      <p:sp>
        <p:nvSpPr>
          <p:cNvPr id="29713" name="直接连接符 29712"/>
          <p:cNvSpPr/>
          <p:nvPr/>
        </p:nvSpPr>
        <p:spPr>
          <a:xfrm>
            <a:off x="4660900" y="5867400"/>
            <a:ext cx="1270000" cy="0"/>
          </a:xfrm>
          <a:prstGeom prst="line">
            <a:avLst/>
          </a:prstGeom>
          <a:ln w="25400" cap="flat" cmpd="sng">
            <a:solidFill>
              <a:schemeClr val="tx1"/>
            </a:solidFill>
            <a:prstDash val="solid"/>
            <a:headEnd type="none" w="med" len="med"/>
            <a:tailEnd type="triangle" w="med" len="med"/>
          </a:ln>
        </p:spPr>
      </p:sp>
      <p:sp>
        <p:nvSpPr>
          <p:cNvPr id="29714" name="矩形 29713"/>
          <p:cNvSpPr/>
          <p:nvPr/>
        </p:nvSpPr>
        <p:spPr>
          <a:xfrm rot="16200000">
            <a:off x="4937125" y="4700588"/>
            <a:ext cx="688975" cy="363537"/>
          </a:xfrm>
          <a:prstGeom prst="rect">
            <a:avLst/>
          </a:prstGeom>
          <a:noFill/>
          <a:ln w="12700">
            <a:noFill/>
          </a:ln>
        </p:spPr>
        <p:txBody>
          <a:bodyPr wrap="none" lIns="90488" tIns="44450" rIns="90488" bIns="44450">
            <a:spAutoFit/>
          </a:bodyPr>
          <a:lstStyle/>
          <a:p>
            <a:pPr lvl="0"/>
            <a:r>
              <a:rPr lang="en-US" altLang="zh-CN" sz="1800" i="1">
                <a:solidFill>
                  <a:schemeClr val="accent1"/>
                </a:solidFill>
                <a:latin typeface="Arial" panose="020B0604020202020204" pitchFamily="34" charset="0"/>
                <a:ea typeface="Times New Roman" panose="02020603050405020304" pitchFamily="18" charset="0"/>
              </a:rPr>
              <a:t>Exec</a:t>
            </a:r>
            <a:endParaRPr lang="en-US" altLang="zh-CN" sz="1800" i="1">
              <a:solidFill>
                <a:schemeClr val="accent1"/>
              </a:solidFill>
              <a:latin typeface="Arial" panose="020B0604020202020204" pitchFamily="34" charset="0"/>
              <a:ea typeface="Times New Roman" panose="02020603050405020304" pitchFamily="18" charset="0"/>
            </a:endParaRPr>
          </a:p>
        </p:txBody>
      </p:sp>
      <p:sp>
        <p:nvSpPr>
          <p:cNvPr id="29715" name="直接连接符 29714"/>
          <p:cNvSpPr/>
          <p:nvPr/>
        </p:nvSpPr>
        <p:spPr>
          <a:xfrm>
            <a:off x="5486400" y="3975100"/>
            <a:ext cx="0" cy="508000"/>
          </a:xfrm>
          <a:prstGeom prst="line">
            <a:avLst/>
          </a:prstGeom>
          <a:ln w="25400" cap="flat" cmpd="sng">
            <a:solidFill>
              <a:schemeClr val="tx1"/>
            </a:solidFill>
            <a:prstDash val="solid"/>
            <a:headEnd type="none" w="med" len="med"/>
            <a:tailEnd type="triangle" w="med" len="med"/>
          </a:ln>
        </p:spPr>
      </p:sp>
      <p:sp>
        <p:nvSpPr>
          <p:cNvPr id="29716" name="圆角矩形 29715"/>
          <p:cNvSpPr/>
          <p:nvPr/>
        </p:nvSpPr>
        <p:spPr>
          <a:xfrm>
            <a:off x="4965700" y="4508500"/>
            <a:ext cx="660400" cy="9652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9717" name="圆角矩形 29716"/>
          <p:cNvSpPr/>
          <p:nvPr/>
        </p:nvSpPr>
        <p:spPr>
          <a:xfrm>
            <a:off x="5956300" y="5194300"/>
            <a:ext cx="812800" cy="9652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9718" name="矩形 29717"/>
          <p:cNvSpPr/>
          <p:nvPr/>
        </p:nvSpPr>
        <p:spPr>
          <a:xfrm>
            <a:off x="7708900" y="4432300"/>
            <a:ext cx="660400" cy="736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9719" name="矩形 29718"/>
          <p:cNvSpPr/>
          <p:nvPr/>
        </p:nvSpPr>
        <p:spPr>
          <a:xfrm rot="16200000">
            <a:off x="7680325" y="4395788"/>
            <a:ext cx="727075" cy="6381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Reg. </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29720" name="任意多边形 29719"/>
          <p:cNvSpPr/>
          <p:nvPr/>
        </p:nvSpPr>
        <p:spPr>
          <a:xfrm>
            <a:off x="7772400" y="51054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9721" name="矩形 29720"/>
          <p:cNvSpPr/>
          <p:nvPr/>
        </p:nvSpPr>
        <p:spPr>
          <a:xfrm rot="16200000">
            <a:off x="5849938" y="5310188"/>
            <a:ext cx="917575" cy="638175"/>
          </a:xfrm>
          <a:prstGeom prst="rect">
            <a:avLst/>
          </a:prstGeom>
          <a:noFill/>
          <a:ln w="12700">
            <a:noFill/>
          </a:ln>
        </p:spPr>
        <p:txBody>
          <a:bodyPr lIns="90488" tIns="44450" rIns="90488" bIns="44450">
            <a:spAutoFit/>
          </a:bodyPr>
          <a:lstStyle/>
          <a:p>
            <a:pPr lvl="0" algn="ctr"/>
            <a:r>
              <a:rPr lang="en-US" altLang="zh-CN" sz="1800" err="1">
                <a:latin typeface="Arial" panose="020B0604020202020204" pitchFamily="34" charset="0"/>
                <a:ea typeface="Times New Roman" panose="02020603050405020304" pitchFamily="18" charset="0"/>
              </a:rPr>
              <a:t>Mem</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Access</a:t>
            </a:r>
            <a:endParaRPr lang="en-US" altLang="zh-CN" sz="1800">
              <a:latin typeface="Arial" panose="020B0604020202020204" pitchFamily="34" charset="0"/>
              <a:ea typeface="Times New Roman" panose="02020603050405020304" pitchFamily="18" charset="0"/>
            </a:endParaRPr>
          </a:p>
        </p:txBody>
      </p:sp>
      <p:sp>
        <p:nvSpPr>
          <p:cNvPr id="29722" name="矩形 29721"/>
          <p:cNvSpPr/>
          <p:nvPr/>
        </p:nvSpPr>
        <p:spPr>
          <a:xfrm>
            <a:off x="6794500" y="5880100"/>
            <a:ext cx="6604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9723" name="矩形 29722"/>
          <p:cNvSpPr/>
          <p:nvPr/>
        </p:nvSpPr>
        <p:spPr>
          <a:xfrm rot="16200000">
            <a:off x="6765925" y="5919788"/>
            <a:ext cx="6889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Data</a:t>
            </a:r>
            <a:endParaRPr lang="en-US" altLang="zh-CN" sz="1800" err="1">
              <a:latin typeface="Arial" panose="020B0604020202020204" pitchFamily="34" charset="0"/>
              <a:ea typeface="Times New Roman" panose="02020603050405020304" pitchFamily="18" charset="0"/>
            </a:endParaRPr>
          </a:p>
          <a:p>
            <a:pPr lvl="0"/>
            <a:r>
              <a:rPr lang="en-US" altLang="zh-CN" sz="1800" err="1">
                <a:latin typeface="Arial" panose="020B0604020202020204" pitchFamily="34" charset="0"/>
                <a:ea typeface="Times New Roman" panose="02020603050405020304" pitchFamily="18" charset="0"/>
              </a:rPr>
              <a:t>Mem</a:t>
            </a:r>
            <a:endParaRPr lang="en-US" altLang="zh-CN" sz="1800" err="1">
              <a:latin typeface="Arial" panose="020B0604020202020204" pitchFamily="34" charset="0"/>
              <a:ea typeface="Times New Roman" panose="02020603050405020304" pitchFamily="18" charset="0"/>
            </a:endParaRPr>
          </a:p>
        </p:txBody>
      </p:sp>
      <p:sp>
        <p:nvSpPr>
          <p:cNvPr id="29724" name="任意多边形 29723"/>
          <p:cNvSpPr/>
          <p:nvPr/>
        </p:nvSpPr>
        <p:spPr>
          <a:xfrm>
            <a:off x="6858000" y="65532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9725" name="直接连接符 29724"/>
          <p:cNvSpPr/>
          <p:nvPr/>
        </p:nvSpPr>
        <p:spPr>
          <a:xfrm>
            <a:off x="5956300" y="4724400"/>
            <a:ext cx="1498600" cy="0"/>
          </a:xfrm>
          <a:prstGeom prst="line">
            <a:avLst/>
          </a:prstGeom>
          <a:ln w="25400" cap="flat" cmpd="sng">
            <a:solidFill>
              <a:schemeClr val="tx1"/>
            </a:solidFill>
            <a:prstDash val="solid"/>
            <a:headEnd type="none" w="med" len="med"/>
            <a:tailEnd type="triangle" w="med" len="med"/>
          </a:ln>
        </p:spPr>
      </p:sp>
      <p:sp>
        <p:nvSpPr>
          <p:cNvPr id="29726" name="直接连接符 29725"/>
          <p:cNvSpPr/>
          <p:nvPr/>
        </p:nvSpPr>
        <p:spPr>
          <a:xfrm>
            <a:off x="7175500" y="4953000"/>
            <a:ext cx="279400" cy="0"/>
          </a:xfrm>
          <a:prstGeom prst="line">
            <a:avLst/>
          </a:prstGeom>
          <a:ln w="25400" cap="flat" cmpd="sng">
            <a:solidFill>
              <a:schemeClr val="accent2"/>
            </a:solidFill>
            <a:prstDash val="solid"/>
            <a:headEnd type="none" w="med" len="med"/>
            <a:tailEnd type="triangle" w="med" len="med"/>
          </a:ln>
        </p:spPr>
      </p:sp>
      <p:sp>
        <p:nvSpPr>
          <p:cNvPr id="29727" name="直接连接符 29726"/>
          <p:cNvSpPr/>
          <p:nvPr/>
        </p:nvSpPr>
        <p:spPr>
          <a:xfrm>
            <a:off x="6324600" y="3975100"/>
            <a:ext cx="0" cy="1193800"/>
          </a:xfrm>
          <a:prstGeom prst="line">
            <a:avLst/>
          </a:prstGeom>
          <a:ln w="25400" cap="flat" cmpd="sng">
            <a:solidFill>
              <a:schemeClr val="tx1"/>
            </a:solidFill>
            <a:prstDash val="solid"/>
            <a:headEnd type="none" w="med" len="med"/>
            <a:tailEnd type="triangle" w="med" len="med"/>
          </a:ln>
        </p:spPr>
      </p:sp>
      <p:sp>
        <p:nvSpPr>
          <p:cNvPr id="29728" name="直接连接符 29727"/>
          <p:cNvSpPr/>
          <p:nvPr/>
        </p:nvSpPr>
        <p:spPr>
          <a:xfrm>
            <a:off x="6553200" y="3975100"/>
            <a:ext cx="0" cy="1193800"/>
          </a:xfrm>
          <a:prstGeom prst="line">
            <a:avLst/>
          </a:prstGeom>
          <a:ln w="25400" cap="flat" cmpd="sng">
            <a:solidFill>
              <a:schemeClr val="tx1"/>
            </a:solidFill>
            <a:prstDash val="solid"/>
            <a:headEnd type="none" w="med" len="med"/>
            <a:tailEnd type="triangle" w="med" len="med"/>
          </a:ln>
        </p:spPr>
      </p:sp>
      <p:grpSp>
        <p:nvGrpSpPr>
          <p:cNvPr id="29740" name="组合 29739"/>
          <p:cNvGrpSpPr/>
          <p:nvPr/>
        </p:nvGrpSpPr>
        <p:grpSpPr>
          <a:xfrm>
            <a:off x="5618163" y="4584700"/>
            <a:ext cx="333375" cy="522288"/>
            <a:chOff x="3539" y="2888"/>
            <a:chExt cx="210" cy="329"/>
          </a:xfrm>
        </p:grpSpPr>
        <p:sp>
          <p:nvSpPr>
            <p:cNvPr id="29737" name="矩形 29736"/>
            <p:cNvSpPr/>
            <p:nvPr/>
          </p:nvSpPr>
          <p:spPr>
            <a:xfrm>
              <a:off x="3560" y="2888"/>
              <a:ext cx="176" cy="32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9738" name="任意多边形 29737"/>
            <p:cNvSpPr/>
            <p:nvPr/>
          </p:nvSpPr>
          <p:spPr>
            <a:xfrm>
              <a:off x="3600" y="3174"/>
              <a:ext cx="97" cy="43"/>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29739" name="矩形 29738"/>
            <p:cNvSpPr/>
            <p:nvPr/>
          </p:nvSpPr>
          <p:spPr>
            <a:xfrm>
              <a:off x="3539" y="2944"/>
              <a:ext cx="210" cy="229"/>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a:t>
              </a:r>
              <a:endParaRPr lang="en-US" altLang="zh-CN" sz="1800">
                <a:latin typeface="Arial" panose="020B0604020202020204" pitchFamily="34" charset="0"/>
                <a:ea typeface="Times New Roman" panose="02020603050405020304" pitchFamily="18" charset="0"/>
              </a:endParaRPr>
            </a:p>
          </p:txBody>
        </p:sp>
      </p:grpSp>
      <p:sp>
        <p:nvSpPr>
          <p:cNvPr id="29741" name="圆角矩形 29740"/>
          <p:cNvSpPr/>
          <p:nvPr/>
        </p:nvSpPr>
        <p:spPr>
          <a:xfrm>
            <a:off x="7480300" y="4432300"/>
            <a:ext cx="203200" cy="736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grpSp>
        <p:nvGrpSpPr>
          <p:cNvPr id="29745" name="组合 29744"/>
          <p:cNvGrpSpPr/>
          <p:nvPr/>
        </p:nvGrpSpPr>
        <p:grpSpPr>
          <a:xfrm>
            <a:off x="6761163" y="5270500"/>
            <a:ext cx="384175" cy="522288"/>
            <a:chOff x="4259" y="3320"/>
            <a:chExt cx="242" cy="329"/>
          </a:xfrm>
        </p:grpSpPr>
        <p:sp>
          <p:nvSpPr>
            <p:cNvPr id="29742" name="矩形 29741"/>
            <p:cNvSpPr/>
            <p:nvPr/>
          </p:nvSpPr>
          <p:spPr>
            <a:xfrm>
              <a:off x="4280" y="3320"/>
              <a:ext cx="176" cy="32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9743" name="任意多边形 29742"/>
            <p:cNvSpPr/>
            <p:nvPr/>
          </p:nvSpPr>
          <p:spPr>
            <a:xfrm>
              <a:off x="4320" y="3606"/>
              <a:ext cx="97" cy="43"/>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29744" name="矩形 29743"/>
            <p:cNvSpPr/>
            <p:nvPr/>
          </p:nvSpPr>
          <p:spPr>
            <a:xfrm>
              <a:off x="4259" y="3376"/>
              <a:ext cx="242" cy="2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M</a:t>
              </a:r>
              <a:endParaRPr lang="en-US" altLang="zh-CN" sz="1800">
                <a:latin typeface="Arial" panose="020B0604020202020204" pitchFamily="34" charset="0"/>
                <a:ea typeface="Times New Roman" panose="02020603050405020304" pitchFamily="18" charset="0"/>
              </a:endParaRPr>
            </a:p>
          </p:txBody>
        </p:sp>
      </p:grpSp>
      <p:sp>
        <p:nvSpPr>
          <p:cNvPr id="29746" name="任意多边形 29745"/>
          <p:cNvSpPr/>
          <p:nvPr/>
        </p:nvSpPr>
        <p:spPr>
          <a:xfrm>
            <a:off x="7086600" y="4953000"/>
            <a:ext cx="77788" cy="611188"/>
          </a:xfrm>
          <a:custGeom>
            <a:avLst/>
            <a:gdLst/>
            <a:ahLst/>
            <a:cxnLst/>
            <a:rect l="0" t="0" r="0" b="0"/>
            <a:pathLst>
              <a:path w="49" h="385">
                <a:moveTo>
                  <a:pt x="0" y="384"/>
                </a:moveTo>
                <a:lnTo>
                  <a:pt x="48" y="384"/>
                </a:lnTo>
                <a:lnTo>
                  <a:pt x="48" y="0"/>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29747" name="直接连接符 29746"/>
          <p:cNvSpPr/>
          <p:nvPr/>
        </p:nvSpPr>
        <p:spPr>
          <a:xfrm>
            <a:off x="6096000" y="4737100"/>
            <a:ext cx="0" cy="431800"/>
          </a:xfrm>
          <a:prstGeom prst="line">
            <a:avLst/>
          </a:prstGeom>
          <a:ln w="25400" cap="flat" cmpd="sng">
            <a:solidFill>
              <a:schemeClr val="accent2"/>
            </a:solidFill>
            <a:prstDash val="solid"/>
            <a:headEnd type="none" w="med" len="med"/>
            <a:tailEnd type="triangle" w="med" len="med"/>
          </a:ln>
        </p:spPr>
      </p:sp>
      <p:sp>
        <p:nvSpPr>
          <p:cNvPr id="29748" name="矩形 29747"/>
          <p:cNvSpPr/>
          <p:nvPr/>
        </p:nvSpPr>
        <p:spPr>
          <a:xfrm rot="16200000">
            <a:off x="3489325" y="4548188"/>
            <a:ext cx="6000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29749" name="直接连接符 29748"/>
          <p:cNvSpPr/>
          <p:nvPr/>
        </p:nvSpPr>
        <p:spPr>
          <a:xfrm>
            <a:off x="7924800" y="3898900"/>
            <a:ext cx="0" cy="508000"/>
          </a:xfrm>
          <a:prstGeom prst="line">
            <a:avLst/>
          </a:prstGeom>
          <a:ln w="25400" cap="flat" cmpd="sng">
            <a:solidFill>
              <a:schemeClr val="tx1"/>
            </a:solidFill>
            <a:prstDash val="solid"/>
            <a:headEnd type="none" w="med" len="med"/>
            <a:tailEnd type="triangle" w="med" len="med"/>
          </a:ln>
        </p:spPr>
      </p:sp>
      <p:sp>
        <p:nvSpPr>
          <p:cNvPr id="29750" name="直接连接符 29749"/>
          <p:cNvSpPr/>
          <p:nvPr/>
        </p:nvSpPr>
        <p:spPr>
          <a:xfrm>
            <a:off x="8077200" y="3898900"/>
            <a:ext cx="0" cy="508000"/>
          </a:xfrm>
          <a:prstGeom prst="line">
            <a:avLst/>
          </a:prstGeom>
          <a:ln w="25400" cap="flat" cmpd="sng">
            <a:solidFill>
              <a:schemeClr val="tx1"/>
            </a:solidFill>
            <a:prstDash val="solid"/>
            <a:headEnd type="none" w="med" len="med"/>
            <a:tailEnd type="triangle" w="med" len="med"/>
          </a:ln>
        </p:spPr>
      </p:sp>
      <p:sp>
        <p:nvSpPr>
          <p:cNvPr id="29751" name="直接连接符 29750"/>
          <p:cNvSpPr/>
          <p:nvPr/>
        </p:nvSpPr>
        <p:spPr>
          <a:xfrm>
            <a:off x="7543800" y="3898900"/>
            <a:ext cx="0" cy="508000"/>
          </a:xfrm>
          <a:prstGeom prst="line">
            <a:avLst/>
          </a:prstGeom>
          <a:ln w="25400" cap="flat" cmpd="sng">
            <a:solidFill>
              <a:schemeClr val="tx1"/>
            </a:solidFill>
            <a:prstDash val="solid"/>
            <a:headEnd type="none" w="med" len="med"/>
            <a:tailEnd type="triangle" w="med" len="med"/>
          </a:ln>
        </p:spPr>
      </p:sp>
      <p:sp>
        <p:nvSpPr>
          <p:cNvPr id="29754" name="矩形 29753"/>
          <p:cNvSpPr/>
          <p:nvPr/>
        </p:nvSpPr>
        <p:spPr>
          <a:xfrm>
            <a:off x="5089525" y="4471988"/>
            <a:ext cx="317500" cy="366712"/>
          </a:xfrm>
          <a:prstGeom prst="rect">
            <a:avLst/>
          </a:prstGeom>
          <a:noFill/>
          <a:ln w="12700">
            <a:noFill/>
          </a:ln>
        </p:spPr>
        <p:txBody>
          <a:bodyPr/>
          <a:lstStyle/>
          <a:p>
            <a:endParaRPr lang="zh-CN" altLang="en-US"/>
          </a:p>
        </p:txBody>
      </p:sp>
      <p:sp>
        <p:nvSpPr>
          <p:cNvPr id="29755" name="矩形 29754"/>
          <p:cNvSpPr/>
          <p:nvPr/>
        </p:nvSpPr>
        <p:spPr>
          <a:xfrm>
            <a:off x="1536700" y="4508500"/>
            <a:ext cx="279400" cy="1117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9756" name="矩形 29755"/>
          <p:cNvSpPr/>
          <p:nvPr/>
        </p:nvSpPr>
        <p:spPr>
          <a:xfrm rot="16200000">
            <a:off x="1431925" y="4852988"/>
            <a:ext cx="4984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29757" name="任意多边形 29756"/>
          <p:cNvSpPr/>
          <p:nvPr/>
        </p:nvSpPr>
        <p:spPr>
          <a:xfrm>
            <a:off x="1600200" y="5562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9758" name="圆角矩形 29757"/>
          <p:cNvSpPr/>
          <p:nvPr/>
        </p:nvSpPr>
        <p:spPr>
          <a:xfrm>
            <a:off x="1003300" y="4508500"/>
            <a:ext cx="5080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9759" name="矩形 29758"/>
          <p:cNvSpPr/>
          <p:nvPr/>
        </p:nvSpPr>
        <p:spPr>
          <a:xfrm rot="16200000">
            <a:off x="746125" y="4929188"/>
            <a:ext cx="10318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Next PC</a:t>
            </a:r>
            <a:endParaRPr lang="en-US" altLang="zh-CN" sz="1800">
              <a:latin typeface="Arial" panose="020B0604020202020204" pitchFamily="34" charset="0"/>
              <a:ea typeface="Times New Roman" panose="02020603050405020304" pitchFamily="18" charset="0"/>
            </a:endParaRPr>
          </a:p>
        </p:txBody>
      </p:sp>
      <p:sp>
        <p:nvSpPr>
          <p:cNvPr id="29760" name="直接连接符 29759"/>
          <p:cNvSpPr/>
          <p:nvPr/>
        </p:nvSpPr>
        <p:spPr>
          <a:xfrm>
            <a:off x="1219200" y="3975100"/>
            <a:ext cx="0" cy="508000"/>
          </a:xfrm>
          <a:prstGeom prst="line">
            <a:avLst/>
          </a:prstGeom>
          <a:ln w="25400" cap="flat" cmpd="sng">
            <a:solidFill>
              <a:schemeClr val="tx1"/>
            </a:solidFill>
            <a:prstDash val="solid"/>
            <a:headEnd type="none" w="med" len="med"/>
            <a:tailEnd type="triangle" w="med" len="med"/>
          </a:ln>
        </p:spPr>
      </p:sp>
      <p:sp>
        <p:nvSpPr>
          <p:cNvPr id="29761" name="圆角矩形 29760"/>
          <p:cNvSpPr/>
          <p:nvPr/>
        </p:nvSpPr>
        <p:spPr>
          <a:xfrm>
            <a:off x="2222500" y="4508500"/>
            <a:ext cx="584200" cy="11938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29762" name="直接连接符 29761"/>
          <p:cNvSpPr/>
          <p:nvPr/>
        </p:nvSpPr>
        <p:spPr>
          <a:xfrm>
            <a:off x="1841500" y="5029200"/>
            <a:ext cx="355600" cy="0"/>
          </a:xfrm>
          <a:prstGeom prst="line">
            <a:avLst/>
          </a:prstGeom>
          <a:ln w="25400" cap="flat" cmpd="sng">
            <a:solidFill>
              <a:schemeClr val="tx1"/>
            </a:solidFill>
            <a:prstDash val="solid"/>
            <a:headEnd type="none" w="med" len="med"/>
            <a:tailEnd type="triangle" w="med" len="med"/>
          </a:ln>
        </p:spPr>
      </p:sp>
      <p:sp>
        <p:nvSpPr>
          <p:cNvPr id="29763" name="任意多边形 29762"/>
          <p:cNvSpPr/>
          <p:nvPr/>
        </p:nvSpPr>
        <p:spPr>
          <a:xfrm>
            <a:off x="762000" y="5029200"/>
            <a:ext cx="1144588" cy="687388"/>
          </a:xfrm>
          <a:custGeom>
            <a:avLst/>
            <a:gdLst/>
            <a:ahLst/>
            <a:cxnLst/>
            <a:rect l="0" t="0" r="0" b="0"/>
            <a:pathLst>
              <a:path w="721" h="433">
                <a:moveTo>
                  <a:pt x="720" y="0"/>
                </a:moveTo>
                <a:lnTo>
                  <a:pt x="720" y="432"/>
                </a:lnTo>
                <a:lnTo>
                  <a:pt x="0" y="432"/>
                </a:lnTo>
                <a:lnTo>
                  <a:pt x="0" y="0"/>
                </a:lnTo>
                <a:lnTo>
                  <a:pt x="144" y="0"/>
                </a:lnTo>
              </a:path>
            </a:pathLst>
          </a:custGeom>
          <a:noFill/>
          <a:ln w="25400" cap="rnd" cmpd="sng">
            <a:solidFill>
              <a:schemeClr val="accent2">
                <a:alpha val="100000"/>
              </a:schemeClr>
            </a:solidFill>
            <a:prstDash val="solid"/>
            <a:headEnd type="none" w="med" len="med"/>
            <a:tailEnd type="triangle" w="med" len="med"/>
          </a:ln>
        </p:spPr>
        <p:txBody>
          <a:bodyPr/>
          <a:lstStyle/>
          <a:p>
            <a:endParaRPr lang="zh-CN" altLang="en-US"/>
          </a:p>
        </p:txBody>
      </p:sp>
      <p:sp>
        <p:nvSpPr>
          <p:cNvPr id="29764" name="矩形 29763"/>
          <p:cNvSpPr/>
          <p:nvPr/>
        </p:nvSpPr>
        <p:spPr>
          <a:xfrm>
            <a:off x="2832100" y="4508500"/>
            <a:ext cx="279400" cy="1117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9765" name="矩形 29764"/>
          <p:cNvSpPr/>
          <p:nvPr/>
        </p:nvSpPr>
        <p:spPr>
          <a:xfrm rot="16200000">
            <a:off x="2803525" y="4852988"/>
            <a:ext cx="4095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IR</a:t>
            </a:r>
            <a:endParaRPr lang="en-US" altLang="zh-CN" sz="1800">
              <a:latin typeface="Arial" panose="020B0604020202020204" pitchFamily="34" charset="0"/>
              <a:ea typeface="Times New Roman" panose="02020603050405020304" pitchFamily="18" charset="0"/>
            </a:endParaRPr>
          </a:p>
        </p:txBody>
      </p:sp>
      <p:sp>
        <p:nvSpPr>
          <p:cNvPr id="29766" name="任意多边形 29765"/>
          <p:cNvSpPr/>
          <p:nvPr/>
        </p:nvSpPr>
        <p:spPr>
          <a:xfrm>
            <a:off x="2895600" y="5562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9767" name="任意多边形 29766"/>
          <p:cNvSpPr/>
          <p:nvPr/>
        </p:nvSpPr>
        <p:spPr>
          <a:xfrm>
            <a:off x="609600" y="4876800"/>
            <a:ext cx="2592388" cy="915988"/>
          </a:xfrm>
          <a:custGeom>
            <a:avLst/>
            <a:gdLst/>
            <a:ahLst/>
            <a:cxnLst/>
            <a:rect l="0" t="0" r="0" b="0"/>
            <a:pathLst>
              <a:path w="1633" h="577">
                <a:moveTo>
                  <a:pt x="1632" y="354"/>
                </a:moveTo>
                <a:lnTo>
                  <a:pt x="1632" y="576"/>
                </a:lnTo>
                <a:lnTo>
                  <a:pt x="0" y="576"/>
                </a:lnTo>
                <a:lnTo>
                  <a:pt x="0" y="0"/>
                </a:lnTo>
                <a:lnTo>
                  <a:pt x="240"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29768" name="矩形 29767"/>
          <p:cNvSpPr/>
          <p:nvPr/>
        </p:nvSpPr>
        <p:spPr>
          <a:xfrm rot="16200000">
            <a:off x="1965325" y="4929188"/>
            <a:ext cx="1184275" cy="363537"/>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Inst. Mem</a:t>
            </a:r>
            <a:endParaRPr lang="en-US" altLang="zh-CN" sz="1800" err="1">
              <a:latin typeface="Arial" panose="020B0604020202020204" pitchFamily="34" charset="0"/>
              <a:ea typeface="Times New Roman" panose="02020603050405020304" pitchFamily="18" charset="0"/>
            </a:endParaRPr>
          </a:p>
        </p:txBody>
      </p:sp>
      <p:sp>
        <p:nvSpPr>
          <p:cNvPr id="29770" name="任意多边形 29769"/>
          <p:cNvSpPr/>
          <p:nvPr/>
        </p:nvSpPr>
        <p:spPr>
          <a:xfrm>
            <a:off x="3200400" y="5486400"/>
            <a:ext cx="1982788" cy="306388"/>
          </a:xfrm>
          <a:custGeom>
            <a:avLst/>
            <a:gdLst/>
            <a:ahLst/>
            <a:cxnLst/>
            <a:rect l="0" t="0" r="0" b="0"/>
            <a:pathLst>
              <a:path w="1249" h="193">
                <a:moveTo>
                  <a:pt x="0" y="192"/>
                </a:moveTo>
                <a:lnTo>
                  <a:pt x="1248" y="192"/>
                </a:lnTo>
                <a:lnTo>
                  <a:pt x="1248" y="0"/>
                </a:lnTo>
              </a:path>
            </a:pathLst>
          </a:custGeom>
          <a:noFill/>
          <a:ln w="25400" cap="rnd" cmpd="sng">
            <a:solidFill>
              <a:schemeClr val="accent2">
                <a:alpha val="100000"/>
              </a:schemeClr>
            </a:solidFill>
            <a:prstDash val="solid"/>
            <a:headEnd type="none" w="med" len="med"/>
            <a:tailEnd type="triangle" w="med" len="med"/>
          </a:ln>
        </p:spPr>
        <p:txBody>
          <a:bodyPr/>
          <a:lstStyle/>
          <a:p>
            <a:endParaRPr lang="zh-CN" altLang="en-US"/>
          </a:p>
        </p:txBody>
      </p:sp>
      <p:sp>
        <p:nvSpPr>
          <p:cNvPr id="29771" name="任意多边形 29770"/>
          <p:cNvSpPr/>
          <p:nvPr/>
        </p:nvSpPr>
        <p:spPr>
          <a:xfrm>
            <a:off x="3124200" y="5105400"/>
            <a:ext cx="77788" cy="687388"/>
          </a:xfrm>
          <a:custGeom>
            <a:avLst/>
            <a:gdLst/>
            <a:ahLst/>
            <a:cxnLst/>
            <a:rect l="0" t="0" r="0" b="0"/>
            <a:pathLst>
              <a:path w="49" h="433">
                <a:moveTo>
                  <a:pt x="48" y="432"/>
                </a:moveTo>
                <a:lnTo>
                  <a:pt x="48" y="0"/>
                </a:lnTo>
                <a:lnTo>
                  <a:pt x="0" y="0"/>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29776" name="直接连接符 29775"/>
          <p:cNvSpPr/>
          <p:nvPr/>
        </p:nvSpPr>
        <p:spPr>
          <a:xfrm>
            <a:off x="4584700" y="4724400"/>
            <a:ext cx="355600" cy="0"/>
          </a:xfrm>
          <a:prstGeom prst="line">
            <a:avLst/>
          </a:prstGeom>
          <a:ln w="25400" cap="flat" cmpd="sng">
            <a:solidFill>
              <a:schemeClr val="accent2"/>
            </a:solidFill>
            <a:prstDash val="solid"/>
            <a:headEnd type="none" w="med" len="med"/>
            <a:tailEnd type="triangle" w="med" len="med"/>
          </a:ln>
        </p:spPr>
      </p:sp>
      <p:sp>
        <p:nvSpPr>
          <p:cNvPr id="29777" name="直接连接符 29776"/>
          <p:cNvSpPr/>
          <p:nvPr/>
        </p:nvSpPr>
        <p:spPr>
          <a:xfrm>
            <a:off x="4554538" y="5183188"/>
            <a:ext cx="401637" cy="0"/>
          </a:xfrm>
          <a:prstGeom prst="line">
            <a:avLst/>
          </a:prstGeom>
          <a:ln w="25400" cap="flat" cmpd="sng">
            <a:solidFill>
              <a:schemeClr val="tx1"/>
            </a:solidFill>
            <a:prstDash val="solid"/>
            <a:headEnd type="none" w="med" len="med"/>
            <a:tailEnd type="triangle" w="med" len="med"/>
          </a:ln>
        </p:spPr>
      </p:sp>
      <p:sp>
        <p:nvSpPr>
          <p:cNvPr id="29778" name="直接连接符 29777"/>
          <p:cNvSpPr/>
          <p:nvPr/>
        </p:nvSpPr>
        <p:spPr>
          <a:xfrm>
            <a:off x="4648200" y="5181600"/>
            <a:ext cx="0" cy="673100"/>
          </a:xfrm>
          <a:prstGeom prst="line">
            <a:avLst/>
          </a:prstGeom>
          <a:ln w="25400" cap="flat" cmpd="sng">
            <a:solidFill>
              <a:schemeClr val="tx1"/>
            </a:solidFill>
            <a:prstDash val="solid"/>
            <a:headEnd type="none" w="med" len="med"/>
            <a:tailEnd type="none" w="med" len="med"/>
          </a:ln>
        </p:spPr>
      </p:sp>
      <p:grpSp>
        <p:nvGrpSpPr>
          <p:cNvPr id="29779" name="组合 29778"/>
          <p:cNvGrpSpPr/>
          <p:nvPr/>
        </p:nvGrpSpPr>
        <p:grpSpPr>
          <a:xfrm>
            <a:off x="4246563" y="4573588"/>
            <a:ext cx="333375" cy="490537"/>
            <a:chOff x="2675" y="2840"/>
            <a:chExt cx="210" cy="329"/>
          </a:xfrm>
        </p:grpSpPr>
        <p:sp>
          <p:nvSpPr>
            <p:cNvPr id="29780" name="矩形 29779"/>
            <p:cNvSpPr/>
            <p:nvPr/>
          </p:nvSpPr>
          <p:spPr>
            <a:xfrm>
              <a:off x="2696" y="2840"/>
              <a:ext cx="176" cy="32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29781" name="任意多边形 29780"/>
            <p:cNvSpPr/>
            <p:nvPr/>
          </p:nvSpPr>
          <p:spPr>
            <a:xfrm>
              <a:off x="2736" y="3126"/>
              <a:ext cx="97" cy="43"/>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29782" name="矩形 29781"/>
            <p:cNvSpPr/>
            <p:nvPr/>
          </p:nvSpPr>
          <p:spPr>
            <a:xfrm>
              <a:off x="2675" y="2897"/>
              <a:ext cx="210" cy="244"/>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a:t>
              </a:r>
              <a:endParaRPr lang="en-US" altLang="zh-CN" sz="1800">
                <a:latin typeface="Arial" panose="020B0604020202020204" pitchFamily="34" charset="0"/>
                <a:ea typeface="Times New Roman" panose="02020603050405020304" pitchFamily="18" charset="0"/>
              </a:endParaRPr>
            </a:p>
          </p:txBody>
        </p:sp>
      </p:grpSp>
      <p:sp>
        <p:nvSpPr>
          <p:cNvPr id="29783" name="矩形 29782"/>
          <p:cNvSpPr/>
          <p:nvPr/>
        </p:nvSpPr>
        <p:spPr>
          <a:xfrm>
            <a:off x="4279900" y="5073650"/>
            <a:ext cx="279400" cy="477838"/>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9784" name="任意多边形 29783"/>
          <p:cNvSpPr/>
          <p:nvPr/>
        </p:nvSpPr>
        <p:spPr>
          <a:xfrm>
            <a:off x="4343400" y="5500688"/>
            <a:ext cx="153988" cy="63500"/>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9785" name="矩形 29784"/>
          <p:cNvSpPr/>
          <p:nvPr/>
        </p:nvSpPr>
        <p:spPr>
          <a:xfrm>
            <a:off x="4246563" y="5157788"/>
            <a:ext cx="3333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B</a:t>
            </a:r>
            <a:endParaRPr lang="en-US" altLang="zh-CN" sz="1800">
              <a:latin typeface="Arial" panose="020B0604020202020204" pitchFamily="34" charset="0"/>
              <a:ea typeface="Times New Roman" panose="02020603050405020304" pitchFamily="18" charset="0"/>
            </a:endParaRPr>
          </a:p>
        </p:txBody>
      </p:sp>
      <p:sp>
        <p:nvSpPr>
          <p:cNvPr id="29786" name="矩形 29785"/>
          <p:cNvSpPr/>
          <p:nvPr/>
        </p:nvSpPr>
        <p:spPr>
          <a:xfrm>
            <a:off x="4279900" y="4132263"/>
            <a:ext cx="279400" cy="477837"/>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29787" name="任意多边形 29786"/>
          <p:cNvSpPr/>
          <p:nvPr/>
        </p:nvSpPr>
        <p:spPr>
          <a:xfrm>
            <a:off x="4343400" y="4559300"/>
            <a:ext cx="153988" cy="63500"/>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9788" name="矩形 29787"/>
          <p:cNvSpPr/>
          <p:nvPr/>
        </p:nvSpPr>
        <p:spPr>
          <a:xfrm>
            <a:off x="4246563" y="4216400"/>
            <a:ext cx="333375" cy="3635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E</a:t>
            </a:r>
            <a:endParaRPr lang="en-US" altLang="zh-CN" sz="1800">
              <a:latin typeface="Arial" panose="020B0604020202020204" pitchFamily="34" charset="0"/>
              <a:ea typeface="Times New Roman" panose="02020603050405020304" pitchFamily="18" charset="0"/>
            </a:endParaRPr>
          </a:p>
        </p:txBody>
      </p:sp>
      <p:sp>
        <p:nvSpPr>
          <p:cNvPr id="29789" name="任意多边形 29788"/>
          <p:cNvSpPr/>
          <p:nvPr/>
        </p:nvSpPr>
        <p:spPr>
          <a:xfrm>
            <a:off x="4572000" y="4038600"/>
            <a:ext cx="152400" cy="304800"/>
          </a:xfrm>
          <a:custGeom>
            <a:avLst/>
            <a:gdLst/>
            <a:ahLst/>
            <a:cxnLst/>
            <a:rect l="0" t="0" r="0" b="0"/>
            <a:pathLst>
              <a:path w="96" h="192">
                <a:moveTo>
                  <a:pt x="0" y="192"/>
                </a:moveTo>
                <a:lnTo>
                  <a:pt x="96" y="192"/>
                </a:lnTo>
                <a:lnTo>
                  <a:pt x="96" y="0"/>
                </a:lnTo>
              </a:path>
            </a:pathLst>
          </a:custGeom>
          <a:noFill/>
          <a:ln w="38100" cap="flat" cmpd="sng">
            <a:solidFill>
              <a:schemeClr val="tx1">
                <a:alpha val="100000"/>
              </a:schemeClr>
            </a:solidFill>
            <a:prstDash val="solid"/>
            <a:headEnd type="none" w="med" len="med"/>
            <a:tailEnd type="triangle" w="med" len="med"/>
          </a:ln>
        </p:spPr>
        <p:txBody>
          <a:bodyPr/>
          <a:lstStyle/>
          <a:p>
            <a:endParaRPr lang="zh-CN" altLang="en-US"/>
          </a:p>
        </p:txBody>
      </p:sp>
      <p:sp>
        <p:nvSpPr>
          <p:cNvPr id="29790" name="直接连接符 29789"/>
          <p:cNvSpPr/>
          <p:nvPr/>
        </p:nvSpPr>
        <p:spPr>
          <a:xfrm>
            <a:off x="3124200" y="4800600"/>
            <a:ext cx="304800" cy="0"/>
          </a:xfrm>
          <a:prstGeom prst="line">
            <a:avLst/>
          </a:prstGeom>
          <a:ln w="38100" cap="flat" cmpd="sng">
            <a:solidFill>
              <a:schemeClr val="accent2"/>
            </a:solidFill>
            <a:prstDash val="solid"/>
            <a:headEnd type="none" w="med" len="med"/>
            <a:tailEnd type="triangle" w="med" len="med"/>
          </a:ln>
        </p:spPr>
      </p:sp>
      <p:sp>
        <p:nvSpPr>
          <p:cNvPr id="29791" name="直接连接符 29790"/>
          <p:cNvSpPr/>
          <p:nvPr/>
        </p:nvSpPr>
        <p:spPr>
          <a:xfrm>
            <a:off x="3124200" y="5105400"/>
            <a:ext cx="304800" cy="0"/>
          </a:xfrm>
          <a:prstGeom prst="line">
            <a:avLst/>
          </a:prstGeom>
          <a:ln w="38100" cap="flat" cmpd="sng">
            <a:solidFill>
              <a:schemeClr val="accent2"/>
            </a:solidFill>
            <a:prstDash val="solid"/>
            <a:headEnd type="none" w="med" len="med"/>
            <a:tailEnd type="triangle" w="med" len="med"/>
          </a:ln>
        </p:spPr>
      </p:sp>
      <p:grpSp>
        <p:nvGrpSpPr>
          <p:cNvPr id="29792" name="组合 29791"/>
          <p:cNvGrpSpPr/>
          <p:nvPr/>
        </p:nvGrpSpPr>
        <p:grpSpPr>
          <a:xfrm>
            <a:off x="3733800" y="2057400"/>
            <a:ext cx="447675" cy="1471613"/>
            <a:chOff x="2358" y="1200"/>
            <a:chExt cx="282" cy="768"/>
          </a:xfrm>
        </p:grpSpPr>
        <p:sp>
          <p:nvSpPr>
            <p:cNvPr id="29793" name="直接连接符 29792"/>
            <p:cNvSpPr/>
            <p:nvPr/>
          </p:nvSpPr>
          <p:spPr>
            <a:xfrm>
              <a:off x="2640" y="1200"/>
              <a:ext cx="0" cy="768"/>
            </a:xfrm>
            <a:prstGeom prst="line">
              <a:avLst/>
            </a:prstGeom>
            <a:ln w="57150" cap="flat" cmpd="sng">
              <a:solidFill>
                <a:schemeClr val="accent1"/>
              </a:solidFill>
              <a:prstDash val="solid"/>
              <a:headEnd type="none" w="med" len="med"/>
              <a:tailEnd type="triangle" w="med" len="med"/>
            </a:ln>
          </p:spPr>
        </p:sp>
        <p:sp>
          <p:nvSpPr>
            <p:cNvPr id="29794" name="文本框 29793"/>
            <p:cNvSpPr txBox="1"/>
            <p:nvPr/>
          </p:nvSpPr>
          <p:spPr>
            <a:xfrm rot="-5400000">
              <a:off x="2293" y="1504"/>
              <a:ext cx="361" cy="231"/>
            </a:xfrm>
            <a:prstGeom prst="rect">
              <a:avLst/>
            </a:prstGeom>
            <a:noFill/>
            <a:ln w="12700">
              <a:noFill/>
            </a:ln>
          </p:spPr>
          <p:txBody>
            <a:bodyPr wrap="none" anchor="t">
              <a:spAutoFit/>
            </a:bodyPr>
            <a:lstStyle/>
            <a:p>
              <a:pPr lvl="0"/>
              <a:r>
                <a:rPr lang="en-US" altLang="zh-CN" sz="1800">
                  <a:latin typeface="Arial" panose="020B0604020202020204" pitchFamily="34" charset="0"/>
                  <a:ea typeface="Times New Roman" panose="02020603050405020304" pitchFamily="18" charset="0"/>
                </a:rPr>
                <a:t>Time</a:t>
              </a:r>
              <a:endParaRPr lang="en-US" altLang="zh-CN" sz="1800">
                <a:latin typeface="Arial" panose="020B0604020202020204" pitchFamily="34" charset="0"/>
                <a:ea typeface="Times New Roman" panose="02020603050405020304" pitchFamily="18" charset="0"/>
              </a:endParaRPr>
            </a:p>
          </p:txBody>
        </p:sp>
      </p:gr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4" name="Footer Placeholder 3"/>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a:sym typeface="+mn-ea"/>
              </a:rPr>
              <a:t>Step 4 : Store</a:t>
            </a:r>
            <a:endParaRPr lang="zh-CN" altLang="en-US" dirty="0"/>
          </a:p>
        </p:txBody>
      </p:sp>
      <p:sp>
        <p:nvSpPr>
          <p:cNvPr id="10" name="内容占位符 9"/>
          <p:cNvSpPr>
            <a:spLocks noGrp="1"/>
          </p:cNvSpPr>
          <p:nvPr>
            <p:ph sz="quarter" idx="13"/>
          </p:nvPr>
        </p:nvSpPr>
        <p:spPr>
          <a:xfrm>
            <a:off x="242570" y="116840"/>
            <a:ext cx="824230" cy="568325"/>
          </a:xfrm>
        </p:spPr>
        <p:txBody>
          <a:bodyPr/>
          <a:lstStyle/>
          <a:p>
            <a:r>
              <a:rPr lang="en-US" altLang="zh-CN"/>
              <a:t>3.7</a:t>
            </a:r>
            <a:endParaRPr lang="en-US" altLang="zh-CN"/>
          </a:p>
        </p:txBody>
      </p:sp>
      <p:sp>
        <p:nvSpPr>
          <p:cNvPr id="30723" name="文本占位符 30722"/>
          <p:cNvSpPr>
            <a:spLocks noGrp="1"/>
          </p:cNvSpPr>
          <p:nvPr>
            <p:ph type="body" idx="1"/>
          </p:nvPr>
        </p:nvSpPr>
        <p:spPr>
          <a:xfrm>
            <a:off x="38100" y="990600"/>
            <a:ext cx="8648700" cy="1294130"/>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a:t>Logical Register Transfer</a:t>
            </a:r>
            <a:endParaRPr lang="en-US" altLang="zh-CN" sz="2400"/>
          </a:p>
          <a:p>
            <a:pPr>
              <a:buClr>
                <a:srgbClr val="290CFC"/>
              </a:buClr>
              <a:buFont typeface="Wingdings" panose="05000000000000000000" charset="0"/>
              <a:buChar char="Ø"/>
            </a:pPr>
            <a:endParaRPr lang="en-US" altLang="zh-CN" sz="2400"/>
          </a:p>
          <a:p>
            <a:pPr>
              <a:buClr>
                <a:srgbClr val="290CFC"/>
              </a:buClr>
              <a:buFont typeface="Wingdings" panose="05000000000000000000" charset="0"/>
              <a:buChar char="Ø"/>
            </a:pPr>
            <a:r>
              <a:rPr lang="en-US" altLang="zh-CN" sz="2400"/>
              <a:t>Physical Register Transfers</a:t>
            </a:r>
            <a:endParaRPr lang="en-US" altLang="zh-CN" sz="2400"/>
          </a:p>
        </p:txBody>
      </p:sp>
      <p:sp>
        <p:nvSpPr>
          <p:cNvPr id="30724" name="矩形 30723"/>
          <p:cNvSpPr/>
          <p:nvPr/>
        </p:nvSpPr>
        <p:spPr>
          <a:xfrm>
            <a:off x="4348163" y="895350"/>
            <a:ext cx="4256087" cy="1066800"/>
          </a:xfrm>
          <a:prstGeom prst="rect">
            <a:avLst/>
          </a:prstGeom>
          <a:noFill/>
          <a:ln w="12700">
            <a:noFill/>
          </a:ln>
        </p:spPr>
        <p:txBody>
          <a:bodyPr wrap="none" lIns="90488" tIns="44450" rIns="90488" bIns="44450">
            <a:spAutoFit/>
          </a:bodyPr>
          <a:lstStyle/>
          <a:p>
            <a:pPr lvl="0">
              <a:spcBef>
                <a:spcPct val="50000"/>
              </a:spcBef>
            </a:pPr>
            <a:r>
              <a:rPr lang="en-US" altLang="zh-CN" sz="1600" b="1" u="sng">
                <a:latin typeface="Times New Roman" panose="02020603050405020304" pitchFamily="18" charset="0"/>
                <a:ea typeface="Times New Roman" panose="02020603050405020304" pitchFamily="18" charset="0"/>
              </a:rPr>
              <a:t>inst 	Logical Register Transfers</a:t>
            </a:r>
            <a:endParaRPr lang="en-US" altLang="zh-CN" sz="1600" b="1" u="sng">
              <a:latin typeface="Times New Roman" panose="02020603050405020304" pitchFamily="18" charset="0"/>
              <a:ea typeface="Times New Roman" panose="02020603050405020304" pitchFamily="18" charset="0"/>
            </a:endParaRPr>
          </a:p>
          <a:p>
            <a:pPr lvl="0">
              <a:spcBef>
                <a:spcPct val="50000"/>
              </a:spcBef>
            </a:pPr>
            <a:r>
              <a:rPr lang="en-US" altLang="zh-CN" sz="1600" b="1" err="1">
                <a:latin typeface="Times New Roman" panose="02020603050405020304" pitchFamily="18" charset="0"/>
                <a:ea typeface="Times New Roman" panose="02020603050405020304" pitchFamily="18" charset="0"/>
              </a:rPr>
              <a:t>SW	MEM[R[rs] + SExt(Im16)] &lt;– R[rt</a:t>
            </a:r>
            <a:r>
              <a:rPr lang="en-US" altLang="zh-CN" sz="1600" b="1">
                <a:latin typeface="Times New Roman" panose="02020603050405020304" pitchFamily="18" charset="0"/>
                <a:ea typeface="Times New Roman" panose="02020603050405020304" pitchFamily="18" charset="0"/>
              </a:rPr>
              <a:t>];</a:t>
            </a:r>
            <a:endParaRPr lang="en-US" altLang="zh-CN" sz="1600" b="1">
              <a:latin typeface="Times New Roman" panose="02020603050405020304" pitchFamily="18" charset="0"/>
              <a:ea typeface="Times New Roman" panose="02020603050405020304" pitchFamily="18" charset="0"/>
            </a:endParaRPr>
          </a:p>
          <a:p>
            <a:pPr lvl="0">
              <a:spcBef>
                <a:spcPct val="50000"/>
              </a:spcBef>
            </a:pPr>
            <a:r>
              <a:rPr lang="en-US" altLang="zh-CN" sz="1600" b="1">
                <a:latin typeface="Times New Roman" panose="02020603050405020304" pitchFamily="18" charset="0"/>
                <a:ea typeface="Times New Roman" panose="02020603050405020304" pitchFamily="18" charset="0"/>
              </a:rPr>
              <a:t>	PC &lt;– PC + 4</a:t>
            </a:r>
            <a:endParaRPr lang="en-US" altLang="zh-CN" sz="1600" b="1">
              <a:latin typeface="Times New Roman" panose="02020603050405020304" pitchFamily="18" charset="0"/>
              <a:ea typeface="Times New Roman" panose="02020603050405020304" pitchFamily="18" charset="0"/>
            </a:endParaRPr>
          </a:p>
        </p:txBody>
      </p:sp>
      <p:sp>
        <p:nvSpPr>
          <p:cNvPr id="30725" name="矩形 30724"/>
          <p:cNvSpPr/>
          <p:nvPr/>
        </p:nvSpPr>
        <p:spPr>
          <a:xfrm>
            <a:off x="4357688" y="2087563"/>
            <a:ext cx="4127500" cy="1579562"/>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lnSpc>
                <a:spcPct val="80000"/>
              </a:lnSpc>
              <a:spcBef>
                <a:spcPct val="50000"/>
              </a:spcBef>
            </a:pPr>
            <a:r>
              <a:rPr lang="en-US" altLang="zh-CN" sz="1600" b="1" u="sng">
                <a:latin typeface="Times New Roman" panose="02020603050405020304" pitchFamily="18" charset="0"/>
                <a:ea typeface="Times New Roman" panose="02020603050405020304" pitchFamily="18" charset="0"/>
              </a:rPr>
              <a:t>inst 	Physical Register Transfers</a:t>
            </a:r>
            <a:endParaRPr lang="en-US" altLang="zh-CN" sz="1600" b="1" u="sng">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u="sng">
                <a:latin typeface="Times New Roman" panose="02020603050405020304" pitchFamily="18" charset="0"/>
                <a:ea typeface="Times New Roman" panose="02020603050405020304" pitchFamily="18" charset="0"/>
              </a:rPr>
              <a:t>	</a:t>
            </a:r>
            <a:r>
              <a:rPr lang="en-US" altLang="zh-CN" sz="1600">
                <a:latin typeface="Times New Roman" panose="02020603050405020304" pitchFamily="18" charset="0"/>
                <a:ea typeface="Times New Roman" panose="02020603050405020304" pitchFamily="18" charset="0"/>
              </a:rPr>
              <a:t>IR &lt;– MEM[pc]</a:t>
            </a:r>
            <a:endParaRPr lang="en-US" altLang="zh-CN" sz="1600" b="1" u="sng">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err="1">
                <a:latin typeface="Times New Roman" panose="02020603050405020304" pitchFamily="18" charset="0"/>
                <a:ea typeface="Times New Roman" panose="02020603050405020304" pitchFamily="18" charset="0"/>
              </a:rPr>
              <a:t>SW	A&lt;– R[rs]; B &lt;– R[rt</a:t>
            </a:r>
            <a:r>
              <a:rPr lang="en-US" altLang="zh-CN" sz="1600" b="1">
                <a:latin typeface="Times New Roman" panose="02020603050405020304" pitchFamily="18" charset="0"/>
                <a:ea typeface="Times New Roman" panose="02020603050405020304" pitchFamily="18" charset="0"/>
              </a:rPr>
              <a:t>]</a:t>
            </a:r>
            <a:endParaRPr lang="en-US" altLang="zh-CN" sz="1600" b="1">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err="1">
                <a:latin typeface="Times New Roman" panose="02020603050405020304" pitchFamily="18" charset="0"/>
                <a:ea typeface="Times New Roman" panose="02020603050405020304" pitchFamily="18" charset="0"/>
              </a:rPr>
              <a:t>	S &lt;– A + SExt</a:t>
            </a:r>
            <a:r>
              <a:rPr lang="en-US" altLang="zh-CN" sz="1600" b="1">
                <a:latin typeface="Times New Roman" panose="02020603050405020304" pitchFamily="18" charset="0"/>
                <a:ea typeface="Times New Roman" panose="02020603050405020304" pitchFamily="18" charset="0"/>
              </a:rPr>
              <a:t>(Im16); </a:t>
            </a:r>
            <a:endParaRPr lang="en-US" altLang="zh-CN" sz="1600" b="1">
              <a:latin typeface="Times New Roman" panose="02020603050405020304" pitchFamily="18" charset="0"/>
              <a:ea typeface="Times New Roman" panose="02020603050405020304" pitchFamily="18" charset="0"/>
            </a:endParaRPr>
          </a:p>
          <a:p>
            <a:pPr lvl="0">
              <a:lnSpc>
                <a:spcPct val="80000"/>
              </a:lnSpc>
              <a:spcBef>
                <a:spcPct val="50000"/>
              </a:spcBef>
            </a:pPr>
            <a:r>
              <a:rPr lang="en-US" altLang="zh-CN" sz="1600" b="1">
                <a:latin typeface="Times New Roman" panose="02020603050405020304" pitchFamily="18" charset="0"/>
                <a:ea typeface="Times New Roman" panose="02020603050405020304" pitchFamily="18" charset="0"/>
              </a:rPr>
              <a:t>	MEM[S] &lt;– B	PC &lt;– PC + 4</a:t>
            </a:r>
            <a:endParaRPr lang="en-US" altLang="zh-CN" sz="1600" b="1">
              <a:latin typeface="Times New Roman" panose="02020603050405020304" pitchFamily="18" charset="0"/>
              <a:ea typeface="Times New Roman" panose="02020603050405020304" pitchFamily="18" charset="0"/>
            </a:endParaRPr>
          </a:p>
        </p:txBody>
      </p:sp>
      <p:sp>
        <p:nvSpPr>
          <p:cNvPr id="30726" name="直接连接符 30725"/>
          <p:cNvSpPr/>
          <p:nvPr/>
        </p:nvSpPr>
        <p:spPr>
          <a:xfrm>
            <a:off x="5197475" y="2773363"/>
            <a:ext cx="0" cy="889000"/>
          </a:xfrm>
          <a:prstGeom prst="line">
            <a:avLst/>
          </a:prstGeom>
          <a:ln w="25400" cap="flat" cmpd="sng">
            <a:solidFill>
              <a:schemeClr val="tx1"/>
            </a:solidFill>
            <a:prstDash val="solid"/>
            <a:headEnd type="none" w="med" len="med"/>
            <a:tailEnd type="none" w="med" len="med"/>
          </a:ln>
        </p:spPr>
      </p:sp>
      <p:sp>
        <p:nvSpPr>
          <p:cNvPr id="30727" name="直接连接符 30726"/>
          <p:cNvSpPr/>
          <p:nvPr/>
        </p:nvSpPr>
        <p:spPr>
          <a:xfrm>
            <a:off x="5210175" y="2760663"/>
            <a:ext cx="3251200" cy="0"/>
          </a:xfrm>
          <a:prstGeom prst="line">
            <a:avLst/>
          </a:prstGeom>
          <a:ln w="25400" cap="flat" cmpd="sng">
            <a:solidFill>
              <a:schemeClr val="tx1"/>
            </a:solidFill>
            <a:prstDash val="solid"/>
            <a:headEnd type="none" w="med" len="med"/>
            <a:tailEnd type="none" w="med" len="med"/>
          </a:ln>
        </p:spPr>
      </p:sp>
      <p:sp>
        <p:nvSpPr>
          <p:cNvPr id="30728" name="直接连接符 30727"/>
          <p:cNvSpPr/>
          <p:nvPr/>
        </p:nvSpPr>
        <p:spPr>
          <a:xfrm>
            <a:off x="5210175" y="3370263"/>
            <a:ext cx="3251200" cy="0"/>
          </a:xfrm>
          <a:prstGeom prst="line">
            <a:avLst/>
          </a:prstGeom>
          <a:ln w="25400" cap="flat" cmpd="sng">
            <a:solidFill>
              <a:schemeClr val="tx1"/>
            </a:solidFill>
            <a:prstDash val="solid"/>
            <a:headEnd type="none" w="med" len="med"/>
            <a:tailEnd type="none" w="med" len="med"/>
          </a:ln>
        </p:spPr>
      </p:sp>
      <p:sp>
        <p:nvSpPr>
          <p:cNvPr id="30729" name="直接连接符 30728"/>
          <p:cNvSpPr/>
          <p:nvPr/>
        </p:nvSpPr>
        <p:spPr>
          <a:xfrm>
            <a:off x="5210175" y="3065463"/>
            <a:ext cx="3251200" cy="0"/>
          </a:xfrm>
          <a:prstGeom prst="line">
            <a:avLst/>
          </a:prstGeom>
          <a:ln w="25400" cap="flat" cmpd="sng">
            <a:solidFill>
              <a:schemeClr val="tx1"/>
            </a:solidFill>
            <a:prstDash val="solid"/>
            <a:headEnd type="none" w="med" len="med"/>
            <a:tailEnd type="none" w="med" len="med"/>
          </a:ln>
        </p:spPr>
      </p:sp>
      <p:sp>
        <p:nvSpPr>
          <p:cNvPr id="30730" name="圆角矩形 30729"/>
          <p:cNvSpPr/>
          <p:nvPr/>
        </p:nvSpPr>
        <p:spPr>
          <a:xfrm>
            <a:off x="3441700" y="4660900"/>
            <a:ext cx="812800" cy="8890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0731" name="直接连接符 30730"/>
          <p:cNvSpPr/>
          <p:nvPr/>
        </p:nvSpPr>
        <p:spPr>
          <a:xfrm>
            <a:off x="5181600" y="4127500"/>
            <a:ext cx="0" cy="508000"/>
          </a:xfrm>
          <a:prstGeom prst="line">
            <a:avLst/>
          </a:prstGeom>
          <a:ln w="25400" cap="flat" cmpd="sng">
            <a:solidFill>
              <a:schemeClr val="tx1"/>
            </a:solidFill>
            <a:prstDash val="solid"/>
            <a:headEnd type="none" w="med" len="med"/>
            <a:tailEnd type="triangle" w="med" len="med"/>
          </a:ln>
        </p:spPr>
      </p:sp>
      <p:sp>
        <p:nvSpPr>
          <p:cNvPr id="30732" name="直接连接符 30731"/>
          <p:cNvSpPr/>
          <p:nvPr/>
        </p:nvSpPr>
        <p:spPr>
          <a:xfrm>
            <a:off x="5334000" y="4127500"/>
            <a:ext cx="0" cy="508000"/>
          </a:xfrm>
          <a:prstGeom prst="line">
            <a:avLst/>
          </a:prstGeom>
          <a:ln w="25400" cap="flat" cmpd="sng">
            <a:solidFill>
              <a:schemeClr val="tx1"/>
            </a:solidFill>
            <a:prstDash val="solid"/>
            <a:headEnd type="none" w="med" len="med"/>
            <a:tailEnd type="triangle" w="med" len="med"/>
          </a:ln>
        </p:spPr>
      </p:sp>
      <p:sp>
        <p:nvSpPr>
          <p:cNvPr id="30735" name="直接连接符 30734"/>
          <p:cNvSpPr/>
          <p:nvPr/>
        </p:nvSpPr>
        <p:spPr>
          <a:xfrm>
            <a:off x="4660900" y="6019800"/>
            <a:ext cx="1270000" cy="0"/>
          </a:xfrm>
          <a:prstGeom prst="line">
            <a:avLst/>
          </a:prstGeom>
          <a:ln w="25400" cap="flat" cmpd="sng">
            <a:solidFill>
              <a:schemeClr val="accent2"/>
            </a:solidFill>
            <a:prstDash val="solid"/>
            <a:headEnd type="none" w="med" len="med"/>
            <a:tailEnd type="triangle" w="med" len="med"/>
          </a:ln>
        </p:spPr>
      </p:sp>
      <p:sp>
        <p:nvSpPr>
          <p:cNvPr id="30736" name="矩形 30735"/>
          <p:cNvSpPr/>
          <p:nvPr/>
        </p:nvSpPr>
        <p:spPr>
          <a:xfrm rot="16200000">
            <a:off x="4937125" y="4852988"/>
            <a:ext cx="688975" cy="363537"/>
          </a:xfrm>
          <a:prstGeom prst="rect">
            <a:avLst/>
          </a:prstGeom>
          <a:noFill/>
          <a:ln w="12700">
            <a:noFill/>
          </a:ln>
        </p:spPr>
        <p:txBody>
          <a:bodyPr wrap="none" lIns="90488" tIns="44450" rIns="90488" bIns="44450">
            <a:spAutoFit/>
          </a:bodyPr>
          <a:lstStyle/>
          <a:p>
            <a:pPr lvl="0"/>
            <a:r>
              <a:rPr lang="en-US" altLang="zh-CN" sz="1800" i="1">
                <a:solidFill>
                  <a:schemeClr val="accent1"/>
                </a:solidFill>
                <a:latin typeface="Arial" panose="020B0604020202020204" pitchFamily="34" charset="0"/>
                <a:ea typeface="Times New Roman" panose="02020603050405020304" pitchFamily="18" charset="0"/>
              </a:rPr>
              <a:t>Exec</a:t>
            </a:r>
            <a:endParaRPr lang="en-US" altLang="zh-CN" sz="1800" i="1">
              <a:solidFill>
                <a:schemeClr val="accent1"/>
              </a:solidFill>
              <a:latin typeface="Arial" panose="020B0604020202020204" pitchFamily="34" charset="0"/>
              <a:ea typeface="Times New Roman" panose="02020603050405020304" pitchFamily="18" charset="0"/>
            </a:endParaRPr>
          </a:p>
        </p:txBody>
      </p:sp>
      <p:sp>
        <p:nvSpPr>
          <p:cNvPr id="30737" name="直接连接符 30736"/>
          <p:cNvSpPr/>
          <p:nvPr/>
        </p:nvSpPr>
        <p:spPr>
          <a:xfrm>
            <a:off x="5486400" y="4127500"/>
            <a:ext cx="0" cy="508000"/>
          </a:xfrm>
          <a:prstGeom prst="line">
            <a:avLst/>
          </a:prstGeom>
          <a:ln w="25400" cap="flat" cmpd="sng">
            <a:solidFill>
              <a:schemeClr val="tx1"/>
            </a:solidFill>
            <a:prstDash val="solid"/>
            <a:headEnd type="none" w="med" len="med"/>
            <a:tailEnd type="triangle" w="med" len="med"/>
          </a:ln>
        </p:spPr>
      </p:sp>
      <p:sp>
        <p:nvSpPr>
          <p:cNvPr id="30738" name="圆角矩形 30737"/>
          <p:cNvSpPr/>
          <p:nvPr/>
        </p:nvSpPr>
        <p:spPr>
          <a:xfrm>
            <a:off x="4965700" y="4660900"/>
            <a:ext cx="660400" cy="9652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0739" name="圆角矩形 30738"/>
          <p:cNvSpPr/>
          <p:nvPr/>
        </p:nvSpPr>
        <p:spPr>
          <a:xfrm>
            <a:off x="5956300" y="5346700"/>
            <a:ext cx="812800" cy="9652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0740" name="矩形 30739"/>
          <p:cNvSpPr/>
          <p:nvPr/>
        </p:nvSpPr>
        <p:spPr>
          <a:xfrm>
            <a:off x="7708900" y="4584700"/>
            <a:ext cx="6604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0741" name="矩形 30740"/>
          <p:cNvSpPr/>
          <p:nvPr/>
        </p:nvSpPr>
        <p:spPr>
          <a:xfrm rot="16200000">
            <a:off x="7680325" y="4548188"/>
            <a:ext cx="727075" cy="6381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Reg. </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30742" name="任意多边形 30741"/>
          <p:cNvSpPr/>
          <p:nvPr/>
        </p:nvSpPr>
        <p:spPr>
          <a:xfrm>
            <a:off x="7772400" y="52578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0743" name="矩形 30742"/>
          <p:cNvSpPr/>
          <p:nvPr/>
        </p:nvSpPr>
        <p:spPr>
          <a:xfrm rot="16200000">
            <a:off x="5849938" y="5462588"/>
            <a:ext cx="917575" cy="638175"/>
          </a:xfrm>
          <a:prstGeom prst="rect">
            <a:avLst/>
          </a:prstGeom>
          <a:noFill/>
          <a:ln w="12700">
            <a:noFill/>
          </a:ln>
        </p:spPr>
        <p:txBody>
          <a:bodyPr lIns="90488" tIns="44450" rIns="90488" bIns="44450">
            <a:spAutoFit/>
          </a:bodyPr>
          <a:lstStyle/>
          <a:p>
            <a:pPr lvl="0" algn="ctr"/>
            <a:r>
              <a:rPr lang="en-US" altLang="zh-CN" sz="1800" err="1">
                <a:latin typeface="Arial" panose="020B0604020202020204" pitchFamily="34" charset="0"/>
                <a:ea typeface="Times New Roman" panose="02020603050405020304" pitchFamily="18" charset="0"/>
              </a:rPr>
              <a:t>Mem</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Access</a:t>
            </a:r>
            <a:endParaRPr lang="en-US" altLang="zh-CN" sz="1800">
              <a:latin typeface="Arial" panose="020B0604020202020204" pitchFamily="34" charset="0"/>
              <a:ea typeface="Times New Roman" panose="02020603050405020304" pitchFamily="18" charset="0"/>
            </a:endParaRPr>
          </a:p>
        </p:txBody>
      </p:sp>
      <p:sp>
        <p:nvSpPr>
          <p:cNvPr id="30744" name="矩形 30743"/>
          <p:cNvSpPr/>
          <p:nvPr/>
        </p:nvSpPr>
        <p:spPr>
          <a:xfrm>
            <a:off x="6794500" y="6032500"/>
            <a:ext cx="660400" cy="736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30745" name="矩形 30744"/>
          <p:cNvSpPr/>
          <p:nvPr/>
        </p:nvSpPr>
        <p:spPr>
          <a:xfrm rot="16200000">
            <a:off x="6765925" y="6072188"/>
            <a:ext cx="6889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Data</a:t>
            </a:r>
            <a:endParaRPr lang="en-US" altLang="zh-CN" sz="1800" err="1">
              <a:latin typeface="Arial" panose="020B0604020202020204" pitchFamily="34" charset="0"/>
              <a:ea typeface="Times New Roman" panose="02020603050405020304" pitchFamily="18" charset="0"/>
            </a:endParaRPr>
          </a:p>
          <a:p>
            <a:pPr lvl="0"/>
            <a:r>
              <a:rPr lang="en-US" altLang="zh-CN" sz="1800" err="1">
                <a:latin typeface="Arial" panose="020B0604020202020204" pitchFamily="34" charset="0"/>
                <a:ea typeface="Times New Roman" panose="02020603050405020304" pitchFamily="18" charset="0"/>
              </a:rPr>
              <a:t>Mem</a:t>
            </a:r>
            <a:endParaRPr lang="en-US" altLang="zh-CN" sz="1800" err="1">
              <a:latin typeface="Arial" panose="020B0604020202020204" pitchFamily="34" charset="0"/>
              <a:ea typeface="Times New Roman" panose="02020603050405020304" pitchFamily="18" charset="0"/>
            </a:endParaRPr>
          </a:p>
        </p:txBody>
      </p:sp>
      <p:sp>
        <p:nvSpPr>
          <p:cNvPr id="30746" name="任意多边形 30745"/>
          <p:cNvSpPr/>
          <p:nvPr/>
        </p:nvSpPr>
        <p:spPr>
          <a:xfrm>
            <a:off x="6858000" y="6705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0747" name="直接连接符 30746"/>
          <p:cNvSpPr/>
          <p:nvPr/>
        </p:nvSpPr>
        <p:spPr>
          <a:xfrm>
            <a:off x="5956300" y="4876800"/>
            <a:ext cx="1498600" cy="0"/>
          </a:xfrm>
          <a:prstGeom prst="line">
            <a:avLst/>
          </a:prstGeom>
          <a:ln w="25400" cap="flat" cmpd="sng">
            <a:solidFill>
              <a:schemeClr val="tx1"/>
            </a:solidFill>
            <a:prstDash val="solid"/>
            <a:headEnd type="none" w="med" len="med"/>
            <a:tailEnd type="triangle" w="med" len="med"/>
          </a:ln>
        </p:spPr>
      </p:sp>
      <p:sp>
        <p:nvSpPr>
          <p:cNvPr id="30748" name="直接连接符 30747"/>
          <p:cNvSpPr/>
          <p:nvPr/>
        </p:nvSpPr>
        <p:spPr>
          <a:xfrm>
            <a:off x="7175500" y="5105400"/>
            <a:ext cx="279400" cy="0"/>
          </a:xfrm>
          <a:prstGeom prst="line">
            <a:avLst/>
          </a:prstGeom>
          <a:ln w="25400" cap="flat" cmpd="sng">
            <a:solidFill>
              <a:schemeClr val="tx1"/>
            </a:solidFill>
            <a:prstDash val="solid"/>
            <a:headEnd type="none" w="med" len="med"/>
            <a:tailEnd type="triangle" w="med" len="med"/>
          </a:ln>
        </p:spPr>
      </p:sp>
      <p:sp>
        <p:nvSpPr>
          <p:cNvPr id="30749" name="直接连接符 30748"/>
          <p:cNvSpPr/>
          <p:nvPr/>
        </p:nvSpPr>
        <p:spPr>
          <a:xfrm>
            <a:off x="6324600" y="4127500"/>
            <a:ext cx="0" cy="1193800"/>
          </a:xfrm>
          <a:prstGeom prst="line">
            <a:avLst/>
          </a:prstGeom>
          <a:ln w="25400" cap="flat" cmpd="sng">
            <a:solidFill>
              <a:schemeClr val="tx1"/>
            </a:solidFill>
            <a:prstDash val="solid"/>
            <a:headEnd type="none" w="med" len="med"/>
            <a:tailEnd type="triangle" w="med" len="med"/>
          </a:ln>
        </p:spPr>
      </p:sp>
      <p:sp>
        <p:nvSpPr>
          <p:cNvPr id="30750" name="直接连接符 30749"/>
          <p:cNvSpPr/>
          <p:nvPr/>
        </p:nvSpPr>
        <p:spPr>
          <a:xfrm>
            <a:off x="6553200" y="4127500"/>
            <a:ext cx="0" cy="1193800"/>
          </a:xfrm>
          <a:prstGeom prst="line">
            <a:avLst/>
          </a:prstGeom>
          <a:ln w="25400" cap="flat" cmpd="sng">
            <a:solidFill>
              <a:schemeClr val="tx1"/>
            </a:solidFill>
            <a:prstDash val="solid"/>
            <a:headEnd type="none" w="med" len="med"/>
            <a:tailEnd type="triangle" w="med" len="med"/>
          </a:ln>
        </p:spPr>
      </p:sp>
      <p:grpSp>
        <p:nvGrpSpPr>
          <p:cNvPr id="30762" name="组合 30761"/>
          <p:cNvGrpSpPr/>
          <p:nvPr/>
        </p:nvGrpSpPr>
        <p:grpSpPr>
          <a:xfrm>
            <a:off x="5618163" y="4737100"/>
            <a:ext cx="346075" cy="522288"/>
            <a:chOff x="3539" y="2888"/>
            <a:chExt cx="218" cy="329"/>
          </a:xfrm>
        </p:grpSpPr>
        <p:sp>
          <p:nvSpPr>
            <p:cNvPr id="30759" name="矩形 30758"/>
            <p:cNvSpPr/>
            <p:nvPr/>
          </p:nvSpPr>
          <p:spPr>
            <a:xfrm>
              <a:off x="3560" y="2888"/>
              <a:ext cx="176" cy="32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30760" name="任意多边形 30759"/>
            <p:cNvSpPr/>
            <p:nvPr/>
          </p:nvSpPr>
          <p:spPr>
            <a:xfrm>
              <a:off x="3600" y="3174"/>
              <a:ext cx="97" cy="43"/>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30761" name="矩形 30760"/>
            <p:cNvSpPr/>
            <p:nvPr/>
          </p:nvSpPr>
          <p:spPr>
            <a:xfrm>
              <a:off x="3539" y="2944"/>
              <a:ext cx="218" cy="2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a:t>
              </a:r>
              <a:endParaRPr lang="en-US" altLang="zh-CN" sz="1800">
                <a:latin typeface="Arial" panose="020B0604020202020204" pitchFamily="34" charset="0"/>
                <a:ea typeface="Times New Roman" panose="02020603050405020304" pitchFamily="18" charset="0"/>
              </a:endParaRPr>
            </a:p>
          </p:txBody>
        </p:sp>
      </p:grpSp>
      <p:sp>
        <p:nvSpPr>
          <p:cNvPr id="30763" name="圆角矩形 30762"/>
          <p:cNvSpPr/>
          <p:nvPr/>
        </p:nvSpPr>
        <p:spPr>
          <a:xfrm>
            <a:off x="7480300" y="4584700"/>
            <a:ext cx="203200" cy="736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grpSp>
        <p:nvGrpSpPr>
          <p:cNvPr id="30767" name="组合 30766"/>
          <p:cNvGrpSpPr/>
          <p:nvPr/>
        </p:nvGrpSpPr>
        <p:grpSpPr>
          <a:xfrm>
            <a:off x="6761163" y="5422900"/>
            <a:ext cx="384175" cy="522288"/>
            <a:chOff x="4259" y="3320"/>
            <a:chExt cx="242" cy="329"/>
          </a:xfrm>
        </p:grpSpPr>
        <p:sp>
          <p:nvSpPr>
            <p:cNvPr id="30764" name="矩形 30763"/>
            <p:cNvSpPr/>
            <p:nvPr/>
          </p:nvSpPr>
          <p:spPr>
            <a:xfrm>
              <a:off x="4280" y="3320"/>
              <a:ext cx="176" cy="32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0765" name="任意多边形 30764"/>
            <p:cNvSpPr/>
            <p:nvPr/>
          </p:nvSpPr>
          <p:spPr>
            <a:xfrm>
              <a:off x="4320" y="3606"/>
              <a:ext cx="97" cy="43"/>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0766" name="矩形 30765"/>
            <p:cNvSpPr/>
            <p:nvPr/>
          </p:nvSpPr>
          <p:spPr>
            <a:xfrm>
              <a:off x="4259" y="3376"/>
              <a:ext cx="242" cy="2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M</a:t>
              </a:r>
              <a:endParaRPr lang="en-US" altLang="zh-CN" sz="1800">
                <a:latin typeface="Arial" panose="020B0604020202020204" pitchFamily="34" charset="0"/>
                <a:ea typeface="Times New Roman" panose="02020603050405020304" pitchFamily="18" charset="0"/>
              </a:endParaRPr>
            </a:p>
          </p:txBody>
        </p:sp>
      </p:grpSp>
      <p:sp>
        <p:nvSpPr>
          <p:cNvPr id="30768" name="任意多边形 30767"/>
          <p:cNvSpPr/>
          <p:nvPr/>
        </p:nvSpPr>
        <p:spPr>
          <a:xfrm>
            <a:off x="7086600" y="5105400"/>
            <a:ext cx="77788" cy="611188"/>
          </a:xfrm>
          <a:custGeom>
            <a:avLst/>
            <a:gdLst/>
            <a:ahLst/>
            <a:cxnLst/>
            <a:rect l="0" t="0" r="0" b="0"/>
            <a:pathLst>
              <a:path w="49" h="385">
                <a:moveTo>
                  <a:pt x="0" y="384"/>
                </a:moveTo>
                <a:lnTo>
                  <a:pt x="48" y="384"/>
                </a:lnTo>
                <a:lnTo>
                  <a:pt x="48" y="0"/>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0769" name="直接连接符 30768"/>
          <p:cNvSpPr/>
          <p:nvPr/>
        </p:nvSpPr>
        <p:spPr>
          <a:xfrm>
            <a:off x="6096000" y="4889500"/>
            <a:ext cx="0" cy="431800"/>
          </a:xfrm>
          <a:prstGeom prst="line">
            <a:avLst/>
          </a:prstGeom>
          <a:ln w="25400" cap="flat" cmpd="sng">
            <a:solidFill>
              <a:schemeClr val="accent2"/>
            </a:solidFill>
            <a:prstDash val="solid"/>
            <a:headEnd type="none" w="med" len="med"/>
            <a:tailEnd type="triangle" w="med" len="med"/>
          </a:ln>
        </p:spPr>
      </p:sp>
      <p:sp>
        <p:nvSpPr>
          <p:cNvPr id="30770" name="矩形 30769"/>
          <p:cNvSpPr/>
          <p:nvPr/>
        </p:nvSpPr>
        <p:spPr>
          <a:xfrm rot="16200000">
            <a:off x="3489325" y="4700588"/>
            <a:ext cx="6000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30771" name="直接连接符 30770"/>
          <p:cNvSpPr/>
          <p:nvPr/>
        </p:nvSpPr>
        <p:spPr>
          <a:xfrm>
            <a:off x="7924800" y="4051300"/>
            <a:ext cx="0" cy="508000"/>
          </a:xfrm>
          <a:prstGeom prst="line">
            <a:avLst/>
          </a:prstGeom>
          <a:ln w="25400" cap="flat" cmpd="sng">
            <a:solidFill>
              <a:schemeClr val="tx1"/>
            </a:solidFill>
            <a:prstDash val="solid"/>
            <a:headEnd type="none" w="med" len="med"/>
            <a:tailEnd type="triangle" w="med" len="med"/>
          </a:ln>
        </p:spPr>
      </p:sp>
      <p:sp>
        <p:nvSpPr>
          <p:cNvPr id="30772" name="直接连接符 30771"/>
          <p:cNvSpPr/>
          <p:nvPr/>
        </p:nvSpPr>
        <p:spPr>
          <a:xfrm>
            <a:off x="8077200" y="4051300"/>
            <a:ext cx="0" cy="508000"/>
          </a:xfrm>
          <a:prstGeom prst="line">
            <a:avLst/>
          </a:prstGeom>
          <a:ln w="25400" cap="flat" cmpd="sng">
            <a:solidFill>
              <a:schemeClr val="tx1"/>
            </a:solidFill>
            <a:prstDash val="solid"/>
            <a:headEnd type="none" w="med" len="med"/>
            <a:tailEnd type="triangle" w="med" len="med"/>
          </a:ln>
        </p:spPr>
      </p:sp>
      <p:sp>
        <p:nvSpPr>
          <p:cNvPr id="30773" name="直接连接符 30772"/>
          <p:cNvSpPr/>
          <p:nvPr/>
        </p:nvSpPr>
        <p:spPr>
          <a:xfrm>
            <a:off x="7543800" y="4051300"/>
            <a:ext cx="0" cy="508000"/>
          </a:xfrm>
          <a:prstGeom prst="line">
            <a:avLst/>
          </a:prstGeom>
          <a:ln w="25400" cap="flat" cmpd="sng">
            <a:solidFill>
              <a:schemeClr val="tx1"/>
            </a:solidFill>
            <a:prstDash val="solid"/>
            <a:headEnd type="none" w="med" len="med"/>
            <a:tailEnd type="triangle" w="med" len="med"/>
          </a:ln>
        </p:spPr>
      </p:sp>
      <p:sp>
        <p:nvSpPr>
          <p:cNvPr id="30776" name="矩形 30775"/>
          <p:cNvSpPr/>
          <p:nvPr/>
        </p:nvSpPr>
        <p:spPr>
          <a:xfrm>
            <a:off x="5089525" y="4624388"/>
            <a:ext cx="317500" cy="366712"/>
          </a:xfrm>
          <a:prstGeom prst="rect">
            <a:avLst/>
          </a:prstGeom>
          <a:noFill/>
          <a:ln w="12700">
            <a:noFill/>
          </a:ln>
        </p:spPr>
        <p:txBody>
          <a:bodyPr/>
          <a:lstStyle/>
          <a:p>
            <a:endParaRPr lang="zh-CN" altLang="en-US"/>
          </a:p>
        </p:txBody>
      </p:sp>
      <p:sp>
        <p:nvSpPr>
          <p:cNvPr id="30777" name="矩形 30776"/>
          <p:cNvSpPr/>
          <p:nvPr/>
        </p:nvSpPr>
        <p:spPr>
          <a:xfrm>
            <a:off x="1536700" y="4660900"/>
            <a:ext cx="279400" cy="1117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30778" name="矩形 30777"/>
          <p:cNvSpPr/>
          <p:nvPr/>
        </p:nvSpPr>
        <p:spPr>
          <a:xfrm rot="16200000">
            <a:off x="1431925" y="5005388"/>
            <a:ext cx="4984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30779" name="任意多边形 30778"/>
          <p:cNvSpPr/>
          <p:nvPr/>
        </p:nvSpPr>
        <p:spPr>
          <a:xfrm>
            <a:off x="1600200" y="57150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0780" name="圆角矩形 30779"/>
          <p:cNvSpPr/>
          <p:nvPr/>
        </p:nvSpPr>
        <p:spPr>
          <a:xfrm>
            <a:off x="1003300" y="4660900"/>
            <a:ext cx="5080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0781" name="矩形 30780"/>
          <p:cNvSpPr/>
          <p:nvPr/>
        </p:nvSpPr>
        <p:spPr>
          <a:xfrm rot="16200000">
            <a:off x="746125" y="5081588"/>
            <a:ext cx="10318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Next PC</a:t>
            </a:r>
            <a:endParaRPr lang="en-US" altLang="zh-CN" sz="1800">
              <a:latin typeface="Arial" panose="020B0604020202020204" pitchFamily="34" charset="0"/>
              <a:ea typeface="Times New Roman" panose="02020603050405020304" pitchFamily="18" charset="0"/>
            </a:endParaRPr>
          </a:p>
        </p:txBody>
      </p:sp>
      <p:sp>
        <p:nvSpPr>
          <p:cNvPr id="30782" name="直接连接符 30781"/>
          <p:cNvSpPr/>
          <p:nvPr/>
        </p:nvSpPr>
        <p:spPr>
          <a:xfrm>
            <a:off x="1219200" y="4127500"/>
            <a:ext cx="0" cy="508000"/>
          </a:xfrm>
          <a:prstGeom prst="line">
            <a:avLst/>
          </a:prstGeom>
          <a:ln w="25400" cap="flat" cmpd="sng">
            <a:solidFill>
              <a:schemeClr val="tx1"/>
            </a:solidFill>
            <a:prstDash val="solid"/>
            <a:headEnd type="none" w="med" len="med"/>
            <a:tailEnd type="triangle" w="med" len="med"/>
          </a:ln>
        </p:spPr>
      </p:sp>
      <p:sp>
        <p:nvSpPr>
          <p:cNvPr id="30783" name="圆角矩形 30782"/>
          <p:cNvSpPr/>
          <p:nvPr/>
        </p:nvSpPr>
        <p:spPr>
          <a:xfrm>
            <a:off x="2222500" y="4660900"/>
            <a:ext cx="584200" cy="11938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0784" name="直接连接符 30783"/>
          <p:cNvSpPr/>
          <p:nvPr/>
        </p:nvSpPr>
        <p:spPr>
          <a:xfrm>
            <a:off x="1841500" y="5181600"/>
            <a:ext cx="355600" cy="0"/>
          </a:xfrm>
          <a:prstGeom prst="line">
            <a:avLst/>
          </a:prstGeom>
          <a:ln w="25400" cap="flat" cmpd="sng">
            <a:solidFill>
              <a:schemeClr val="tx1"/>
            </a:solidFill>
            <a:prstDash val="solid"/>
            <a:headEnd type="none" w="med" len="med"/>
            <a:tailEnd type="triangle" w="med" len="med"/>
          </a:ln>
        </p:spPr>
      </p:sp>
      <p:sp>
        <p:nvSpPr>
          <p:cNvPr id="30785" name="任意多边形 30784"/>
          <p:cNvSpPr/>
          <p:nvPr/>
        </p:nvSpPr>
        <p:spPr>
          <a:xfrm>
            <a:off x="762000" y="5181600"/>
            <a:ext cx="1144588" cy="687388"/>
          </a:xfrm>
          <a:custGeom>
            <a:avLst/>
            <a:gdLst/>
            <a:ahLst/>
            <a:cxnLst/>
            <a:rect l="0" t="0" r="0" b="0"/>
            <a:pathLst>
              <a:path w="721" h="433">
                <a:moveTo>
                  <a:pt x="720" y="0"/>
                </a:moveTo>
                <a:lnTo>
                  <a:pt x="720" y="432"/>
                </a:lnTo>
                <a:lnTo>
                  <a:pt x="0" y="432"/>
                </a:lnTo>
                <a:lnTo>
                  <a:pt x="0" y="0"/>
                </a:lnTo>
                <a:lnTo>
                  <a:pt x="144" y="0"/>
                </a:lnTo>
              </a:path>
            </a:pathLst>
          </a:custGeom>
          <a:noFill/>
          <a:ln w="25400" cap="rnd" cmpd="sng">
            <a:solidFill>
              <a:schemeClr val="accent2">
                <a:alpha val="100000"/>
              </a:schemeClr>
            </a:solidFill>
            <a:prstDash val="solid"/>
            <a:headEnd type="none" w="med" len="med"/>
            <a:tailEnd type="triangle" w="med" len="med"/>
          </a:ln>
        </p:spPr>
        <p:txBody>
          <a:bodyPr/>
          <a:lstStyle/>
          <a:p>
            <a:endParaRPr lang="zh-CN" altLang="en-US"/>
          </a:p>
        </p:txBody>
      </p:sp>
      <p:sp>
        <p:nvSpPr>
          <p:cNvPr id="30786" name="矩形 30785"/>
          <p:cNvSpPr/>
          <p:nvPr/>
        </p:nvSpPr>
        <p:spPr>
          <a:xfrm>
            <a:off x="2832100" y="4660900"/>
            <a:ext cx="279400" cy="1117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30787" name="矩形 30786"/>
          <p:cNvSpPr/>
          <p:nvPr/>
        </p:nvSpPr>
        <p:spPr>
          <a:xfrm rot="16200000">
            <a:off x="2803525" y="5005388"/>
            <a:ext cx="4095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IR</a:t>
            </a:r>
            <a:endParaRPr lang="en-US" altLang="zh-CN" sz="1800">
              <a:latin typeface="Arial" panose="020B0604020202020204" pitchFamily="34" charset="0"/>
              <a:ea typeface="Times New Roman" panose="02020603050405020304" pitchFamily="18" charset="0"/>
            </a:endParaRPr>
          </a:p>
        </p:txBody>
      </p:sp>
      <p:sp>
        <p:nvSpPr>
          <p:cNvPr id="30788" name="任意多边形 30787"/>
          <p:cNvSpPr/>
          <p:nvPr/>
        </p:nvSpPr>
        <p:spPr>
          <a:xfrm>
            <a:off x="2895600" y="57150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0789" name="任意多边形 30788"/>
          <p:cNvSpPr/>
          <p:nvPr/>
        </p:nvSpPr>
        <p:spPr>
          <a:xfrm>
            <a:off x="609600" y="5029200"/>
            <a:ext cx="2592388" cy="915988"/>
          </a:xfrm>
          <a:custGeom>
            <a:avLst/>
            <a:gdLst/>
            <a:ahLst/>
            <a:cxnLst/>
            <a:rect l="0" t="0" r="0" b="0"/>
            <a:pathLst>
              <a:path w="1633" h="577">
                <a:moveTo>
                  <a:pt x="1632" y="354"/>
                </a:moveTo>
                <a:lnTo>
                  <a:pt x="1632" y="576"/>
                </a:lnTo>
                <a:lnTo>
                  <a:pt x="0" y="576"/>
                </a:lnTo>
                <a:lnTo>
                  <a:pt x="0" y="0"/>
                </a:lnTo>
                <a:lnTo>
                  <a:pt x="240"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30790" name="矩形 30789"/>
          <p:cNvSpPr/>
          <p:nvPr/>
        </p:nvSpPr>
        <p:spPr>
          <a:xfrm rot="16200000">
            <a:off x="1965325" y="5081588"/>
            <a:ext cx="1184275" cy="363537"/>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Inst. Mem</a:t>
            </a:r>
            <a:endParaRPr lang="en-US" altLang="zh-CN" sz="1800" err="1">
              <a:latin typeface="Arial" panose="020B0604020202020204" pitchFamily="34" charset="0"/>
              <a:ea typeface="Times New Roman" panose="02020603050405020304" pitchFamily="18" charset="0"/>
            </a:endParaRPr>
          </a:p>
        </p:txBody>
      </p:sp>
      <p:sp>
        <p:nvSpPr>
          <p:cNvPr id="30792" name="任意多边形 30791"/>
          <p:cNvSpPr/>
          <p:nvPr/>
        </p:nvSpPr>
        <p:spPr>
          <a:xfrm>
            <a:off x="3200400" y="5638800"/>
            <a:ext cx="1982788" cy="306388"/>
          </a:xfrm>
          <a:custGeom>
            <a:avLst/>
            <a:gdLst/>
            <a:ahLst/>
            <a:cxnLst/>
            <a:rect l="0" t="0" r="0" b="0"/>
            <a:pathLst>
              <a:path w="1249" h="193">
                <a:moveTo>
                  <a:pt x="0" y="192"/>
                </a:moveTo>
                <a:lnTo>
                  <a:pt x="1248" y="192"/>
                </a:lnTo>
                <a:lnTo>
                  <a:pt x="1248" y="0"/>
                </a:lnTo>
              </a:path>
            </a:pathLst>
          </a:custGeom>
          <a:noFill/>
          <a:ln w="25400" cap="rnd" cmpd="sng">
            <a:solidFill>
              <a:schemeClr val="accent2">
                <a:alpha val="100000"/>
              </a:schemeClr>
            </a:solidFill>
            <a:prstDash val="solid"/>
            <a:headEnd type="none" w="med" len="med"/>
            <a:tailEnd type="triangle" w="med" len="med"/>
          </a:ln>
        </p:spPr>
        <p:txBody>
          <a:bodyPr/>
          <a:lstStyle/>
          <a:p>
            <a:endParaRPr lang="zh-CN" altLang="en-US"/>
          </a:p>
        </p:txBody>
      </p:sp>
      <p:sp>
        <p:nvSpPr>
          <p:cNvPr id="30793" name="任意多边形 30792"/>
          <p:cNvSpPr/>
          <p:nvPr/>
        </p:nvSpPr>
        <p:spPr>
          <a:xfrm>
            <a:off x="3124200" y="5257800"/>
            <a:ext cx="77788" cy="687388"/>
          </a:xfrm>
          <a:custGeom>
            <a:avLst/>
            <a:gdLst/>
            <a:ahLst/>
            <a:cxnLst/>
            <a:rect l="0" t="0" r="0" b="0"/>
            <a:pathLst>
              <a:path w="49" h="433">
                <a:moveTo>
                  <a:pt x="48" y="432"/>
                </a:moveTo>
                <a:lnTo>
                  <a:pt x="48" y="0"/>
                </a:lnTo>
                <a:lnTo>
                  <a:pt x="0" y="0"/>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30797" name="直接连接符 30796"/>
          <p:cNvSpPr/>
          <p:nvPr/>
        </p:nvSpPr>
        <p:spPr>
          <a:xfrm>
            <a:off x="3124200" y="4953000"/>
            <a:ext cx="304800" cy="0"/>
          </a:xfrm>
          <a:prstGeom prst="line">
            <a:avLst/>
          </a:prstGeom>
          <a:ln w="38100" cap="flat" cmpd="sng">
            <a:solidFill>
              <a:schemeClr val="accent2"/>
            </a:solidFill>
            <a:prstDash val="solid"/>
            <a:headEnd type="none" w="med" len="med"/>
            <a:tailEnd type="triangle" w="med" len="med"/>
          </a:ln>
        </p:spPr>
      </p:sp>
      <p:sp>
        <p:nvSpPr>
          <p:cNvPr id="30798" name="直接连接符 30797"/>
          <p:cNvSpPr/>
          <p:nvPr/>
        </p:nvSpPr>
        <p:spPr>
          <a:xfrm>
            <a:off x="3124200" y="5257800"/>
            <a:ext cx="304800" cy="0"/>
          </a:xfrm>
          <a:prstGeom prst="line">
            <a:avLst/>
          </a:prstGeom>
          <a:ln w="38100" cap="flat" cmpd="sng">
            <a:solidFill>
              <a:schemeClr val="accent2"/>
            </a:solidFill>
            <a:prstDash val="solid"/>
            <a:headEnd type="none" w="med" len="med"/>
            <a:tailEnd type="triangle" w="med" len="med"/>
          </a:ln>
        </p:spPr>
      </p:sp>
      <p:sp>
        <p:nvSpPr>
          <p:cNvPr id="30799" name="直接连接符 30798"/>
          <p:cNvSpPr/>
          <p:nvPr/>
        </p:nvSpPr>
        <p:spPr>
          <a:xfrm>
            <a:off x="4584700" y="4876800"/>
            <a:ext cx="355600" cy="0"/>
          </a:xfrm>
          <a:prstGeom prst="line">
            <a:avLst/>
          </a:prstGeom>
          <a:ln w="25400" cap="flat" cmpd="sng">
            <a:solidFill>
              <a:schemeClr val="accent2"/>
            </a:solidFill>
            <a:prstDash val="solid"/>
            <a:headEnd type="none" w="med" len="med"/>
            <a:tailEnd type="triangle" w="med" len="med"/>
          </a:ln>
        </p:spPr>
      </p:sp>
      <p:sp>
        <p:nvSpPr>
          <p:cNvPr id="30800" name="直接连接符 30799"/>
          <p:cNvSpPr/>
          <p:nvPr/>
        </p:nvSpPr>
        <p:spPr>
          <a:xfrm>
            <a:off x="4554538" y="5335588"/>
            <a:ext cx="401637" cy="0"/>
          </a:xfrm>
          <a:prstGeom prst="line">
            <a:avLst/>
          </a:prstGeom>
          <a:ln w="25400" cap="flat" cmpd="sng">
            <a:solidFill>
              <a:schemeClr val="tx1"/>
            </a:solidFill>
            <a:prstDash val="solid"/>
            <a:headEnd type="none" w="med" len="med"/>
            <a:tailEnd type="triangle" w="med" len="med"/>
          </a:ln>
        </p:spPr>
      </p:sp>
      <p:sp>
        <p:nvSpPr>
          <p:cNvPr id="30801" name="直接连接符 30800"/>
          <p:cNvSpPr/>
          <p:nvPr/>
        </p:nvSpPr>
        <p:spPr>
          <a:xfrm>
            <a:off x="4648200" y="5334000"/>
            <a:ext cx="0" cy="673100"/>
          </a:xfrm>
          <a:prstGeom prst="line">
            <a:avLst/>
          </a:prstGeom>
          <a:ln w="25400" cap="flat" cmpd="sng">
            <a:solidFill>
              <a:schemeClr val="accent2"/>
            </a:solidFill>
            <a:prstDash val="solid"/>
            <a:headEnd type="none" w="med" len="med"/>
            <a:tailEnd type="none" w="med" len="med"/>
          </a:ln>
        </p:spPr>
      </p:sp>
      <p:grpSp>
        <p:nvGrpSpPr>
          <p:cNvPr id="30802" name="组合 30801"/>
          <p:cNvGrpSpPr/>
          <p:nvPr/>
        </p:nvGrpSpPr>
        <p:grpSpPr>
          <a:xfrm>
            <a:off x="4246563" y="4725988"/>
            <a:ext cx="333375" cy="490537"/>
            <a:chOff x="2675" y="2840"/>
            <a:chExt cx="210" cy="329"/>
          </a:xfrm>
        </p:grpSpPr>
        <p:sp>
          <p:nvSpPr>
            <p:cNvPr id="30803" name="矩形 30802"/>
            <p:cNvSpPr/>
            <p:nvPr/>
          </p:nvSpPr>
          <p:spPr>
            <a:xfrm>
              <a:off x="2696" y="2840"/>
              <a:ext cx="176" cy="32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30804" name="任意多边形 30803"/>
            <p:cNvSpPr/>
            <p:nvPr/>
          </p:nvSpPr>
          <p:spPr>
            <a:xfrm>
              <a:off x="2736" y="3126"/>
              <a:ext cx="97" cy="43"/>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30805" name="矩形 30804"/>
            <p:cNvSpPr/>
            <p:nvPr/>
          </p:nvSpPr>
          <p:spPr>
            <a:xfrm>
              <a:off x="2675" y="2897"/>
              <a:ext cx="210" cy="244"/>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a:t>
              </a:r>
              <a:endParaRPr lang="en-US" altLang="zh-CN" sz="1800">
                <a:latin typeface="Arial" panose="020B0604020202020204" pitchFamily="34" charset="0"/>
                <a:ea typeface="Times New Roman" panose="02020603050405020304" pitchFamily="18" charset="0"/>
              </a:endParaRPr>
            </a:p>
          </p:txBody>
        </p:sp>
      </p:grpSp>
      <p:sp>
        <p:nvSpPr>
          <p:cNvPr id="30806" name="矩形 30805"/>
          <p:cNvSpPr/>
          <p:nvPr/>
        </p:nvSpPr>
        <p:spPr>
          <a:xfrm>
            <a:off x="4279900" y="5226050"/>
            <a:ext cx="279400" cy="477838"/>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30807" name="任意多边形 30806"/>
          <p:cNvSpPr/>
          <p:nvPr/>
        </p:nvSpPr>
        <p:spPr>
          <a:xfrm>
            <a:off x="4343400" y="5653088"/>
            <a:ext cx="153988" cy="63500"/>
          </a:xfrm>
          <a:custGeom>
            <a:avLst/>
            <a:gdLst/>
            <a:ahLst/>
            <a:cxnLst/>
            <a:rect l="0" t="0" r="0" b="0"/>
            <a:pathLst>
              <a:path w="97" h="43">
                <a:moveTo>
                  <a:pt x="0" y="42"/>
                </a:moveTo>
                <a:lnTo>
                  <a:pt x="48" y="0"/>
                </a:lnTo>
                <a:lnTo>
                  <a:pt x="96" y="42"/>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30808" name="矩形 30807"/>
          <p:cNvSpPr/>
          <p:nvPr/>
        </p:nvSpPr>
        <p:spPr>
          <a:xfrm>
            <a:off x="4246563" y="5310188"/>
            <a:ext cx="3333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B</a:t>
            </a:r>
            <a:endParaRPr lang="en-US" altLang="zh-CN" sz="1800">
              <a:latin typeface="Arial" panose="020B0604020202020204" pitchFamily="34" charset="0"/>
              <a:ea typeface="Times New Roman" panose="02020603050405020304" pitchFamily="18" charset="0"/>
            </a:endParaRPr>
          </a:p>
        </p:txBody>
      </p:sp>
      <p:sp>
        <p:nvSpPr>
          <p:cNvPr id="30809" name="矩形 30808"/>
          <p:cNvSpPr/>
          <p:nvPr/>
        </p:nvSpPr>
        <p:spPr>
          <a:xfrm>
            <a:off x="4279900" y="4284663"/>
            <a:ext cx="279400" cy="477837"/>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0810" name="任意多边形 30809"/>
          <p:cNvSpPr/>
          <p:nvPr/>
        </p:nvSpPr>
        <p:spPr>
          <a:xfrm>
            <a:off x="4343400" y="4711700"/>
            <a:ext cx="153988" cy="63500"/>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0811" name="矩形 30810"/>
          <p:cNvSpPr/>
          <p:nvPr/>
        </p:nvSpPr>
        <p:spPr>
          <a:xfrm>
            <a:off x="4246563" y="4368800"/>
            <a:ext cx="333375" cy="3635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E</a:t>
            </a:r>
            <a:endParaRPr lang="en-US" altLang="zh-CN" sz="1800">
              <a:latin typeface="Arial" panose="020B0604020202020204" pitchFamily="34" charset="0"/>
              <a:ea typeface="Times New Roman" panose="02020603050405020304" pitchFamily="18" charset="0"/>
            </a:endParaRPr>
          </a:p>
        </p:txBody>
      </p:sp>
      <p:sp>
        <p:nvSpPr>
          <p:cNvPr id="30812" name="任意多边形 30811"/>
          <p:cNvSpPr/>
          <p:nvPr/>
        </p:nvSpPr>
        <p:spPr>
          <a:xfrm>
            <a:off x="4572000" y="4191000"/>
            <a:ext cx="152400" cy="304800"/>
          </a:xfrm>
          <a:custGeom>
            <a:avLst/>
            <a:gdLst/>
            <a:ahLst/>
            <a:cxnLst/>
            <a:rect l="0" t="0" r="0" b="0"/>
            <a:pathLst>
              <a:path w="96" h="192">
                <a:moveTo>
                  <a:pt x="0" y="192"/>
                </a:moveTo>
                <a:lnTo>
                  <a:pt x="96" y="192"/>
                </a:lnTo>
                <a:lnTo>
                  <a:pt x="96" y="0"/>
                </a:lnTo>
              </a:path>
            </a:pathLst>
          </a:custGeom>
          <a:noFill/>
          <a:ln w="38100" cap="flat" cmpd="sng">
            <a:solidFill>
              <a:schemeClr val="tx1">
                <a:alpha val="100000"/>
              </a:schemeClr>
            </a:solidFill>
            <a:prstDash val="solid"/>
            <a:headEnd type="none" w="med" len="med"/>
            <a:tailEnd type="triangle" w="med" len="med"/>
          </a:ln>
        </p:spPr>
        <p:txBody>
          <a:bodyPr/>
          <a:lstStyle/>
          <a:p>
            <a:endParaRPr lang="zh-CN" altLang="en-US"/>
          </a:p>
        </p:txBody>
      </p:sp>
      <p:grpSp>
        <p:nvGrpSpPr>
          <p:cNvPr id="30813" name="组合 30812"/>
          <p:cNvGrpSpPr/>
          <p:nvPr/>
        </p:nvGrpSpPr>
        <p:grpSpPr>
          <a:xfrm>
            <a:off x="3727450" y="2276475"/>
            <a:ext cx="447675" cy="1219200"/>
            <a:chOff x="2358" y="1200"/>
            <a:chExt cx="282" cy="768"/>
          </a:xfrm>
        </p:grpSpPr>
        <p:sp>
          <p:nvSpPr>
            <p:cNvPr id="30814" name="直接连接符 30813"/>
            <p:cNvSpPr/>
            <p:nvPr/>
          </p:nvSpPr>
          <p:spPr>
            <a:xfrm>
              <a:off x="2640" y="1200"/>
              <a:ext cx="0" cy="768"/>
            </a:xfrm>
            <a:prstGeom prst="line">
              <a:avLst/>
            </a:prstGeom>
            <a:ln w="57150" cap="flat" cmpd="sng">
              <a:solidFill>
                <a:schemeClr val="accent1"/>
              </a:solidFill>
              <a:prstDash val="solid"/>
              <a:headEnd type="none" w="med" len="med"/>
              <a:tailEnd type="triangle" w="med" len="med"/>
            </a:ln>
          </p:spPr>
        </p:sp>
        <p:sp>
          <p:nvSpPr>
            <p:cNvPr id="30815" name="文本框 30814"/>
            <p:cNvSpPr txBox="1"/>
            <p:nvPr/>
          </p:nvSpPr>
          <p:spPr>
            <a:xfrm rot="-5400000">
              <a:off x="2255" y="1467"/>
              <a:ext cx="436" cy="231"/>
            </a:xfrm>
            <a:prstGeom prst="rect">
              <a:avLst/>
            </a:prstGeom>
            <a:noFill/>
            <a:ln w="12700">
              <a:noFill/>
            </a:ln>
          </p:spPr>
          <p:txBody>
            <a:bodyPr wrap="none" anchor="t">
              <a:spAutoFit/>
            </a:bodyPr>
            <a:lstStyle/>
            <a:p>
              <a:pPr lvl="0"/>
              <a:r>
                <a:rPr lang="en-US" altLang="zh-CN" sz="1800">
                  <a:latin typeface="Arial" panose="020B0604020202020204" pitchFamily="34" charset="0"/>
                  <a:ea typeface="Times New Roman" panose="02020603050405020304" pitchFamily="18" charset="0"/>
                </a:rPr>
                <a:t>Time</a:t>
              </a:r>
              <a:endParaRPr lang="en-US" altLang="zh-CN" sz="1800">
                <a:latin typeface="Arial" panose="020B0604020202020204" pitchFamily="34" charset="0"/>
                <a:ea typeface="Times New Roman" panose="02020603050405020304" pitchFamily="18" charset="0"/>
              </a:endParaRPr>
            </a:p>
          </p:txBody>
        </p:sp>
      </p:gr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4" name="Footer Placeholder 3"/>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a:sym typeface="+mn-ea"/>
              </a:rPr>
              <a:t>Step 4 : Branch</a:t>
            </a:r>
            <a:endParaRPr lang="zh-CN" altLang="en-US" dirty="0"/>
          </a:p>
        </p:txBody>
      </p:sp>
      <p:sp>
        <p:nvSpPr>
          <p:cNvPr id="4" name="内容占位符 3"/>
          <p:cNvSpPr>
            <a:spLocks noGrp="1"/>
          </p:cNvSpPr>
          <p:nvPr>
            <p:ph sz="quarter" idx="13"/>
          </p:nvPr>
        </p:nvSpPr>
        <p:spPr>
          <a:xfrm>
            <a:off x="288290" y="153035"/>
            <a:ext cx="814705" cy="568325"/>
          </a:xfrm>
        </p:spPr>
        <p:txBody>
          <a:bodyPr/>
          <a:lstStyle/>
          <a:p>
            <a:r>
              <a:rPr lang="en-US" altLang="zh-CN"/>
              <a:t>3.8</a:t>
            </a:r>
            <a:endParaRPr lang="en-US" altLang="zh-CN"/>
          </a:p>
        </p:txBody>
      </p:sp>
      <p:sp>
        <p:nvSpPr>
          <p:cNvPr id="31747" name="文本占位符 31746"/>
          <p:cNvSpPr>
            <a:spLocks noGrp="1"/>
          </p:cNvSpPr>
          <p:nvPr>
            <p:ph type="body" idx="1"/>
          </p:nvPr>
        </p:nvSpPr>
        <p:spPr>
          <a:xfrm>
            <a:off x="58420" y="957580"/>
            <a:ext cx="8520430" cy="1732915"/>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a:t>Logical Register Transfer</a:t>
            </a:r>
            <a:endParaRPr lang="en-US" altLang="zh-CN" sz="2400"/>
          </a:p>
          <a:p>
            <a:pPr>
              <a:buClr>
                <a:srgbClr val="290CFC"/>
              </a:buClr>
              <a:buFont typeface="Wingdings" panose="05000000000000000000" charset="0"/>
              <a:buChar char="Ø"/>
            </a:pPr>
            <a:endParaRPr lang="en-US" altLang="zh-CN" sz="2400"/>
          </a:p>
          <a:p>
            <a:pPr>
              <a:buClr>
                <a:srgbClr val="290CFC"/>
              </a:buClr>
              <a:buFont typeface="Wingdings" panose="05000000000000000000" charset="0"/>
              <a:buChar char="Ø"/>
            </a:pPr>
            <a:endParaRPr lang="en-US" altLang="zh-CN" sz="2400"/>
          </a:p>
          <a:p>
            <a:pPr>
              <a:buClr>
                <a:srgbClr val="290CFC"/>
              </a:buClr>
              <a:buFont typeface="Wingdings" panose="05000000000000000000" charset="0"/>
              <a:buChar char="Ø"/>
            </a:pPr>
            <a:r>
              <a:rPr lang="en-US" altLang="zh-CN" sz="2400"/>
              <a:t>Physical Register Transfers</a:t>
            </a:r>
            <a:endParaRPr lang="en-US" altLang="zh-CN" sz="2400"/>
          </a:p>
        </p:txBody>
      </p:sp>
      <p:sp>
        <p:nvSpPr>
          <p:cNvPr id="31748" name="矩形 31747"/>
          <p:cNvSpPr/>
          <p:nvPr/>
        </p:nvSpPr>
        <p:spPr>
          <a:xfrm>
            <a:off x="4881563" y="819150"/>
            <a:ext cx="4238625" cy="1433513"/>
          </a:xfrm>
          <a:prstGeom prst="rect">
            <a:avLst/>
          </a:prstGeom>
          <a:noFill/>
          <a:ln w="12700">
            <a:noFill/>
          </a:ln>
        </p:spPr>
        <p:txBody>
          <a:bodyPr wrap="none" lIns="90488" tIns="44450" rIns="90488" bIns="44450">
            <a:spAutoFit/>
          </a:bodyPr>
          <a:lstStyle/>
          <a:p>
            <a:pPr lvl="0">
              <a:spcBef>
                <a:spcPct val="50000"/>
              </a:spcBef>
            </a:pPr>
            <a:r>
              <a:rPr lang="en-US" altLang="zh-CN" sz="1600" b="1" u="sng">
                <a:latin typeface="Times New Roman" panose="02020603050405020304" pitchFamily="18" charset="0"/>
                <a:ea typeface="Times New Roman" panose="02020603050405020304" pitchFamily="18" charset="0"/>
              </a:rPr>
              <a:t>inst 	Logical Register Transfers</a:t>
            </a:r>
            <a:endParaRPr lang="en-US" altLang="zh-CN" sz="1600" b="1" u="sng">
              <a:latin typeface="Times New Roman" panose="02020603050405020304" pitchFamily="18" charset="0"/>
              <a:ea typeface="Times New Roman" panose="02020603050405020304" pitchFamily="18" charset="0"/>
            </a:endParaRPr>
          </a:p>
          <a:p>
            <a:pPr lvl="0">
              <a:spcBef>
                <a:spcPct val="50000"/>
              </a:spcBef>
            </a:pPr>
            <a:r>
              <a:rPr lang="en-US" altLang="zh-CN" sz="1600" b="1" err="1">
                <a:latin typeface="Times New Roman" panose="02020603050405020304" pitchFamily="18" charset="0"/>
                <a:ea typeface="Times New Roman" panose="02020603050405020304" pitchFamily="18" charset="0"/>
              </a:rPr>
              <a:t>BEQ	if R[rs] == R[rt</a:t>
            </a:r>
            <a:r>
              <a:rPr lang="en-US" altLang="zh-CN" sz="1600" b="1">
                <a:latin typeface="Times New Roman" panose="02020603050405020304" pitchFamily="18" charset="0"/>
                <a:ea typeface="Times New Roman" panose="02020603050405020304" pitchFamily="18" charset="0"/>
              </a:rPr>
              <a:t>] </a:t>
            </a:r>
            <a:endParaRPr lang="en-US" altLang="zh-CN" sz="1600" b="1">
              <a:latin typeface="Times New Roman" panose="02020603050405020304" pitchFamily="18" charset="0"/>
              <a:ea typeface="Times New Roman" panose="02020603050405020304" pitchFamily="18" charset="0"/>
            </a:endParaRPr>
          </a:p>
          <a:p>
            <a:pPr lvl="0">
              <a:spcBef>
                <a:spcPct val="50000"/>
              </a:spcBef>
            </a:pPr>
            <a:r>
              <a:rPr lang="en-US" altLang="zh-CN" sz="1600" b="1" err="1">
                <a:latin typeface="Times New Roman" panose="02020603050405020304" pitchFamily="18" charset="0"/>
                <a:ea typeface="Times New Roman" panose="02020603050405020304" pitchFamily="18" charset="0"/>
              </a:rPr>
              <a:t>	then PC &lt;= PC + 4+SExt</a:t>
            </a:r>
            <a:r>
              <a:rPr lang="en-US" altLang="zh-CN" sz="1600" b="1">
                <a:latin typeface="Times New Roman" panose="02020603050405020304" pitchFamily="18" charset="0"/>
                <a:ea typeface="Times New Roman" panose="02020603050405020304" pitchFamily="18" charset="0"/>
              </a:rPr>
              <a:t>(Im16) || 00</a:t>
            </a:r>
            <a:endParaRPr lang="en-US" altLang="zh-CN" sz="1600" b="1">
              <a:latin typeface="Times New Roman" panose="02020603050405020304" pitchFamily="18" charset="0"/>
              <a:ea typeface="Times New Roman" panose="02020603050405020304" pitchFamily="18" charset="0"/>
            </a:endParaRPr>
          </a:p>
          <a:p>
            <a:pPr lvl="0">
              <a:spcBef>
                <a:spcPct val="50000"/>
              </a:spcBef>
            </a:pPr>
            <a:r>
              <a:rPr lang="en-US" altLang="zh-CN" sz="1600" b="1">
                <a:latin typeface="Times New Roman" panose="02020603050405020304" pitchFamily="18" charset="0"/>
                <a:ea typeface="Times New Roman" panose="02020603050405020304" pitchFamily="18" charset="0"/>
              </a:rPr>
              <a:t>	else PC &lt;= PC + 4</a:t>
            </a:r>
            <a:endParaRPr lang="en-US" altLang="zh-CN" sz="1600" b="1">
              <a:latin typeface="Times New Roman" panose="02020603050405020304" pitchFamily="18" charset="0"/>
              <a:ea typeface="Times New Roman" panose="02020603050405020304" pitchFamily="18" charset="0"/>
            </a:endParaRPr>
          </a:p>
        </p:txBody>
      </p:sp>
      <p:sp>
        <p:nvSpPr>
          <p:cNvPr id="31756" name="圆角矩形 31755"/>
          <p:cNvSpPr/>
          <p:nvPr/>
        </p:nvSpPr>
        <p:spPr>
          <a:xfrm>
            <a:off x="3441700" y="4508500"/>
            <a:ext cx="812800" cy="8890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1757" name="直接连接符 31756"/>
          <p:cNvSpPr/>
          <p:nvPr/>
        </p:nvSpPr>
        <p:spPr>
          <a:xfrm>
            <a:off x="5181600" y="3975100"/>
            <a:ext cx="0" cy="508000"/>
          </a:xfrm>
          <a:prstGeom prst="line">
            <a:avLst/>
          </a:prstGeom>
          <a:ln w="25400" cap="flat" cmpd="sng">
            <a:solidFill>
              <a:schemeClr val="tx1"/>
            </a:solidFill>
            <a:prstDash val="solid"/>
            <a:headEnd type="none" w="med" len="med"/>
            <a:tailEnd type="triangle" w="med" len="med"/>
          </a:ln>
        </p:spPr>
      </p:sp>
      <p:sp>
        <p:nvSpPr>
          <p:cNvPr id="31758" name="直接连接符 31757"/>
          <p:cNvSpPr/>
          <p:nvPr/>
        </p:nvSpPr>
        <p:spPr>
          <a:xfrm>
            <a:off x="5334000" y="3975100"/>
            <a:ext cx="0" cy="508000"/>
          </a:xfrm>
          <a:prstGeom prst="line">
            <a:avLst/>
          </a:prstGeom>
          <a:ln w="25400" cap="flat" cmpd="sng">
            <a:solidFill>
              <a:schemeClr val="tx1"/>
            </a:solidFill>
            <a:prstDash val="solid"/>
            <a:headEnd type="none" w="med" len="med"/>
            <a:tailEnd type="triangle" w="med" len="med"/>
          </a:ln>
        </p:spPr>
      </p:sp>
      <p:sp>
        <p:nvSpPr>
          <p:cNvPr id="31761" name="直接连接符 31760"/>
          <p:cNvSpPr/>
          <p:nvPr/>
        </p:nvSpPr>
        <p:spPr>
          <a:xfrm>
            <a:off x="4660900" y="5867400"/>
            <a:ext cx="1270000" cy="0"/>
          </a:xfrm>
          <a:prstGeom prst="line">
            <a:avLst/>
          </a:prstGeom>
          <a:ln w="25400" cap="flat" cmpd="sng">
            <a:solidFill>
              <a:schemeClr val="tx1"/>
            </a:solidFill>
            <a:prstDash val="solid"/>
            <a:headEnd type="none" w="med" len="med"/>
            <a:tailEnd type="triangle" w="med" len="med"/>
          </a:ln>
        </p:spPr>
      </p:sp>
      <p:sp>
        <p:nvSpPr>
          <p:cNvPr id="31762" name="矩形 31761"/>
          <p:cNvSpPr/>
          <p:nvPr/>
        </p:nvSpPr>
        <p:spPr>
          <a:xfrm rot="16200000">
            <a:off x="4937125" y="4700588"/>
            <a:ext cx="688975" cy="363537"/>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Exec</a:t>
            </a:r>
            <a:endParaRPr lang="en-US" altLang="zh-CN" sz="1800" i="1">
              <a:latin typeface="Arial" panose="020B0604020202020204" pitchFamily="34" charset="0"/>
              <a:ea typeface="Times New Roman" panose="02020603050405020304" pitchFamily="18" charset="0"/>
            </a:endParaRPr>
          </a:p>
        </p:txBody>
      </p:sp>
      <p:sp>
        <p:nvSpPr>
          <p:cNvPr id="31763" name="直接连接符 31762"/>
          <p:cNvSpPr/>
          <p:nvPr/>
        </p:nvSpPr>
        <p:spPr>
          <a:xfrm>
            <a:off x="5486400" y="3975100"/>
            <a:ext cx="0" cy="508000"/>
          </a:xfrm>
          <a:prstGeom prst="line">
            <a:avLst/>
          </a:prstGeom>
          <a:ln w="25400" cap="flat" cmpd="sng">
            <a:solidFill>
              <a:schemeClr val="tx1"/>
            </a:solidFill>
            <a:prstDash val="solid"/>
            <a:headEnd type="none" w="med" len="med"/>
            <a:tailEnd type="triangle" w="med" len="med"/>
          </a:ln>
        </p:spPr>
      </p:sp>
      <p:sp>
        <p:nvSpPr>
          <p:cNvPr id="31764" name="圆角矩形 31763"/>
          <p:cNvSpPr/>
          <p:nvPr/>
        </p:nvSpPr>
        <p:spPr>
          <a:xfrm>
            <a:off x="4965700" y="4508500"/>
            <a:ext cx="660400" cy="9652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1765" name="圆角矩形 31764"/>
          <p:cNvSpPr/>
          <p:nvPr/>
        </p:nvSpPr>
        <p:spPr>
          <a:xfrm>
            <a:off x="5956300" y="5194300"/>
            <a:ext cx="812800" cy="9652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1766" name="矩形 31765"/>
          <p:cNvSpPr/>
          <p:nvPr/>
        </p:nvSpPr>
        <p:spPr>
          <a:xfrm>
            <a:off x="7708900" y="4432300"/>
            <a:ext cx="6604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1767" name="矩形 31766"/>
          <p:cNvSpPr/>
          <p:nvPr/>
        </p:nvSpPr>
        <p:spPr>
          <a:xfrm rot="16200000">
            <a:off x="7680325" y="4395788"/>
            <a:ext cx="727075" cy="6381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Reg. </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31768" name="任意多边形 31767"/>
          <p:cNvSpPr/>
          <p:nvPr/>
        </p:nvSpPr>
        <p:spPr>
          <a:xfrm>
            <a:off x="7772400" y="51054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1769" name="矩形 31768"/>
          <p:cNvSpPr/>
          <p:nvPr/>
        </p:nvSpPr>
        <p:spPr>
          <a:xfrm rot="16200000">
            <a:off x="5849938" y="5310188"/>
            <a:ext cx="917575" cy="638175"/>
          </a:xfrm>
          <a:prstGeom prst="rect">
            <a:avLst/>
          </a:prstGeom>
          <a:noFill/>
          <a:ln w="12700">
            <a:noFill/>
          </a:ln>
        </p:spPr>
        <p:txBody>
          <a:bodyPr lIns="90488" tIns="44450" rIns="90488" bIns="44450">
            <a:spAutoFit/>
          </a:bodyPr>
          <a:lstStyle/>
          <a:p>
            <a:pPr lvl="0" algn="ctr"/>
            <a:r>
              <a:rPr lang="en-US" altLang="zh-CN" sz="1800" err="1">
                <a:latin typeface="Arial" panose="020B0604020202020204" pitchFamily="34" charset="0"/>
                <a:ea typeface="Times New Roman" panose="02020603050405020304" pitchFamily="18" charset="0"/>
              </a:rPr>
              <a:t>Mem</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Access</a:t>
            </a:r>
            <a:endParaRPr lang="en-US" altLang="zh-CN" sz="1800">
              <a:latin typeface="Arial" panose="020B0604020202020204" pitchFamily="34" charset="0"/>
              <a:ea typeface="Times New Roman" panose="02020603050405020304" pitchFamily="18" charset="0"/>
            </a:endParaRPr>
          </a:p>
        </p:txBody>
      </p:sp>
      <p:sp>
        <p:nvSpPr>
          <p:cNvPr id="31770" name="矩形 31769"/>
          <p:cNvSpPr/>
          <p:nvPr/>
        </p:nvSpPr>
        <p:spPr>
          <a:xfrm>
            <a:off x="6794500" y="5880100"/>
            <a:ext cx="6604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1771" name="矩形 31770"/>
          <p:cNvSpPr/>
          <p:nvPr/>
        </p:nvSpPr>
        <p:spPr>
          <a:xfrm rot="16200000">
            <a:off x="6765925" y="5919788"/>
            <a:ext cx="6889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Data</a:t>
            </a:r>
            <a:endParaRPr lang="en-US" altLang="zh-CN" sz="1800" err="1">
              <a:latin typeface="Arial" panose="020B0604020202020204" pitchFamily="34" charset="0"/>
              <a:ea typeface="Times New Roman" panose="02020603050405020304" pitchFamily="18" charset="0"/>
            </a:endParaRPr>
          </a:p>
          <a:p>
            <a:pPr lvl="0"/>
            <a:r>
              <a:rPr lang="en-US" altLang="zh-CN" sz="1800" err="1">
                <a:latin typeface="Arial" panose="020B0604020202020204" pitchFamily="34" charset="0"/>
                <a:ea typeface="Times New Roman" panose="02020603050405020304" pitchFamily="18" charset="0"/>
              </a:rPr>
              <a:t>Mem</a:t>
            </a:r>
            <a:endParaRPr lang="en-US" altLang="zh-CN" sz="1800" err="1">
              <a:latin typeface="Arial" panose="020B0604020202020204" pitchFamily="34" charset="0"/>
              <a:ea typeface="Times New Roman" panose="02020603050405020304" pitchFamily="18" charset="0"/>
            </a:endParaRPr>
          </a:p>
        </p:txBody>
      </p:sp>
      <p:sp>
        <p:nvSpPr>
          <p:cNvPr id="31772" name="任意多边形 31771"/>
          <p:cNvSpPr/>
          <p:nvPr/>
        </p:nvSpPr>
        <p:spPr>
          <a:xfrm>
            <a:off x="6858000" y="65532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1773" name="直接连接符 31772"/>
          <p:cNvSpPr/>
          <p:nvPr/>
        </p:nvSpPr>
        <p:spPr>
          <a:xfrm>
            <a:off x="5956300" y="4724400"/>
            <a:ext cx="1498600" cy="0"/>
          </a:xfrm>
          <a:prstGeom prst="line">
            <a:avLst/>
          </a:prstGeom>
          <a:ln w="25400" cap="flat" cmpd="sng">
            <a:solidFill>
              <a:schemeClr val="tx1"/>
            </a:solidFill>
            <a:prstDash val="solid"/>
            <a:headEnd type="none" w="med" len="med"/>
            <a:tailEnd type="triangle" w="med" len="med"/>
          </a:ln>
        </p:spPr>
      </p:sp>
      <p:sp>
        <p:nvSpPr>
          <p:cNvPr id="31774" name="直接连接符 31773"/>
          <p:cNvSpPr/>
          <p:nvPr/>
        </p:nvSpPr>
        <p:spPr>
          <a:xfrm>
            <a:off x="7175500" y="4953000"/>
            <a:ext cx="279400" cy="0"/>
          </a:xfrm>
          <a:prstGeom prst="line">
            <a:avLst/>
          </a:prstGeom>
          <a:ln w="25400" cap="flat" cmpd="sng">
            <a:solidFill>
              <a:schemeClr val="tx1"/>
            </a:solidFill>
            <a:prstDash val="solid"/>
            <a:headEnd type="none" w="med" len="med"/>
            <a:tailEnd type="triangle" w="med" len="med"/>
          </a:ln>
        </p:spPr>
      </p:sp>
      <p:sp>
        <p:nvSpPr>
          <p:cNvPr id="31775" name="直接连接符 31774"/>
          <p:cNvSpPr/>
          <p:nvPr/>
        </p:nvSpPr>
        <p:spPr>
          <a:xfrm>
            <a:off x="6324600" y="3975100"/>
            <a:ext cx="0" cy="1193800"/>
          </a:xfrm>
          <a:prstGeom prst="line">
            <a:avLst/>
          </a:prstGeom>
          <a:ln w="25400" cap="flat" cmpd="sng">
            <a:solidFill>
              <a:schemeClr val="tx1"/>
            </a:solidFill>
            <a:prstDash val="solid"/>
            <a:headEnd type="none" w="med" len="med"/>
            <a:tailEnd type="triangle" w="med" len="med"/>
          </a:ln>
        </p:spPr>
      </p:sp>
      <p:sp>
        <p:nvSpPr>
          <p:cNvPr id="31776" name="直接连接符 31775"/>
          <p:cNvSpPr/>
          <p:nvPr/>
        </p:nvSpPr>
        <p:spPr>
          <a:xfrm>
            <a:off x="6553200" y="3975100"/>
            <a:ext cx="0" cy="1193800"/>
          </a:xfrm>
          <a:prstGeom prst="line">
            <a:avLst/>
          </a:prstGeom>
          <a:ln w="25400" cap="flat" cmpd="sng">
            <a:solidFill>
              <a:schemeClr val="tx1"/>
            </a:solidFill>
            <a:prstDash val="solid"/>
            <a:headEnd type="none" w="med" len="med"/>
            <a:tailEnd type="triangle" w="med" len="med"/>
          </a:ln>
        </p:spPr>
      </p:sp>
      <p:grpSp>
        <p:nvGrpSpPr>
          <p:cNvPr id="31788" name="组合 31787"/>
          <p:cNvGrpSpPr/>
          <p:nvPr/>
        </p:nvGrpSpPr>
        <p:grpSpPr>
          <a:xfrm>
            <a:off x="5618163" y="4584700"/>
            <a:ext cx="346075" cy="522288"/>
            <a:chOff x="3539" y="2888"/>
            <a:chExt cx="218" cy="329"/>
          </a:xfrm>
        </p:grpSpPr>
        <p:sp>
          <p:nvSpPr>
            <p:cNvPr id="31785" name="矩形 31784"/>
            <p:cNvSpPr/>
            <p:nvPr/>
          </p:nvSpPr>
          <p:spPr>
            <a:xfrm>
              <a:off x="3560" y="2888"/>
              <a:ext cx="176" cy="32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1786" name="任意多边形 31785"/>
            <p:cNvSpPr/>
            <p:nvPr/>
          </p:nvSpPr>
          <p:spPr>
            <a:xfrm>
              <a:off x="3600" y="3174"/>
              <a:ext cx="97" cy="43"/>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1787" name="矩形 31786"/>
            <p:cNvSpPr/>
            <p:nvPr/>
          </p:nvSpPr>
          <p:spPr>
            <a:xfrm>
              <a:off x="3539" y="2944"/>
              <a:ext cx="218" cy="2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a:t>
              </a:r>
              <a:endParaRPr lang="en-US" altLang="zh-CN" sz="1800">
                <a:latin typeface="Arial" panose="020B0604020202020204" pitchFamily="34" charset="0"/>
                <a:ea typeface="Times New Roman" panose="02020603050405020304" pitchFamily="18" charset="0"/>
              </a:endParaRPr>
            </a:p>
          </p:txBody>
        </p:sp>
      </p:grpSp>
      <p:sp>
        <p:nvSpPr>
          <p:cNvPr id="31789" name="圆角矩形 31788"/>
          <p:cNvSpPr/>
          <p:nvPr/>
        </p:nvSpPr>
        <p:spPr>
          <a:xfrm>
            <a:off x="7480300" y="4432300"/>
            <a:ext cx="203200" cy="736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grpSp>
        <p:nvGrpSpPr>
          <p:cNvPr id="31793" name="组合 31792"/>
          <p:cNvGrpSpPr/>
          <p:nvPr/>
        </p:nvGrpSpPr>
        <p:grpSpPr>
          <a:xfrm>
            <a:off x="6761163" y="5270500"/>
            <a:ext cx="384175" cy="522288"/>
            <a:chOff x="4259" y="3320"/>
            <a:chExt cx="242" cy="329"/>
          </a:xfrm>
        </p:grpSpPr>
        <p:sp>
          <p:nvSpPr>
            <p:cNvPr id="31790" name="矩形 31789"/>
            <p:cNvSpPr/>
            <p:nvPr/>
          </p:nvSpPr>
          <p:spPr>
            <a:xfrm>
              <a:off x="4280" y="3320"/>
              <a:ext cx="176" cy="32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1791" name="任意多边形 31790"/>
            <p:cNvSpPr/>
            <p:nvPr/>
          </p:nvSpPr>
          <p:spPr>
            <a:xfrm>
              <a:off x="4320" y="3606"/>
              <a:ext cx="97" cy="43"/>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1792" name="矩形 31791"/>
            <p:cNvSpPr/>
            <p:nvPr/>
          </p:nvSpPr>
          <p:spPr>
            <a:xfrm>
              <a:off x="4259" y="3376"/>
              <a:ext cx="242" cy="2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M</a:t>
              </a:r>
              <a:endParaRPr lang="en-US" altLang="zh-CN" sz="1800">
                <a:latin typeface="Arial" panose="020B0604020202020204" pitchFamily="34" charset="0"/>
                <a:ea typeface="Times New Roman" panose="02020603050405020304" pitchFamily="18" charset="0"/>
              </a:endParaRPr>
            </a:p>
          </p:txBody>
        </p:sp>
      </p:grpSp>
      <p:sp>
        <p:nvSpPr>
          <p:cNvPr id="31794" name="任意多边形 31793"/>
          <p:cNvSpPr/>
          <p:nvPr/>
        </p:nvSpPr>
        <p:spPr>
          <a:xfrm>
            <a:off x="7086600" y="4953000"/>
            <a:ext cx="77788" cy="611188"/>
          </a:xfrm>
          <a:custGeom>
            <a:avLst/>
            <a:gdLst/>
            <a:ahLst/>
            <a:cxnLst/>
            <a:rect l="0" t="0" r="0" b="0"/>
            <a:pathLst>
              <a:path w="49" h="385">
                <a:moveTo>
                  <a:pt x="0" y="384"/>
                </a:moveTo>
                <a:lnTo>
                  <a:pt x="48" y="384"/>
                </a:lnTo>
                <a:lnTo>
                  <a:pt x="48" y="0"/>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1795" name="直接连接符 31794"/>
          <p:cNvSpPr/>
          <p:nvPr/>
        </p:nvSpPr>
        <p:spPr>
          <a:xfrm>
            <a:off x="6096000" y="4737100"/>
            <a:ext cx="0" cy="431800"/>
          </a:xfrm>
          <a:prstGeom prst="line">
            <a:avLst/>
          </a:prstGeom>
          <a:ln w="25400" cap="flat" cmpd="sng">
            <a:solidFill>
              <a:schemeClr val="tx1"/>
            </a:solidFill>
            <a:prstDash val="solid"/>
            <a:headEnd type="none" w="med" len="med"/>
            <a:tailEnd type="triangle" w="med" len="med"/>
          </a:ln>
        </p:spPr>
      </p:sp>
      <p:sp>
        <p:nvSpPr>
          <p:cNvPr id="31796" name="矩形 31795"/>
          <p:cNvSpPr/>
          <p:nvPr/>
        </p:nvSpPr>
        <p:spPr>
          <a:xfrm rot="16200000">
            <a:off x="3489325" y="4548188"/>
            <a:ext cx="600075" cy="638175"/>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File</a:t>
            </a:r>
            <a:endParaRPr lang="en-US" altLang="zh-CN" sz="1800">
              <a:latin typeface="Arial" panose="020B0604020202020204" pitchFamily="34" charset="0"/>
              <a:ea typeface="Times New Roman" panose="02020603050405020304" pitchFamily="18" charset="0"/>
            </a:endParaRPr>
          </a:p>
        </p:txBody>
      </p:sp>
      <p:sp>
        <p:nvSpPr>
          <p:cNvPr id="31797" name="直接连接符 31796"/>
          <p:cNvSpPr/>
          <p:nvPr/>
        </p:nvSpPr>
        <p:spPr>
          <a:xfrm>
            <a:off x="7924800" y="3898900"/>
            <a:ext cx="0" cy="508000"/>
          </a:xfrm>
          <a:prstGeom prst="line">
            <a:avLst/>
          </a:prstGeom>
          <a:ln w="25400" cap="flat" cmpd="sng">
            <a:solidFill>
              <a:schemeClr val="tx1"/>
            </a:solidFill>
            <a:prstDash val="solid"/>
            <a:headEnd type="none" w="med" len="med"/>
            <a:tailEnd type="triangle" w="med" len="med"/>
          </a:ln>
        </p:spPr>
      </p:sp>
      <p:sp>
        <p:nvSpPr>
          <p:cNvPr id="31798" name="直接连接符 31797"/>
          <p:cNvSpPr/>
          <p:nvPr/>
        </p:nvSpPr>
        <p:spPr>
          <a:xfrm>
            <a:off x="8077200" y="3898900"/>
            <a:ext cx="0" cy="508000"/>
          </a:xfrm>
          <a:prstGeom prst="line">
            <a:avLst/>
          </a:prstGeom>
          <a:ln w="25400" cap="flat" cmpd="sng">
            <a:solidFill>
              <a:schemeClr val="tx1"/>
            </a:solidFill>
            <a:prstDash val="solid"/>
            <a:headEnd type="none" w="med" len="med"/>
            <a:tailEnd type="triangle" w="med" len="med"/>
          </a:ln>
        </p:spPr>
      </p:sp>
      <p:sp>
        <p:nvSpPr>
          <p:cNvPr id="31799" name="直接连接符 31798"/>
          <p:cNvSpPr/>
          <p:nvPr/>
        </p:nvSpPr>
        <p:spPr>
          <a:xfrm>
            <a:off x="7543800" y="3898900"/>
            <a:ext cx="0" cy="508000"/>
          </a:xfrm>
          <a:prstGeom prst="line">
            <a:avLst/>
          </a:prstGeom>
          <a:ln w="25400" cap="flat" cmpd="sng">
            <a:solidFill>
              <a:schemeClr val="tx1"/>
            </a:solidFill>
            <a:prstDash val="solid"/>
            <a:headEnd type="none" w="med" len="med"/>
            <a:tailEnd type="triangle" w="med" len="med"/>
          </a:ln>
        </p:spPr>
      </p:sp>
      <p:sp>
        <p:nvSpPr>
          <p:cNvPr id="31802" name="矩形 31801"/>
          <p:cNvSpPr/>
          <p:nvPr/>
        </p:nvSpPr>
        <p:spPr>
          <a:xfrm>
            <a:off x="5089525" y="4471988"/>
            <a:ext cx="317500" cy="366712"/>
          </a:xfrm>
          <a:prstGeom prst="rect">
            <a:avLst/>
          </a:prstGeom>
          <a:noFill/>
          <a:ln w="12700">
            <a:noFill/>
          </a:ln>
        </p:spPr>
        <p:txBody>
          <a:bodyPr/>
          <a:lstStyle/>
          <a:p>
            <a:endParaRPr lang="zh-CN" altLang="en-US"/>
          </a:p>
        </p:txBody>
      </p:sp>
      <p:sp>
        <p:nvSpPr>
          <p:cNvPr id="31803" name="矩形 31802"/>
          <p:cNvSpPr/>
          <p:nvPr/>
        </p:nvSpPr>
        <p:spPr>
          <a:xfrm>
            <a:off x="1536700" y="4508500"/>
            <a:ext cx="279400" cy="1117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31804" name="矩形 31803"/>
          <p:cNvSpPr/>
          <p:nvPr/>
        </p:nvSpPr>
        <p:spPr>
          <a:xfrm rot="16200000">
            <a:off x="1431925" y="4852988"/>
            <a:ext cx="4984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PC</a:t>
            </a:r>
            <a:endParaRPr lang="en-US" altLang="zh-CN" sz="1800">
              <a:latin typeface="Arial" panose="020B0604020202020204" pitchFamily="34" charset="0"/>
              <a:ea typeface="Times New Roman" panose="02020603050405020304" pitchFamily="18" charset="0"/>
            </a:endParaRPr>
          </a:p>
        </p:txBody>
      </p:sp>
      <p:sp>
        <p:nvSpPr>
          <p:cNvPr id="31805" name="任意多边形 31804"/>
          <p:cNvSpPr/>
          <p:nvPr/>
        </p:nvSpPr>
        <p:spPr>
          <a:xfrm>
            <a:off x="1600200" y="5562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1806" name="圆角矩形 31805"/>
          <p:cNvSpPr/>
          <p:nvPr/>
        </p:nvSpPr>
        <p:spPr>
          <a:xfrm>
            <a:off x="1003300" y="4508500"/>
            <a:ext cx="508000" cy="11176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1807" name="矩形 31806"/>
          <p:cNvSpPr/>
          <p:nvPr/>
        </p:nvSpPr>
        <p:spPr>
          <a:xfrm rot="16200000">
            <a:off x="746125" y="4929188"/>
            <a:ext cx="10318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Next PC</a:t>
            </a:r>
            <a:endParaRPr lang="en-US" altLang="zh-CN" sz="1800">
              <a:latin typeface="Arial" panose="020B0604020202020204" pitchFamily="34" charset="0"/>
              <a:ea typeface="Times New Roman" panose="02020603050405020304" pitchFamily="18" charset="0"/>
            </a:endParaRPr>
          </a:p>
        </p:txBody>
      </p:sp>
      <p:sp>
        <p:nvSpPr>
          <p:cNvPr id="31808" name="直接连接符 31807"/>
          <p:cNvSpPr/>
          <p:nvPr/>
        </p:nvSpPr>
        <p:spPr>
          <a:xfrm>
            <a:off x="1219200" y="3975100"/>
            <a:ext cx="0" cy="508000"/>
          </a:xfrm>
          <a:prstGeom prst="line">
            <a:avLst/>
          </a:prstGeom>
          <a:ln w="25400" cap="flat" cmpd="sng">
            <a:solidFill>
              <a:schemeClr val="accent1"/>
            </a:solidFill>
            <a:prstDash val="solid"/>
            <a:headEnd type="none" w="med" len="med"/>
            <a:tailEnd type="triangle" w="med" len="med"/>
          </a:ln>
        </p:spPr>
      </p:sp>
      <p:sp>
        <p:nvSpPr>
          <p:cNvPr id="31809" name="圆角矩形 31808"/>
          <p:cNvSpPr/>
          <p:nvPr/>
        </p:nvSpPr>
        <p:spPr>
          <a:xfrm>
            <a:off x="2222500" y="4508500"/>
            <a:ext cx="584200" cy="1193800"/>
          </a:xfrm>
          <a:prstGeom prst="roundRect">
            <a:avLst>
              <a:gd name="adj" fmla="val 249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1810" name="直接连接符 31809"/>
          <p:cNvSpPr/>
          <p:nvPr/>
        </p:nvSpPr>
        <p:spPr>
          <a:xfrm>
            <a:off x="1841500" y="5029200"/>
            <a:ext cx="355600" cy="0"/>
          </a:xfrm>
          <a:prstGeom prst="line">
            <a:avLst/>
          </a:prstGeom>
          <a:ln w="25400" cap="flat" cmpd="sng">
            <a:solidFill>
              <a:schemeClr val="tx1"/>
            </a:solidFill>
            <a:prstDash val="solid"/>
            <a:headEnd type="none" w="med" len="med"/>
            <a:tailEnd type="triangle" w="med" len="med"/>
          </a:ln>
        </p:spPr>
      </p:sp>
      <p:sp>
        <p:nvSpPr>
          <p:cNvPr id="31811" name="任意多边形 31810"/>
          <p:cNvSpPr/>
          <p:nvPr/>
        </p:nvSpPr>
        <p:spPr>
          <a:xfrm>
            <a:off x="762000" y="5029200"/>
            <a:ext cx="1144588" cy="687388"/>
          </a:xfrm>
          <a:custGeom>
            <a:avLst/>
            <a:gdLst/>
            <a:ahLst/>
            <a:cxnLst/>
            <a:rect l="0" t="0" r="0" b="0"/>
            <a:pathLst>
              <a:path w="721" h="433">
                <a:moveTo>
                  <a:pt x="720" y="0"/>
                </a:moveTo>
                <a:lnTo>
                  <a:pt x="720" y="432"/>
                </a:lnTo>
                <a:lnTo>
                  <a:pt x="0" y="432"/>
                </a:lnTo>
                <a:lnTo>
                  <a:pt x="0" y="0"/>
                </a:lnTo>
                <a:lnTo>
                  <a:pt x="144" y="0"/>
                </a:lnTo>
              </a:path>
            </a:pathLst>
          </a:custGeom>
          <a:noFill/>
          <a:ln w="25400" cap="rnd" cmpd="sng">
            <a:solidFill>
              <a:schemeClr val="accent2">
                <a:alpha val="100000"/>
              </a:schemeClr>
            </a:solidFill>
            <a:prstDash val="solid"/>
            <a:headEnd type="none" w="med" len="med"/>
            <a:tailEnd type="triangle" w="med" len="med"/>
          </a:ln>
        </p:spPr>
        <p:txBody>
          <a:bodyPr/>
          <a:lstStyle/>
          <a:p>
            <a:endParaRPr lang="zh-CN" altLang="en-US"/>
          </a:p>
        </p:txBody>
      </p:sp>
      <p:sp>
        <p:nvSpPr>
          <p:cNvPr id="31812" name="矩形 31811"/>
          <p:cNvSpPr/>
          <p:nvPr/>
        </p:nvSpPr>
        <p:spPr>
          <a:xfrm>
            <a:off x="2832100" y="4508500"/>
            <a:ext cx="279400" cy="1117600"/>
          </a:xfrm>
          <a:prstGeom prst="rect">
            <a:avLst/>
          </a:prstGeom>
          <a:noFill/>
          <a:ln w="25400" cap="flat" cmpd="sng">
            <a:solidFill>
              <a:schemeClr val="accent2"/>
            </a:solidFill>
            <a:prstDash val="solid"/>
            <a:miter/>
            <a:headEnd type="none" w="med" len="med"/>
            <a:tailEnd type="none" w="med" len="med"/>
          </a:ln>
        </p:spPr>
        <p:txBody>
          <a:bodyPr/>
          <a:lstStyle/>
          <a:p>
            <a:endParaRPr lang="zh-CN" altLang="en-US"/>
          </a:p>
        </p:txBody>
      </p:sp>
      <p:sp>
        <p:nvSpPr>
          <p:cNvPr id="31813" name="矩形 31812"/>
          <p:cNvSpPr/>
          <p:nvPr/>
        </p:nvSpPr>
        <p:spPr>
          <a:xfrm rot="16200000">
            <a:off x="2803525" y="4852988"/>
            <a:ext cx="4095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IR</a:t>
            </a:r>
            <a:endParaRPr lang="en-US" altLang="zh-CN" sz="1800">
              <a:latin typeface="Arial" panose="020B0604020202020204" pitchFamily="34" charset="0"/>
              <a:ea typeface="Times New Roman" panose="02020603050405020304" pitchFamily="18" charset="0"/>
            </a:endParaRPr>
          </a:p>
        </p:txBody>
      </p:sp>
      <p:sp>
        <p:nvSpPr>
          <p:cNvPr id="31814" name="任意多边形 31813"/>
          <p:cNvSpPr/>
          <p:nvPr/>
        </p:nvSpPr>
        <p:spPr>
          <a:xfrm>
            <a:off x="2895600" y="5562600"/>
            <a:ext cx="153988" cy="77788"/>
          </a:xfrm>
          <a:custGeom>
            <a:avLst/>
            <a:gdLst/>
            <a:ahLst/>
            <a:cxnLst/>
            <a:rect l="0" t="0" r="0" b="0"/>
            <a:pathLst>
              <a:path w="97" h="49">
                <a:moveTo>
                  <a:pt x="0" y="48"/>
                </a:moveTo>
                <a:lnTo>
                  <a:pt x="48" y="0"/>
                </a:lnTo>
                <a:lnTo>
                  <a:pt x="96" y="48"/>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1815" name="任意多边形 31814"/>
          <p:cNvSpPr/>
          <p:nvPr/>
        </p:nvSpPr>
        <p:spPr>
          <a:xfrm>
            <a:off x="609600" y="4876800"/>
            <a:ext cx="2592388" cy="915988"/>
          </a:xfrm>
          <a:custGeom>
            <a:avLst/>
            <a:gdLst/>
            <a:ahLst/>
            <a:cxnLst/>
            <a:rect l="0" t="0" r="0" b="0"/>
            <a:pathLst>
              <a:path w="1633" h="577">
                <a:moveTo>
                  <a:pt x="1632" y="354"/>
                </a:moveTo>
                <a:lnTo>
                  <a:pt x="1632" y="576"/>
                </a:lnTo>
                <a:lnTo>
                  <a:pt x="0" y="576"/>
                </a:lnTo>
                <a:lnTo>
                  <a:pt x="0" y="0"/>
                </a:lnTo>
                <a:lnTo>
                  <a:pt x="240" y="0"/>
                </a:lnTo>
              </a:path>
            </a:pathLst>
          </a:custGeom>
          <a:noFill/>
          <a:ln w="25400" cap="rnd" cmpd="sng">
            <a:solidFill>
              <a:schemeClr val="accent2">
                <a:alpha val="100000"/>
              </a:schemeClr>
            </a:solidFill>
            <a:prstDash val="solid"/>
            <a:headEnd type="none" w="med" len="med"/>
            <a:tailEnd type="triangle" w="med" len="med"/>
          </a:ln>
        </p:spPr>
        <p:txBody>
          <a:bodyPr/>
          <a:lstStyle/>
          <a:p>
            <a:endParaRPr lang="zh-CN" altLang="en-US"/>
          </a:p>
        </p:txBody>
      </p:sp>
      <p:sp>
        <p:nvSpPr>
          <p:cNvPr id="31816" name="矩形 31815"/>
          <p:cNvSpPr/>
          <p:nvPr/>
        </p:nvSpPr>
        <p:spPr>
          <a:xfrm rot="16200000">
            <a:off x="1965325" y="4929188"/>
            <a:ext cx="1184275" cy="363537"/>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Inst. Mem</a:t>
            </a:r>
            <a:endParaRPr lang="en-US" altLang="zh-CN" sz="1800" err="1">
              <a:latin typeface="Arial" panose="020B0604020202020204" pitchFamily="34" charset="0"/>
              <a:ea typeface="Times New Roman" panose="02020603050405020304" pitchFamily="18" charset="0"/>
            </a:endParaRPr>
          </a:p>
        </p:txBody>
      </p:sp>
      <p:sp>
        <p:nvSpPr>
          <p:cNvPr id="31818" name="任意多边形 31817"/>
          <p:cNvSpPr/>
          <p:nvPr/>
        </p:nvSpPr>
        <p:spPr>
          <a:xfrm>
            <a:off x="3200400" y="5486400"/>
            <a:ext cx="1982788" cy="306388"/>
          </a:xfrm>
          <a:custGeom>
            <a:avLst/>
            <a:gdLst/>
            <a:ahLst/>
            <a:cxnLst/>
            <a:rect l="0" t="0" r="0" b="0"/>
            <a:pathLst>
              <a:path w="1249" h="193">
                <a:moveTo>
                  <a:pt x="0" y="192"/>
                </a:moveTo>
                <a:lnTo>
                  <a:pt x="1248" y="192"/>
                </a:lnTo>
                <a:lnTo>
                  <a:pt x="1248"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31819" name="任意多边形 31818"/>
          <p:cNvSpPr/>
          <p:nvPr/>
        </p:nvSpPr>
        <p:spPr>
          <a:xfrm>
            <a:off x="3124200" y="5105400"/>
            <a:ext cx="77788" cy="306388"/>
          </a:xfrm>
          <a:custGeom>
            <a:avLst/>
            <a:gdLst/>
            <a:ahLst/>
            <a:cxnLst/>
            <a:rect l="0" t="0" r="0" b="0"/>
            <a:pathLst>
              <a:path w="49" h="193">
                <a:moveTo>
                  <a:pt x="48" y="192"/>
                </a:moveTo>
                <a:lnTo>
                  <a:pt x="48" y="0"/>
                </a:lnTo>
                <a:lnTo>
                  <a:pt x="0" y="0"/>
                </a:lnTo>
              </a:path>
            </a:pathLst>
          </a:custGeom>
          <a:noFill/>
          <a:ln w="25400" cap="rnd" cmpd="sng">
            <a:solidFill>
              <a:schemeClr val="accent2">
                <a:alpha val="100000"/>
              </a:schemeClr>
            </a:solidFill>
            <a:prstDash val="solid"/>
            <a:headEnd type="none" w="med" len="med"/>
            <a:tailEnd type="none" w="med" len="med"/>
          </a:ln>
        </p:spPr>
        <p:txBody>
          <a:bodyPr/>
          <a:lstStyle/>
          <a:p>
            <a:endParaRPr lang="zh-CN" altLang="en-US"/>
          </a:p>
        </p:txBody>
      </p:sp>
      <p:sp>
        <p:nvSpPr>
          <p:cNvPr id="31753" name="矩形 31752"/>
          <p:cNvSpPr/>
          <p:nvPr/>
        </p:nvSpPr>
        <p:spPr>
          <a:xfrm>
            <a:off x="4681538" y="2290763"/>
            <a:ext cx="4462462" cy="1579562"/>
          </a:xfrm>
          <a:prstGeom prst="rect">
            <a:avLst/>
          </a:prstGeom>
          <a:noFill/>
          <a:ln w="25400" cap="flat" cmpd="sng">
            <a:solidFill>
              <a:schemeClr val="tx1"/>
            </a:solidFill>
            <a:prstDash val="solid"/>
            <a:miter/>
            <a:headEnd type="none" w="med" len="med"/>
            <a:tailEnd type="none" w="med" len="med"/>
          </a:ln>
        </p:spPr>
        <p:txBody>
          <a:bodyPr lIns="90488" tIns="44450" rIns="90488" bIns="44450">
            <a:spAutoFit/>
          </a:bodyPr>
          <a:lstStyle/>
          <a:p>
            <a:pPr lvl="0" defTabSz="509905">
              <a:lnSpc>
                <a:spcPct val="80000"/>
              </a:lnSpc>
              <a:spcBef>
                <a:spcPct val="50000"/>
              </a:spcBef>
              <a:tabLst>
                <a:tab pos="624205" algn="l"/>
              </a:tabLst>
            </a:pPr>
            <a:r>
              <a:rPr lang="en-US" altLang="zh-CN" sz="1600" b="1" u="sng">
                <a:latin typeface="Times New Roman" panose="02020603050405020304" pitchFamily="18" charset="0"/>
                <a:ea typeface="Times New Roman" panose="02020603050405020304" pitchFamily="18" charset="0"/>
              </a:rPr>
              <a:t>inst 	Physical Register Transfers</a:t>
            </a:r>
            <a:endParaRPr lang="en-US" altLang="zh-CN" sz="1600" b="1" u="sng">
              <a:latin typeface="Times New Roman" panose="02020603050405020304" pitchFamily="18" charset="0"/>
              <a:ea typeface="Times New Roman" panose="02020603050405020304" pitchFamily="18" charset="0"/>
            </a:endParaRPr>
          </a:p>
          <a:p>
            <a:pPr lvl="0" defTabSz="509905">
              <a:lnSpc>
                <a:spcPct val="80000"/>
              </a:lnSpc>
              <a:spcBef>
                <a:spcPct val="50000"/>
              </a:spcBef>
              <a:tabLst>
                <a:tab pos="624205" algn="l"/>
              </a:tabLst>
            </a:pPr>
            <a:r>
              <a:rPr lang="en-US" altLang="zh-CN" sz="1600" b="1" u="sng">
                <a:latin typeface="Times New Roman" panose="02020603050405020304" pitchFamily="18" charset="0"/>
                <a:ea typeface="Times New Roman" panose="02020603050405020304" pitchFamily="18" charset="0"/>
              </a:rPr>
              <a:t>	</a:t>
            </a:r>
            <a:r>
              <a:rPr lang="en-US" altLang="zh-CN" sz="1600">
                <a:latin typeface="Times New Roman" panose="02020603050405020304" pitchFamily="18" charset="0"/>
                <a:ea typeface="Times New Roman" panose="02020603050405020304" pitchFamily="18" charset="0"/>
              </a:rPr>
              <a:t>IR &lt;– MEM[pc]</a:t>
            </a:r>
            <a:endParaRPr lang="en-US" altLang="zh-CN" sz="1600">
              <a:latin typeface="Times New Roman" panose="02020603050405020304" pitchFamily="18" charset="0"/>
              <a:ea typeface="Times New Roman" panose="02020603050405020304" pitchFamily="18" charset="0"/>
            </a:endParaRPr>
          </a:p>
          <a:p>
            <a:pPr lvl="0" defTabSz="509905">
              <a:lnSpc>
                <a:spcPct val="80000"/>
              </a:lnSpc>
              <a:spcBef>
                <a:spcPct val="50000"/>
              </a:spcBef>
              <a:tabLst>
                <a:tab pos="624205" algn="l"/>
              </a:tabLst>
            </a:pPr>
            <a:r>
              <a:rPr lang="en-US" altLang="zh-CN" sz="1600" b="1">
                <a:latin typeface="Times New Roman" panose="02020603050405020304" pitchFamily="18" charset="0"/>
                <a:ea typeface="Times New Roman" panose="02020603050405020304" pitchFamily="18" charset="0"/>
              </a:rPr>
              <a:t>BEQ</a:t>
            </a:r>
            <a:r>
              <a:rPr lang="en-US" altLang="zh-CN" sz="1600">
                <a:latin typeface="Times New Roman" panose="02020603050405020304" pitchFamily="18" charset="0"/>
                <a:ea typeface="Times New Roman" panose="02020603050405020304" pitchFamily="18" charset="0"/>
              </a:rPr>
              <a:t>	</a:t>
            </a:r>
            <a:r>
              <a:rPr lang="en-US" altLang="zh-CN" sz="1600" b="1" err="1">
                <a:latin typeface="Times New Roman" panose="02020603050405020304" pitchFamily="18" charset="0"/>
                <a:ea typeface="Times New Roman" panose="02020603050405020304" pitchFamily="18" charset="0"/>
              </a:rPr>
              <a:t>E&lt;– (R[rs] = R[rt</a:t>
            </a:r>
            <a:r>
              <a:rPr lang="en-US" altLang="zh-CN" sz="1600" b="1">
                <a:latin typeface="Times New Roman" panose="02020603050405020304" pitchFamily="18" charset="0"/>
                <a:ea typeface="Times New Roman" panose="02020603050405020304" pitchFamily="18" charset="0"/>
              </a:rPr>
              <a:t>])</a:t>
            </a:r>
            <a:endParaRPr lang="en-US" altLang="zh-CN" sz="1600" b="1" u="sng">
              <a:latin typeface="Times New Roman" panose="02020603050405020304" pitchFamily="18" charset="0"/>
              <a:ea typeface="Times New Roman" panose="02020603050405020304" pitchFamily="18" charset="0"/>
            </a:endParaRPr>
          </a:p>
          <a:p>
            <a:pPr lvl="0" defTabSz="509905">
              <a:lnSpc>
                <a:spcPct val="80000"/>
              </a:lnSpc>
              <a:spcBef>
                <a:spcPct val="50000"/>
              </a:spcBef>
              <a:tabLst>
                <a:tab pos="624205" algn="l"/>
              </a:tabLst>
            </a:pPr>
            <a:r>
              <a:rPr lang="en-US" altLang="zh-CN" sz="1600" b="1" err="1">
                <a:latin typeface="Times New Roman" panose="02020603050405020304" pitchFamily="18" charset="0"/>
                <a:ea typeface="Times New Roman" panose="02020603050405020304" pitchFamily="18" charset="0"/>
              </a:rPr>
              <a:t>	if E 	then PC &lt;– PC + 4 +SExt</a:t>
            </a:r>
            <a:r>
              <a:rPr lang="en-US" altLang="zh-CN" sz="1600" b="1">
                <a:latin typeface="Times New Roman" panose="02020603050405020304" pitchFamily="18" charset="0"/>
                <a:ea typeface="Times New Roman" panose="02020603050405020304" pitchFamily="18" charset="0"/>
              </a:rPr>
              <a:t>(Im16)||00</a:t>
            </a:r>
            <a:endParaRPr lang="en-US" altLang="zh-CN" sz="1600" b="1">
              <a:latin typeface="Times New Roman" panose="02020603050405020304" pitchFamily="18" charset="0"/>
              <a:ea typeface="Times New Roman" panose="02020603050405020304" pitchFamily="18" charset="0"/>
            </a:endParaRPr>
          </a:p>
          <a:p>
            <a:pPr lvl="0" defTabSz="509905">
              <a:lnSpc>
                <a:spcPct val="80000"/>
              </a:lnSpc>
              <a:spcBef>
                <a:spcPct val="50000"/>
              </a:spcBef>
              <a:tabLst>
                <a:tab pos="624205" algn="l"/>
              </a:tabLst>
            </a:pPr>
            <a:r>
              <a:rPr lang="en-US" altLang="zh-CN" sz="1600" b="1" dirty="0">
                <a:latin typeface="Times New Roman" panose="02020603050405020304" pitchFamily="18" charset="0"/>
                <a:ea typeface="Times New Roman" panose="02020603050405020304" pitchFamily="18" charset="0"/>
              </a:rPr>
              <a:t>	else  </a:t>
            </a:r>
            <a:r>
              <a:rPr lang="en-US" altLang="zh-CN" sz="1600" b="1">
                <a:latin typeface="Times New Roman" panose="02020603050405020304" pitchFamily="18" charset="0"/>
                <a:ea typeface="Times New Roman" panose="02020603050405020304" pitchFamily="18" charset="0"/>
              </a:rPr>
              <a:t> PC &lt;–PC+4</a:t>
            </a:r>
            <a:endParaRPr lang="en-US" altLang="zh-CN" sz="1600" b="1">
              <a:latin typeface="Times New Roman" panose="02020603050405020304" pitchFamily="18" charset="0"/>
              <a:ea typeface="Times New Roman" panose="02020603050405020304" pitchFamily="18" charset="0"/>
            </a:endParaRPr>
          </a:p>
        </p:txBody>
      </p:sp>
      <p:sp>
        <p:nvSpPr>
          <p:cNvPr id="31754" name="直接连接符 31753"/>
          <p:cNvSpPr/>
          <p:nvPr/>
        </p:nvSpPr>
        <p:spPr>
          <a:xfrm>
            <a:off x="5307013" y="2882900"/>
            <a:ext cx="0" cy="836613"/>
          </a:xfrm>
          <a:prstGeom prst="line">
            <a:avLst/>
          </a:prstGeom>
          <a:ln w="25400" cap="flat" cmpd="sng">
            <a:solidFill>
              <a:schemeClr val="tx1"/>
            </a:solidFill>
            <a:prstDash val="solid"/>
            <a:headEnd type="none" w="med" len="med"/>
            <a:tailEnd type="none" w="med" len="med"/>
          </a:ln>
        </p:spPr>
      </p:sp>
      <p:sp>
        <p:nvSpPr>
          <p:cNvPr id="31755" name="直接连接符 31754"/>
          <p:cNvSpPr/>
          <p:nvPr/>
        </p:nvSpPr>
        <p:spPr>
          <a:xfrm>
            <a:off x="5303838" y="3243263"/>
            <a:ext cx="3611562" cy="0"/>
          </a:xfrm>
          <a:prstGeom prst="line">
            <a:avLst/>
          </a:prstGeom>
          <a:ln w="25400" cap="flat" cmpd="sng">
            <a:solidFill>
              <a:schemeClr val="tx1"/>
            </a:solidFill>
            <a:prstDash val="solid"/>
            <a:headEnd type="none" w="med" len="med"/>
            <a:tailEnd type="none" w="med" len="med"/>
          </a:ln>
        </p:spPr>
      </p:sp>
      <p:sp>
        <p:nvSpPr>
          <p:cNvPr id="31822" name="直接连接符 31821"/>
          <p:cNvSpPr/>
          <p:nvPr/>
        </p:nvSpPr>
        <p:spPr>
          <a:xfrm>
            <a:off x="5275263" y="2930525"/>
            <a:ext cx="3633787" cy="0"/>
          </a:xfrm>
          <a:prstGeom prst="line">
            <a:avLst/>
          </a:prstGeom>
          <a:ln w="25400" cap="flat" cmpd="sng">
            <a:solidFill>
              <a:schemeClr val="tx1"/>
            </a:solidFill>
            <a:prstDash val="solid"/>
            <a:headEnd type="none" w="med" len="med"/>
            <a:tailEnd type="none" w="med" len="med"/>
          </a:ln>
        </p:spPr>
      </p:sp>
      <p:sp>
        <p:nvSpPr>
          <p:cNvPr id="31827" name="直接连接符 31826"/>
          <p:cNvSpPr/>
          <p:nvPr/>
        </p:nvSpPr>
        <p:spPr>
          <a:xfrm>
            <a:off x="3124200" y="4800600"/>
            <a:ext cx="304800" cy="0"/>
          </a:xfrm>
          <a:prstGeom prst="line">
            <a:avLst/>
          </a:prstGeom>
          <a:ln w="38100" cap="flat" cmpd="sng">
            <a:solidFill>
              <a:schemeClr val="accent2"/>
            </a:solidFill>
            <a:prstDash val="solid"/>
            <a:headEnd type="none" w="med" len="med"/>
            <a:tailEnd type="triangle" w="med" len="med"/>
          </a:ln>
        </p:spPr>
      </p:sp>
      <p:sp>
        <p:nvSpPr>
          <p:cNvPr id="31828" name="直接连接符 31827"/>
          <p:cNvSpPr/>
          <p:nvPr/>
        </p:nvSpPr>
        <p:spPr>
          <a:xfrm>
            <a:off x="3124200" y="5105400"/>
            <a:ext cx="304800" cy="0"/>
          </a:xfrm>
          <a:prstGeom prst="line">
            <a:avLst/>
          </a:prstGeom>
          <a:ln w="38100" cap="flat" cmpd="sng">
            <a:solidFill>
              <a:schemeClr val="accent2"/>
            </a:solidFill>
            <a:prstDash val="solid"/>
            <a:headEnd type="none" w="med" len="med"/>
            <a:tailEnd type="triangle" w="med" len="med"/>
          </a:ln>
        </p:spPr>
      </p:sp>
      <p:sp>
        <p:nvSpPr>
          <p:cNvPr id="31829" name="直接连接符 31828"/>
          <p:cNvSpPr/>
          <p:nvPr/>
        </p:nvSpPr>
        <p:spPr>
          <a:xfrm>
            <a:off x="4584700" y="4724400"/>
            <a:ext cx="355600" cy="0"/>
          </a:xfrm>
          <a:prstGeom prst="line">
            <a:avLst/>
          </a:prstGeom>
          <a:ln w="25400" cap="flat" cmpd="sng">
            <a:solidFill>
              <a:schemeClr val="tx1"/>
            </a:solidFill>
            <a:prstDash val="solid"/>
            <a:headEnd type="none" w="med" len="med"/>
            <a:tailEnd type="triangle" w="med" len="med"/>
          </a:ln>
        </p:spPr>
      </p:sp>
      <p:sp>
        <p:nvSpPr>
          <p:cNvPr id="31830" name="直接连接符 31829"/>
          <p:cNvSpPr/>
          <p:nvPr/>
        </p:nvSpPr>
        <p:spPr>
          <a:xfrm>
            <a:off x="4554538" y="5183188"/>
            <a:ext cx="401637" cy="0"/>
          </a:xfrm>
          <a:prstGeom prst="line">
            <a:avLst/>
          </a:prstGeom>
          <a:ln w="25400" cap="flat" cmpd="sng">
            <a:solidFill>
              <a:schemeClr val="tx1"/>
            </a:solidFill>
            <a:prstDash val="solid"/>
            <a:headEnd type="none" w="med" len="med"/>
            <a:tailEnd type="triangle" w="med" len="med"/>
          </a:ln>
        </p:spPr>
      </p:sp>
      <p:sp>
        <p:nvSpPr>
          <p:cNvPr id="31831" name="直接连接符 31830"/>
          <p:cNvSpPr/>
          <p:nvPr/>
        </p:nvSpPr>
        <p:spPr>
          <a:xfrm>
            <a:off x="4648200" y="5181600"/>
            <a:ext cx="0" cy="673100"/>
          </a:xfrm>
          <a:prstGeom prst="line">
            <a:avLst/>
          </a:prstGeom>
          <a:ln w="25400" cap="flat" cmpd="sng">
            <a:solidFill>
              <a:schemeClr val="tx1"/>
            </a:solidFill>
            <a:prstDash val="solid"/>
            <a:headEnd type="none" w="med" len="med"/>
            <a:tailEnd type="none" w="med" len="med"/>
          </a:ln>
        </p:spPr>
      </p:sp>
      <p:sp>
        <p:nvSpPr>
          <p:cNvPr id="31833" name="矩形 31832"/>
          <p:cNvSpPr/>
          <p:nvPr/>
        </p:nvSpPr>
        <p:spPr>
          <a:xfrm>
            <a:off x="4279900" y="4573588"/>
            <a:ext cx="279400" cy="477837"/>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1834" name="任意多边形 31833"/>
          <p:cNvSpPr/>
          <p:nvPr/>
        </p:nvSpPr>
        <p:spPr>
          <a:xfrm>
            <a:off x="4343400" y="5000625"/>
            <a:ext cx="153988" cy="63500"/>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1835" name="矩形 31834"/>
          <p:cNvSpPr/>
          <p:nvPr/>
        </p:nvSpPr>
        <p:spPr>
          <a:xfrm>
            <a:off x="4246563" y="4659313"/>
            <a:ext cx="3333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a:t>
            </a:r>
            <a:endParaRPr lang="en-US" altLang="zh-CN" sz="1800">
              <a:latin typeface="Arial" panose="020B0604020202020204" pitchFamily="34" charset="0"/>
              <a:ea typeface="Times New Roman" panose="02020603050405020304" pitchFamily="18" charset="0"/>
            </a:endParaRPr>
          </a:p>
        </p:txBody>
      </p:sp>
      <p:sp>
        <p:nvSpPr>
          <p:cNvPr id="31836" name="矩形 31835"/>
          <p:cNvSpPr/>
          <p:nvPr/>
        </p:nvSpPr>
        <p:spPr>
          <a:xfrm>
            <a:off x="4279900" y="5073650"/>
            <a:ext cx="279400" cy="477838"/>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1837" name="任意多边形 31836"/>
          <p:cNvSpPr/>
          <p:nvPr/>
        </p:nvSpPr>
        <p:spPr>
          <a:xfrm>
            <a:off x="4343400" y="5500688"/>
            <a:ext cx="153988" cy="63500"/>
          </a:xfrm>
          <a:custGeom>
            <a:avLst/>
            <a:gdLst/>
            <a:ahLst/>
            <a:cxnLst/>
            <a:rect l="0" t="0" r="0" b="0"/>
            <a:pathLst>
              <a:path w="97" h="43">
                <a:moveTo>
                  <a:pt x="0" y="42"/>
                </a:moveTo>
                <a:lnTo>
                  <a:pt x="48" y="0"/>
                </a:lnTo>
                <a:lnTo>
                  <a:pt x="96" y="42"/>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1838" name="矩形 31837"/>
          <p:cNvSpPr/>
          <p:nvPr/>
        </p:nvSpPr>
        <p:spPr>
          <a:xfrm>
            <a:off x="4246563" y="5157788"/>
            <a:ext cx="3333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B</a:t>
            </a:r>
            <a:endParaRPr lang="en-US" altLang="zh-CN" sz="1800">
              <a:latin typeface="Arial" panose="020B0604020202020204" pitchFamily="34" charset="0"/>
              <a:ea typeface="Times New Roman" panose="02020603050405020304" pitchFamily="18" charset="0"/>
            </a:endParaRPr>
          </a:p>
        </p:txBody>
      </p:sp>
      <p:sp>
        <p:nvSpPr>
          <p:cNvPr id="31839" name="矩形 31838"/>
          <p:cNvSpPr/>
          <p:nvPr/>
        </p:nvSpPr>
        <p:spPr>
          <a:xfrm>
            <a:off x="4279900" y="4132263"/>
            <a:ext cx="279400" cy="477837"/>
          </a:xfrm>
          <a:prstGeom prst="rect">
            <a:avLst/>
          </a:prstGeom>
          <a:noFill/>
          <a:ln w="25400" cap="flat" cmpd="sng">
            <a:solidFill>
              <a:schemeClr val="accent1"/>
            </a:solidFill>
            <a:prstDash val="solid"/>
            <a:miter/>
            <a:headEnd type="none" w="med" len="med"/>
            <a:tailEnd type="none" w="med" len="med"/>
          </a:ln>
        </p:spPr>
        <p:txBody>
          <a:bodyPr/>
          <a:lstStyle/>
          <a:p>
            <a:endParaRPr lang="zh-CN" altLang="en-US"/>
          </a:p>
        </p:txBody>
      </p:sp>
      <p:sp>
        <p:nvSpPr>
          <p:cNvPr id="31840" name="任意多边形 31839"/>
          <p:cNvSpPr/>
          <p:nvPr/>
        </p:nvSpPr>
        <p:spPr>
          <a:xfrm>
            <a:off x="4343400" y="4559300"/>
            <a:ext cx="153988" cy="63500"/>
          </a:xfrm>
          <a:custGeom>
            <a:avLst/>
            <a:gdLst/>
            <a:ahLst/>
            <a:cxnLst/>
            <a:rect l="0" t="0" r="0" b="0"/>
            <a:pathLst>
              <a:path w="97" h="43">
                <a:moveTo>
                  <a:pt x="0" y="42"/>
                </a:moveTo>
                <a:lnTo>
                  <a:pt x="48" y="0"/>
                </a:lnTo>
                <a:lnTo>
                  <a:pt x="96" y="42"/>
                </a:lnTo>
              </a:path>
            </a:pathLst>
          </a:custGeom>
          <a:noFill/>
          <a:ln w="25400" cap="rnd" cmpd="sng">
            <a:solidFill>
              <a:schemeClr val="accent1">
                <a:alpha val="100000"/>
              </a:schemeClr>
            </a:solidFill>
            <a:prstDash val="solid"/>
            <a:headEnd type="none" w="med" len="med"/>
            <a:tailEnd type="none" w="med" len="med"/>
          </a:ln>
        </p:spPr>
        <p:txBody>
          <a:bodyPr/>
          <a:lstStyle/>
          <a:p>
            <a:endParaRPr lang="zh-CN" altLang="en-US"/>
          </a:p>
        </p:txBody>
      </p:sp>
      <p:sp>
        <p:nvSpPr>
          <p:cNvPr id="31841" name="矩形 31840"/>
          <p:cNvSpPr/>
          <p:nvPr/>
        </p:nvSpPr>
        <p:spPr>
          <a:xfrm>
            <a:off x="4246563" y="4216400"/>
            <a:ext cx="333375" cy="3635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E</a:t>
            </a:r>
            <a:endParaRPr lang="en-US" altLang="zh-CN" sz="1800">
              <a:latin typeface="Arial" panose="020B0604020202020204" pitchFamily="34" charset="0"/>
              <a:ea typeface="Times New Roman" panose="02020603050405020304" pitchFamily="18" charset="0"/>
            </a:endParaRPr>
          </a:p>
        </p:txBody>
      </p:sp>
      <p:sp>
        <p:nvSpPr>
          <p:cNvPr id="31842" name="任意多边形 31841"/>
          <p:cNvSpPr/>
          <p:nvPr/>
        </p:nvSpPr>
        <p:spPr>
          <a:xfrm>
            <a:off x="4572000" y="4038600"/>
            <a:ext cx="152400" cy="304800"/>
          </a:xfrm>
          <a:custGeom>
            <a:avLst/>
            <a:gdLst/>
            <a:ahLst/>
            <a:cxnLst/>
            <a:rect l="0" t="0" r="0" b="0"/>
            <a:pathLst>
              <a:path w="96" h="192">
                <a:moveTo>
                  <a:pt x="0" y="192"/>
                </a:moveTo>
                <a:lnTo>
                  <a:pt x="96" y="192"/>
                </a:lnTo>
                <a:lnTo>
                  <a:pt x="96" y="0"/>
                </a:lnTo>
              </a:path>
            </a:pathLst>
          </a:custGeom>
          <a:noFill/>
          <a:ln w="38100" cap="flat" cmpd="sng">
            <a:solidFill>
              <a:schemeClr val="accent1">
                <a:alpha val="100000"/>
              </a:schemeClr>
            </a:solidFill>
            <a:prstDash val="solid"/>
            <a:headEnd type="none" w="med" len="med"/>
            <a:tailEnd type="triangle" w="med" len="med"/>
          </a:ln>
        </p:spPr>
        <p:txBody>
          <a:bodyPr/>
          <a:lstStyle/>
          <a:p>
            <a:endParaRPr lang="zh-CN" altLang="en-US"/>
          </a:p>
        </p:txBody>
      </p:sp>
      <p:grpSp>
        <p:nvGrpSpPr>
          <p:cNvPr id="31843" name="组合 31842"/>
          <p:cNvGrpSpPr/>
          <p:nvPr/>
        </p:nvGrpSpPr>
        <p:grpSpPr>
          <a:xfrm>
            <a:off x="4114800" y="2362200"/>
            <a:ext cx="447675" cy="1219200"/>
            <a:chOff x="2358" y="1200"/>
            <a:chExt cx="282" cy="768"/>
          </a:xfrm>
        </p:grpSpPr>
        <p:sp>
          <p:nvSpPr>
            <p:cNvPr id="31844" name="直接连接符 31843"/>
            <p:cNvSpPr/>
            <p:nvPr/>
          </p:nvSpPr>
          <p:spPr>
            <a:xfrm>
              <a:off x="2640" y="1200"/>
              <a:ext cx="0" cy="768"/>
            </a:xfrm>
            <a:prstGeom prst="line">
              <a:avLst/>
            </a:prstGeom>
            <a:ln w="57150" cap="flat" cmpd="sng">
              <a:solidFill>
                <a:schemeClr val="accent1"/>
              </a:solidFill>
              <a:prstDash val="solid"/>
              <a:headEnd type="none" w="med" len="med"/>
              <a:tailEnd type="triangle" w="med" len="med"/>
            </a:ln>
          </p:spPr>
        </p:sp>
        <p:sp>
          <p:nvSpPr>
            <p:cNvPr id="31845" name="文本框 31844"/>
            <p:cNvSpPr txBox="1"/>
            <p:nvPr/>
          </p:nvSpPr>
          <p:spPr>
            <a:xfrm rot="-5400000">
              <a:off x="2255" y="1467"/>
              <a:ext cx="436" cy="231"/>
            </a:xfrm>
            <a:prstGeom prst="rect">
              <a:avLst/>
            </a:prstGeom>
            <a:noFill/>
            <a:ln w="12700">
              <a:noFill/>
            </a:ln>
          </p:spPr>
          <p:txBody>
            <a:bodyPr wrap="none" anchor="t">
              <a:spAutoFit/>
            </a:bodyPr>
            <a:lstStyle/>
            <a:p>
              <a:pPr lvl="0"/>
              <a:r>
                <a:rPr lang="en-US" altLang="zh-CN" sz="1800">
                  <a:latin typeface="Arial" panose="020B0604020202020204" pitchFamily="34" charset="0"/>
                  <a:ea typeface="Times New Roman" panose="02020603050405020304" pitchFamily="18" charset="0"/>
                </a:rPr>
                <a:t>Time</a:t>
              </a:r>
              <a:endParaRPr lang="en-US" altLang="zh-CN" sz="1800">
                <a:latin typeface="Arial" panose="020B0604020202020204" pitchFamily="34" charset="0"/>
                <a:ea typeface="Times New Roman" panose="02020603050405020304" pitchFamily="18" charset="0"/>
              </a:endParaRPr>
            </a:p>
          </p:txBody>
        </p:sp>
      </p:gr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5" name="Footer Placeholder 4"/>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6" name="Slide Number Placeholder 5"/>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dirty="0"/>
              <a:t>Today’s Topic</a:t>
            </a:r>
            <a:endParaRPr lang="zh-CN" altLang="en-US" dirty="0"/>
          </a:p>
        </p:txBody>
      </p:sp>
      <p:sp>
        <p:nvSpPr>
          <p:cNvPr id="2" name="文本框 1"/>
          <p:cNvSpPr txBox="1"/>
          <p:nvPr/>
        </p:nvSpPr>
        <p:spPr>
          <a:xfrm>
            <a:off x="266700" y="67865"/>
            <a:ext cx="914400" cy="523220"/>
          </a:xfrm>
          <a:prstGeom prst="rect">
            <a:avLst/>
          </a:prstGeom>
          <a:noFill/>
        </p:spPr>
        <p:txBody>
          <a:bodyPr wrap="square" rtlCol="0">
            <a:spAutoFit/>
          </a:bodyPr>
          <a:lstStyle/>
          <a:p>
            <a:r>
              <a:rPr lang="en-US" altLang="zh-CN" sz="2800" b="1" dirty="0">
                <a:solidFill>
                  <a:schemeClr val="bg1"/>
                </a:solidFill>
                <a:latin typeface="Arial" panose="020B0604020202020204" pitchFamily="34" charset="0"/>
                <a:cs typeface="Arial" panose="020B0604020202020204" pitchFamily="34" charset="0"/>
              </a:rPr>
              <a:t>00</a:t>
            </a:r>
            <a:endParaRPr lang="zh-CN" altLang="en-US" sz="2800" b="1" dirty="0">
              <a:solidFill>
                <a:schemeClr val="bg1"/>
              </a:solidFill>
              <a:latin typeface="Arial" panose="020B0604020202020204" pitchFamily="34" charset="0"/>
              <a:cs typeface="Arial" panose="020B0604020202020204" pitchFamily="34" charset="0"/>
            </a:endParaRPr>
          </a:p>
        </p:txBody>
      </p:sp>
      <p:sp>
        <p:nvSpPr>
          <p:cNvPr id="7" name="文本框 6"/>
          <p:cNvSpPr txBox="1"/>
          <p:nvPr/>
        </p:nvSpPr>
        <p:spPr>
          <a:xfrm>
            <a:off x="38100" y="978535"/>
            <a:ext cx="9067800" cy="645160"/>
          </a:xfrm>
          <a:prstGeom prst="rect">
            <a:avLst/>
          </a:prstGeom>
          <a:noFill/>
        </p:spPr>
        <p:txBody>
          <a:bodyPr wrap="square" rtlCol="0">
            <a:spAutoFit/>
          </a:bodyPr>
          <a:lstStyle/>
          <a:p>
            <a:r>
              <a:rPr lang="en-US" altLang="zh-CN" sz="3600" b="1" dirty="0">
                <a:solidFill>
                  <a:srgbClr val="0D00CD"/>
                </a:solidFill>
              </a:rPr>
              <a:t>01. Introduction &amp; Recap</a:t>
            </a:r>
            <a:endParaRPr lang="en-US" altLang="zh-CN" sz="3600" b="1" dirty="0">
              <a:solidFill>
                <a:srgbClr val="0D00CD"/>
              </a:solidFill>
            </a:endParaRPr>
          </a:p>
        </p:txBody>
      </p:sp>
      <p:sp>
        <p:nvSpPr>
          <p:cNvPr id="10" name="文本框 9"/>
          <p:cNvSpPr txBox="1"/>
          <p:nvPr/>
        </p:nvSpPr>
        <p:spPr>
          <a:xfrm>
            <a:off x="37856" y="1807260"/>
            <a:ext cx="9067800" cy="645160"/>
          </a:xfrm>
          <a:prstGeom prst="rect">
            <a:avLst/>
          </a:prstGeom>
          <a:noFill/>
        </p:spPr>
        <p:txBody>
          <a:bodyPr wrap="square" rtlCol="0">
            <a:spAutoFit/>
          </a:bodyPr>
          <a:lstStyle/>
          <a:p>
            <a:r>
              <a:rPr lang="en-US" altLang="zh-CN" sz="3600" b="1" dirty="0">
                <a:solidFill>
                  <a:srgbClr val="0D00CD"/>
                </a:solidFill>
              </a:rPr>
              <a:t>02. </a:t>
            </a:r>
            <a:r>
              <a:rPr lang="en-US" sz="3600" b="1" dirty="0">
                <a:solidFill>
                  <a:srgbClr val="0D00CD"/>
                </a:solidFill>
              </a:rPr>
              <a:t>Analyze the Single Cycle Microprocessor</a:t>
            </a:r>
            <a:endParaRPr lang="en-US" sz="3600" b="1" dirty="0">
              <a:solidFill>
                <a:srgbClr val="0D00CD"/>
              </a:solidFill>
            </a:endParaRPr>
          </a:p>
        </p:txBody>
      </p:sp>
      <p:sp>
        <p:nvSpPr>
          <p:cNvPr id="8" name="文本框 7"/>
          <p:cNvSpPr txBox="1"/>
          <p:nvPr/>
        </p:nvSpPr>
        <p:spPr>
          <a:xfrm>
            <a:off x="-38100" y="2583915"/>
            <a:ext cx="9067800" cy="645160"/>
          </a:xfrm>
          <a:prstGeom prst="rect">
            <a:avLst/>
          </a:prstGeom>
          <a:noFill/>
        </p:spPr>
        <p:txBody>
          <a:bodyPr wrap="square" rtlCol="0">
            <a:spAutoFit/>
          </a:bodyPr>
          <a:lstStyle/>
          <a:p>
            <a:r>
              <a:rPr lang="en-US" altLang="zh-CN" sz="3600" b="1" dirty="0">
                <a:solidFill>
                  <a:srgbClr val="0D00CD"/>
                </a:solidFill>
              </a:rPr>
              <a:t>03. </a:t>
            </a:r>
            <a:r>
              <a:rPr lang="en-US" sz="3600" b="1" dirty="0">
                <a:solidFill>
                  <a:srgbClr val="0D00CD"/>
                </a:solidFill>
              </a:rPr>
              <a:t>Construct a Multi-Cycle </a:t>
            </a:r>
            <a:r>
              <a:rPr lang="en-US" sz="3600" b="1" dirty="0" err="1">
                <a:solidFill>
                  <a:srgbClr val="0D00CD"/>
                </a:solidFill>
              </a:rPr>
              <a:t>Datapath</a:t>
            </a:r>
            <a:endParaRPr lang="en-US" sz="3600" b="1" dirty="0">
              <a:solidFill>
                <a:srgbClr val="0D00CD"/>
              </a:solidFill>
            </a:endParaRPr>
          </a:p>
        </p:txBody>
      </p:sp>
      <p:sp>
        <p:nvSpPr>
          <p:cNvPr id="9" name="文本框 8"/>
          <p:cNvSpPr txBox="1"/>
          <p:nvPr/>
        </p:nvSpPr>
        <p:spPr>
          <a:xfrm>
            <a:off x="-38100" y="3395980"/>
            <a:ext cx="9067800" cy="1193800"/>
          </a:xfrm>
          <a:prstGeom prst="rect">
            <a:avLst/>
          </a:prstGeom>
          <a:noFill/>
        </p:spPr>
        <p:txBody>
          <a:bodyPr wrap="square" rtlCol="0">
            <a:spAutoFit/>
          </a:bodyPr>
          <a:lstStyle/>
          <a:p>
            <a:r>
              <a:rPr lang="en-US" altLang="zh-CN" sz="3600" b="1" dirty="0">
                <a:solidFill>
                  <a:srgbClr val="0D00CD"/>
                </a:solidFill>
              </a:rPr>
              <a:t>04. </a:t>
            </a:r>
            <a:r>
              <a:rPr lang="en-US" sz="3600" b="1" dirty="0">
                <a:solidFill>
                  <a:srgbClr val="FF0000"/>
                </a:solidFill>
              </a:rPr>
              <a:t>More details of the </a:t>
            </a:r>
            <a:r>
              <a:rPr lang="en-US" sz="3600" b="1" dirty="0">
                <a:solidFill>
                  <a:srgbClr val="FF0000"/>
                </a:solidFill>
                <a:sym typeface="+mn-ea"/>
              </a:rPr>
              <a:t>Multi-Cycle </a:t>
            </a:r>
            <a:r>
              <a:rPr lang="en-US" sz="3600" b="1" dirty="0" err="1">
                <a:solidFill>
                  <a:srgbClr val="FF0000"/>
                </a:solidFill>
                <a:sym typeface="+mn-ea"/>
              </a:rPr>
              <a:t>Datapath</a:t>
            </a:r>
            <a:endParaRPr lang="en-US" sz="3600" b="1" dirty="0">
              <a:solidFill>
                <a:srgbClr val="FF0000"/>
              </a:solidFill>
            </a:endParaRPr>
          </a:p>
          <a:p>
            <a:endParaRPr lang="en-US" sz="3600" b="1" dirty="0">
              <a:solidFill>
                <a:srgbClr val="0D00CD"/>
              </a:solidFill>
            </a:endParaRPr>
          </a:p>
        </p:txBody>
      </p:sp>
      <p:sp>
        <p:nvSpPr>
          <p:cNvPr id="11" name="文本框 7"/>
          <p:cNvSpPr txBox="1"/>
          <p:nvPr/>
        </p:nvSpPr>
        <p:spPr>
          <a:xfrm>
            <a:off x="37807" y="420829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05. Control</a:t>
            </a:r>
            <a:endParaRPr lang="en-US" altLang="zh-CN" sz="3600" b="1" dirty="0">
              <a:solidFill>
                <a:srgbClr val="0D00CD"/>
              </a:solidFill>
            </a:endParaRPr>
          </a:p>
        </p:txBody>
      </p:sp>
      <p:sp>
        <p:nvSpPr>
          <p:cNvPr id="3" name="文本框 7"/>
          <p:cNvSpPr txBox="1"/>
          <p:nvPr/>
        </p:nvSpPr>
        <p:spPr>
          <a:xfrm>
            <a:off x="37807" y="5010304"/>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06. Exceptions</a:t>
            </a:r>
            <a:endParaRPr lang="en-US" altLang="zh-CN" sz="3600" b="1" dirty="0">
              <a:solidFill>
                <a:srgbClr val="0D00CD"/>
              </a:solidFill>
            </a:endParaRPr>
          </a:p>
        </p:txBody>
      </p:sp>
      <p:sp>
        <p:nvSpPr>
          <p:cNvPr id="4" name="文本框 7"/>
          <p:cNvSpPr txBox="1"/>
          <p:nvPr/>
        </p:nvSpPr>
        <p:spPr>
          <a:xfrm>
            <a:off x="37807" y="586056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07. Summary</a:t>
            </a:r>
            <a:endParaRPr lang="en-US" altLang="zh-CN" sz="3600" b="1" dirty="0">
              <a:solidFill>
                <a:srgbClr val="0D00CD"/>
              </a:solidFill>
            </a:endParaRPr>
          </a:p>
        </p:txBody>
      </p:sp>
      <p:sp>
        <p:nvSpPr>
          <p:cNvPr id="5" name="Date Placeholder 4"/>
          <p:cNvSpPr>
            <a:spLocks noGrp="1"/>
          </p:cNvSpPr>
          <p:nvPr>
            <p:ph type="dt" sz="half" idx="10"/>
          </p:nvPr>
        </p:nvSpPr>
        <p:spPr/>
        <p:txBody>
          <a:bodyPr/>
          <a:lstStyle/>
          <a:p>
            <a:r>
              <a:rPr lang="en-US" altLang="zh-CN" smtClean="0"/>
              <a:t>COaA, LEC10 MulCyc</a:t>
            </a:r>
            <a:endParaRPr lang="en-US" altLang="zh-CN" dirty="0"/>
          </a:p>
        </p:txBody>
      </p:sp>
      <p:sp>
        <p:nvSpPr>
          <p:cNvPr id="12" name="Footer Placeholder 11"/>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13" name="Slide Number Placeholder 12"/>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dirty="0"/>
              <a:t>Multi-Cycle </a:t>
            </a:r>
            <a:r>
              <a:rPr lang="en-US" altLang="zh-CN" dirty="0" err="1"/>
              <a:t>Datapath</a:t>
            </a:r>
            <a:r>
              <a:rPr lang="en-US" altLang="zh-CN" dirty="0"/>
              <a:t> in Textbook</a:t>
            </a:r>
            <a:endParaRPr lang="zh-CN" altLang="en-US" dirty="0"/>
          </a:p>
        </p:txBody>
      </p:sp>
      <p:sp>
        <p:nvSpPr>
          <p:cNvPr id="4" name="内容占位符 3"/>
          <p:cNvSpPr>
            <a:spLocks noGrp="1"/>
          </p:cNvSpPr>
          <p:nvPr>
            <p:ph sz="quarter" idx="13"/>
          </p:nvPr>
        </p:nvSpPr>
        <p:spPr>
          <a:xfrm>
            <a:off x="228601" y="116837"/>
            <a:ext cx="838200" cy="568325"/>
          </a:xfrm>
        </p:spPr>
        <p:txBody>
          <a:bodyPr/>
          <a:lstStyle/>
          <a:p>
            <a:r>
              <a:rPr lang="en-US" altLang="zh-CN" dirty="0"/>
              <a:t>4.1</a:t>
            </a:r>
            <a:endParaRPr lang="zh-CN" altLang="en-US" dirty="0"/>
          </a:p>
        </p:txBody>
      </p:sp>
      <p:sp>
        <p:nvSpPr>
          <p:cNvPr id="5" name="日期占位符 4"/>
          <p:cNvSpPr>
            <a:spLocks noGrp="1"/>
          </p:cNvSpPr>
          <p:nvPr>
            <p:ph type="dt" sz="half" idx="10"/>
          </p:nvPr>
        </p:nvSpPr>
        <p:spPr/>
        <p:txBody>
          <a:bodyPr/>
          <a:lstStyle/>
          <a:p>
            <a:r>
              <a:rPr lang="en-US" altLang="zh-CN" smtClean="0"/>
              <a:t>COaA, LEC10 MulCyc</a:t>
            </a:r>
            <a:endParaRPr lang="en-US" altLang="zh-CN" dirty="0"/>
          </a:p>
        </p:txBody>
      </p:sp>
      <p:sp>
        <p:nvSpPr>
          <p:cNvPr id="6" name="页脚占位符 5"/>
          <p:cNvSpPr>
            <a:spLocks noGrp="1"/>
          </p:cNvSpPr>
          <p:nvPr>
            <p:ph type="ftr" sz="quarter" idx="11"/>
          </p:nvPr>
        </p:nvSpPr>
        <p:spPr/>
        <p:txBody>
          <a:bodyPr/>
          <a:lstStyle/>
          <a:p>
            <a:pPr algn="ctr"/>
            <a:r>
              <a:rPr lang="en-US" altLang="zh-CN"/>
              <a:t>Northwestern </a:t>
            </a:r>
            <a:r>
              <a:rPr lang="en-US" altLang="zh-CN" dirty="0" err="1"/>
              <a:t>Polytechnical</a:t>
            </a:r>
            <a:r>
              <a:rPr lang="en-US" altLang="zh-CN" dirty="0"/>
              <a:t> University</a:t>
            </a:r>
            <a:endParaRPr lang="zh-CN" altLang="en-US" dirty="0"/>
          </a:p>
        </p:txBody>
      </p:sp>
      <p:sp>
        <p:nvSpPr>
          <p:cNvPr id="7" name="灯片编号占位符 6"/>
          <p:cNvSpPr>
            <a:spLocks noGrp="1"/>
          </p:cNvSpPr>
          <p:nvPr>
            <p:ph type="sldNum" sz="quarter" idx="12"/>
          </p:nvPr>
        </p:nvSpPr>
        <p:spPr/>
        <p:txBody>
          <a:bodyPr/>
          <a:lstStyle/>
          <a:p>
            <a:fld id="{B7A5BFCD-2DD0-1B4A-A6AE-A25793FF7F06}" type="slidenum">
              <a:rPr lang="zh-CN" altLang="en-US"/>
            </a:fld>
            <a:endParaRPr lang="zh-CN" altLang="en-US"/>
          </a:p>
        </p:txBody>
      </p:sp>
      <p:pic>
        <p:nvPicPr>
          <p:cNvPr id="2" name="图片 1"/>
          <p:cNvPicPr>
            <a:picLocks noChangeAspect="1"/>
          </p:cNvPicPr>
          <p:nvPr/>
        </p:nvPicPr>
        <p:blipFill>
          <a:blip r:embed="rId1"/>
          <a:stretch>
            <a:fillRect/>
          </a:stretch>
        </p:blipFill>
        <p:spPr>
          <a:xfrm>
            <a:off x="0" y="1898498"/>
            <a:ext cx="9144000" cy="4834700"/>
          </a:xfrm>
          <a:prstGeom prst="rect">
            <a:avLst/>
          </a:prstGeom>
        </p:spPr>
      </p:pic>
      <p:sp>
        <p:nvSpPr>
          <p:cNvPr id="8" name="文本框 7"/>
          <p:cNvSpPr txBox="1"/>
          <p:nvPr/>
        </p:nvSpPr>
        <p:spPr>
          <a:xfrm>
            <a:off x="0" y="990600"/>
            <a:ext cx="8517890" cy="584775"/>
          </a:xfrm>
          <a:prstGeom prst="rect">
            <a:avLst/>
          </a:prstGeom>
          <a:noFill/>
        </p:spPr>
        <p:txBody>
          <a:bodyPr wrap="square" rtlCol="0">
            <a:spAutoFit/>
          </a:bodyPr>
          <a:lstStyle/>
          <a:p>
            <a:r>
              <a:rPr lang="en-US" altLang="zh-CN" sz="3200" b="1" i="1" dirty="0"/>
              <a:t>Minimum Hardware: A memory and an adder</a:t>
            </a:r>
            <a:endParaRPr lang="zh-CN" altLang="en-US" sz="3200" b="1" i="1"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Beginning of Ins Fetch</a:t>
            </a:r>
            <a:endParaRPr lang="zh-CN" altLang="en-US" dirty="0"/>
          </a:p>
        </p:txBody>
      </p:sp>
      <p:sp>
        <p:nvSpPr>
          <p:cNvPr id="7" name="内容占位符 6"/>
          <p:cNvSpPr>
            <a:spLocks noGrp="1"/>
          </p:cNvSpPr>
          <p:nvPr>
            <p:ph sz="quarter" idx="13"/>
          </p:nvPr>
        </p:nvSpPr>
        <p:spPr>
          <a:xfrm>
            <a:off x="287215" y="112395"/>
            <a:ext cx="990600" cy="568325"/>
          </a:xfrm>
        </p:spPr>
        <p:txBody>
          <a:bodyPr/>
          <a:lstStyle/>
          <a:p>
            <a:r>
              <a:rPr lang="en-US" altLang="zh-CN" dirty="0"/>
              <a:t>4.2</a:t>
            </a:r>
            <a:endParaRPr lang="zh-CN" altLang="en-US" dirty="0"/>
          </a:p>
        </p:txBody>
      </p:sp>
      <p:pic>
        <p:nvPicPr>
          <p:cNvPr id="8" name="图片 7"/>
          <p:cNvPicPr>
            <a:picLocks noChangeAspect="1"/>
          </p:cNvPicPr>
          <p:nvPr/>
        </p:nvPicPr>
        <p:blipFill>
          <a:blip r:embed="rId1"/>
          <a:stretch>
            <a:fillRect/>
          </a:stretch>
        </p:blipFill>
        <p:spPr>
          <a:xfrm>
            <a:off x="-58615" y="1574265"/>
            <a:ext cx="9144000" cy="5153072"/>
          </a:xfrm>
          <a:prstGeom prst="rect">
            <a:avLst/>
          </a:prstGeom>
        </p:spPr>
      </p:pic>
      <p:pic>
        <p:nvPicPr>
          <p:cNvPr id="9" name="图片 8"/>
          <p:cNvPicPr>
            <a:picLocks noChangeAspect="1"/>
          </p:cNvPicPr>
          <p:nvPr/>
        </p:nvPicPr>
        <p:blipFill>
          <a:blip r:embed="rId2"/>
          <a:stretch>
            <a:fillRect/>
          </a:stretch>
        </p:blipFill>
        <p:spPr>
          <a:xfrm>
            <a:off x="662159" y="976425"/>
            <a:ext cx="4466881" cy="59784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End of Ins Fetch</a:t>
            </a:r>
            <a:endParaRPr lang="zh-CN" altLang="en-US" dirty="0"/>
          </a:p>
        </p:txBody>
      </p:sp>
      <p:sp>
        <p:nvSpPr>
          <p:cNvPr id="7" name="内容占位符 6"/>
          <p:cNvSpPr>
            <a:spLocks noGrp="1"/>
          </p:cNvSpPr>
          <p:nvPr>
            <p:ph sz="quarter" idx="13"/>
          </p:nvPr>
        </p:nvSpPr>
        <p:spPr>
          <a:xfrm>
            <a:off x="228601" y="116837"/>
            <a:ext cx="990600" cy="568325"/>
          </a:xfrm>
        </p:spPr>
        <p:txBody>
          <a:bodyPr/>
          <a:lstStyle/>
          <a:p>
            <a:r>
              <a:rPr lang="en-US" altLang="zh-CN" dirty="0"/>
              <a:t>4.3</a:t>
            </a:r>
            <a:endParaRPr lang="zh-CN" altLang="en-US" dirty="0"/>
          </a:p>
        </p:txBody>
      </p:sp>
      <p:pic>
        <p:nvPicPr>
          <p:cNvPr id="8" name="图片 7"/>
          <p:cNvPicPr>
            <a:picLocks noChangeAspect="1"/>
          </p:cNvPicPr>
          <p:nvPr/>
        </p:nvPicPr>
        <p:blipFill>
          <a:blip r:embed="rId1"/>
          <a:stretch>
            <a:fillRect/>
          </a:stretch>
        </p:blipFill>
        <p:spPr>
          <a:xfrm>
            <a:off x="0" y="989682"/>
            <a:ext cx="9144000" cy="5563518"/>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Ins Fetch Cycle</a:t>
            </a:r>
            <a:endParaRPr lang="zh-CN" altLang="en-US" dirty="0"/>
          </a:p>
        </p:txBody>
      </p:sp>
      <p:sp>
        <p:nvSpPr>
          <p:cNvPr id="7" name="内容占位符 6"/>
          <p:cNvSpPr>
            <a:spLocks noGrp="1"/>
          </p:cNvSpPr>
          <p:nvPr>
            <p:ph sz="quarter" idx="13"/>
          </p:nvPr>
        </p:nvSpPr>
        <p:spPr>
          <a:xfrm>
            <a:off x="304801" y="116837"/>
            <a:ext cx="762000" cy="568325"/>
          </a:xfrm>
        </p:spPr>
        <p:txBody>
          <a:bodyPr/>
          <a:lstStyle/>
          <a:p>
            <a:r>
              <a:rPr lang="en-US" altLang="zh-CN" dirty="0"/>
              <a:t>4.4</a:t>
            </a:r>
            <a:endParaRPr lang="zh-CN" altLang="en-US" dirty="0"/>
          </a:p>
        </p:txBody>
      </p:sp>
      <p:pic>
        <p:nvPicPr>
          <p:cNvPr id="8" name="图片 7"/>
          <p:cNvPicPr>
            <a:picLocks noChangeAspect="1"/>
          </p:cNvPicPr>
          <p:nvPr/>
        </p:nvPicPr>
        <p:blipFill>
          <a:blip r:embed="rId1"/>
          <a:stretch>
            <a:fillRect/>
          </a:stretch>
        </p:blipFill>
        <p:spPr>
          <a:xfrm>
            <a:off x="0" y="1067650"/>
            <a:ext cx="9144000" cy="54093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a:xfrm>
            <a:off x="2971800" y="6356350"/>
            <a:ext cx="3352800" cy="365125"/>
          </a:xfrm>
        </p:spPr>
        <p:txBody>
          <a:bodyPr/>
          <a:lstStyle/>
          <a:p>
            <a:pPr algn="ctr"/>
            <a:r>
              <a:rPr lang="en-US" altLang="zh-CN" dirty="0"/>
              <a:t>Northwestern </a:t>
            </a:r>
            <a:r>
              <a:rPr lang="en-US" altLang="zh-CN" dirty="0" err="1"/>
              <a:t>Polytechnical</a:t>
            </a:r>
            <a:r>
              <a:rPr lang="en-US" altLang="zh-CN" dirty="0"/>
              <a:t> University</a:t>
            </a:r>
            <a:endParaRPr lang="zh-CN" altLang="en-US" dirty="0"/>
          </a:p>
        </p:txBody>
      </p:sp>
      <p:sp>
        <p:nvSpPr>
          <p:cNvPr id="5" name="灯片编号占位符 4"/>
          <p:cNvSpPr>
            <a:spLocks noGrp="1"/>
          </p:cNvSpPr>
          <p:nvPr>
            <p:ph type="sldNum" sz="quarter" idx="12"/>
          </p:nvPr>
        </p:nvSpPr>
        <p:spPr>
          <a:xfrm>
            <a:off x="6384290" y="6356349"/>
            <a:ext cx="2133600" cy="365125"/>
          </a:xfrm>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sym typeface="+mn-ea"/>
              </a:rPr>
              <a:t>Where are we now?</a:t>
            </a:r>
            <a:endParaRPr lang="zh-CN" altLang="en-US" dirty="0"/>
          </a:p>
        </p:txBody>
      </p:sp>
      <p:sp>
        <p:nvSpPr>
          <p:cNvPr id="8" name="文本框 7"/>
          <p:cNvSpPr txBox="1"/>
          <p:nvPr/>
        </p:nvSpPr>
        <p:spPr>
          <a:xfrm>
            <a:off x="357554" y="112395"/>
            <a:ext cx="838200" cy="518160"/>
          </a:xfrm>
          <a:prstGeom prst="rect">
            <a:avLst/>
          </a:prstGeom>
          <a:noFill/>
        </p:spPr>
        <p:txBody>
          <a:bodyPr wrap="square" rtlCol="0">
            <a:spAutoFit/>
          </a:bodyPr>
          <a:lstStyle/>
          <a:p>
            <a:r>
              <a:rPr lang="en-US" altLang="zh-CN" sz="2800" b="1" dirty="0">
                <a:solidFill>
                  <a:schemeClr val="bg1"/>
                </a:solidFill>
                <a:latin typeface="Arial" panose="020B0604020202020204" pitchFamily="34" charset="0"/>
                <a:cs typeface="Arial" panose="020B0604020202020204" pitchFamily="34" charset="0"/>
              </a:rPr>
              <a:t>1</a:t>
            </a:r>
            <a:endParaRPr lang="zh-CN" altLang="en-US" sz="2800" b="1" dirty="0">
              <a:solidFill>
                <a:schemeClr val="bg1"/>
              </a:solidFill>
              <a:latin typeface="Arial" panose="020B0604020202020204" pitchFamily="34" charset="0"/>
              <a:cs typeface="Arial" panose="020B0604020202020204" pitchFamily="34" charset="0"/>
            </a:endParaRPr>
          </a:p>
        </p:txBody>
      </p:sp>
      <p:sp>
        <p:nvSpPr>
          <p:cNvPr id="7" name="文本框 6"/>
          <p:cNvSpPr txBox="1"/>
          <p:nvPr/>
        </p:nvSpPr>
        <p:spPr>
          <a:xfrm>
            <a:off x="0" y="973019"/>
            <a:ext cx="9067800" cy="521970"/>
          </a:xfrm>
          <a:prstGeom prst="rect">
            <a:avLst/>
          </a:prstGeom>
          <a:noFill/>
        </p:spPr>
        <p:txBody>
          <a:bodyPr wrap="square" rtlCol="0">
            <a:spAutoFit/>
          </a:bodyPr>
          <a:lstStyle/>
          <a:p>
            <a:r>
              <a:rPr lang="en-US" altLang="zh-CN" sz="2800" b="1" dirty="0"/>
              <a:t>The Five Classic Components of a Computer</a:t>
            </a:r>
            <a:endParaRPr lang="zh-CN" altLang="en-US" sz="2800" b="1" dirty="0"/>
          </a:p>
        </p:txBody>
      </p:sp>
      <p:sp>
        <p:nvSpPr>
          <p:cNvPr id="9" name="文本框 8"/>
          <p:cNvSpPr txBox="1"/>
          <p:nvPr/>
        </p:nvSpPr>
        <p:spPr>
          <a:xfrm>
            <a:off x="38100" y="4319894"/>
            <a:ext cx="9067800" cy="521970"/>
          </a:xfrm>
          <a:prstGeom prst="rect">
            <a:avLst/>
          </a:prstGeom>
          <a:noFill/>
        </p:spPr>
        <p:txBody>
          <a:bodyPr wrap="square" rtlCol="0">
            <a:spAutoFit/>
          </a:bodyPr>
          <a:lstStyle/>
          <a:p>
            <a:r>
              <a:rPr lang="en-US" altLang="zh-CN" sz="2800" b="1" dirty="0"/>
              <a:t>Today's Topic</a:t>
            </a:r>
            <a:r>
              <a:rPr lang="en-US" altLang="zh-CN" sz="2800" b="1" dirty="0">
                <a:solidFill>
                  <a:srgbClr val="0D00CD"/>
                </a:solidFill>
              </a:rPr>
              <a:t>: Design a Mulyi-Cycle Processor</a:t>
            </a:r>
            <a:endParaRPr lang="zh-CN" altLang="en-US" sz="2800" b="1" dirty="0">
              <a:solidFill>
                <a:srgbClr val="0D00CD"/>
              </a:solidFill>
            </a:endParaRPr>
          </a:p>
        </p:txBody>
      </p:sp>
      <p:grpSp>
        <p:nvGrpSpPr>
          <p:cNvPr id="10258" name="Group 18"/>
          <p:cNvGrpSpPr/>
          <p:nvPr/>
        </p:nvGrpSpPr>
        <p:grpSpPr bwMode="auto">
          <a:xfrm>
            <a:off x="2207895" y="1580515"/>
            <a:ext cx="3956685" cy="2511425"/>
            <a:chOff x="3208" y="1050"/>
            <a:chExt cx="1968" cy="1102"/>
          </a:xfrm>
        </p:grpSpPr>
        <p:grpSp>
          <p:nvGrpSpPr>
            <p:cNvPr id="10246" name="Group 6"/>
            <p:cNvGrpSpPr/>
            <p:nvPr/>
          </p:nvGrpSpPr>
          <p:grpSpPr bwMode="auto">
            <a:xfrm>
              <a:off x="3283" y="1254"/>
              <a:ext cx="626" cy="365"/>
              <a:chOff x="3283" y="1254"/>
              <a:chExt cx="626" cy="365"/>
            </a:xfrm>
          </p:grpSpPr>
          <p:sp>
            <p:nvSpPr>
              <p:cNvPr id="10244" name="Rectangle 4"/>
              <p:cNvSpPr>
                <a:spLocks noChangeArrowheads="1"/>
              </p:cNvSpPr>
              <p:nvPr/>
            </p:nvSpPr>
            <p:spPr bwMode="auto">
              <a:xfrm>
                <a:off x="3283" y="1254"/>
                <a:ext cx="620" cy="365"/>
              </a:xfrm>
              <a:prstGeom prst="rect">
                <a:avLst/>
              </a:prstGeom>
              <a:noFill/>
              <a:ln w="254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endParaRPr lang="zh-CN" altLang="en-US"/>
              </a:p>
            </p:txBody>
          </p:sp>
          <p:sp>
            <p:nvSpPr>
              <p:cNvPr id="10245" name="Rectangle 5"/>
              <p:cNvSpPr>
                <a:spLocks noChangeArrowheads="1"/>
              </p:cNvSpPr>
              <p:nvPr/>
            </p:nvSpPr>
            <p:spPr bwMode="auto">
              <a:xfrm>
                <a:off x="3368" y="1363"/>
                <a:ext cx="541" cy="1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r>
                  <a:rPr lang="en-US" altLang="zh-CN">
                    <a:ea typeface="宋体" panose="02010600030101010101" pitchFamily="2" charset="-122"/>
                  </a:rPr>
                  <a:t>Control</a:t>
                </a:r>
                <a:endParaRPr lang="en-US" altLang="zh-CN">
                  <a:ea typeface="宋体" panose="02010600030101010101" pitchFamily="2" charset="-122"/>
                </a:endParaRPr>
              </a:p>
            </p:txBody>
          </p:sp>
        </p:grpSp>
        <p:grpSp>
          <p:nvGrpSpPr>
            <p:cNvPr id="10249" name="Group 9"/>
            <p:cNvGrpSpPr/>
            <p:nvPr/>
          </p:nvGrpSpPr>
          <p:grpSpPr bwMode="auto">
            <a:xfrm>
              <a:off x="3283" y="1711"/>
              <a:ext cx="673" cy="365"/>
              <a:chOff x="3283" y="1711"/>
              <a:chExt cx="673" cy="365"/>
            </a:xfrm>
          </p:grpSpPr>
          <p:sp>
            <p:nvSpPr>
              <p:cNvPr id="10247" name="Rectangle 7"/>
              <p:cNvSpPr>
                <a:spLocks noChangeArrowheads="1"/>
              </p:cNvSpPr>
              <p:nvPr/>
            </p:nvSpPr>
            <p:spPr bwMode="auto">
              <a:xfrm>
                <a:off x="3283" y="1711"/>
                <a:ext cx="620" cy="365"/>
              </a:xfrm>
              <a:prstGeom prst="rect">
                <a:avLst/>
              </a:prstGeom>
              <a:noFill/>
              <a:ln w="254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endParaRPr lang="zh-CN" altLang="en-US"/>
              </a:p>
            </p:txBody>
          </p:sp>
          <p:sp>
            <p:nvSpPr>
              <p:cNvPr id="10248" name="Rectangle 8"/>
              <p:cNvSpPr>
                <a:spLocks noChangeArrowheads="1"/>
              </p:cNvSpPr>
              <p:nvPr/>
            </p:nvSpPr>
            <p:spPr bwMode="auto">
              <a:xfrm>
                <a:off x="3330" y="1800"/>
                <a:ext cx="626" cy="1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r>
                  <a:rPr lang="en-US" altLang="zh-CN">
                    <a:ea typeface="宋体" panose="02010600030101010101" pitchFamily="2" charset="-122"/>
                  </a:rPr>
                  <a:t>Datapath</a:t>
                </a:r>
                <a:endParaRPr lang="en-US" altLang="zh-CN">
                  <a:ea typeface="宋体" panose="02010600030101010101" pitchFamily="2" charset="-122"/>
                </a:endParaRPr>
              </a:p>
            </p:txBody>
          </p:sp>
        </p:grpSp>
        <p:sp>
          <p:nvSpPr>
            <p:cNvPr id="10250" name="Rectangle 10"/>
            <p:cNvSpPr>
              <a:spLocks noChangeArrowheads="1"/>
            </p:cNvSpPr>
            <p:nvPr/>
          </p:nvSpPr>
          <p:spPr bwMode="auto">
            <a:xfrm>
              <a:off x="4069" y="1064"/>
              <a:ext cx="508" cy="1088"/>
            </a:xfrm>
            <a:prstGeom prst="rect">
              <a:avLst/>
            </a:prstGeom>
            <a:noFill/>
            <a:ln w="254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endParaRPr lang="zh-CN" altLang="en-US"/>
            </a:p>
          </p:txBody>
        </p:sp>
        <p:sp>
          <p:nvSpPr>
            <p:cNvPr id="10251" name="Rectangle 11"/>
            <p:cNvSpPr>
              <a:spLocks noChangeArrowheads="1"/>
            </p:cNvSpPr>
            <p:nvPr/>
          </p:nvSpPr>
          <p:spPr bwMode="auto">
            <a:xfrm>
              <a:off x="4090" y="1482"/>
              <a:ext cx="584" cy="1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r>
                <a:rPr lang="en-US" altLang="zh-CN">
                  <a:ea typeface="宋体" panose="02010600030101010101" pitchFamily="2" charset="-122"/>
                </a:rPr>
                <a:t>Memory</a:t>
              </a:r>
              <a:endParaRPr lang="en-US" altLang="zh-CN">
                <a:ea typeface="宋体" panose="02010600030101010101" pitchFamily="2" charset="-122"/>
              </a:endParaRPr>
            </a:p>
          </p:txBody>
        </p:sp>
        <p:sp>
          <p:nvSpPr>
            <p:cNvPr id="10252" name="Rectangle 12"/>
            <p:cNvSpPr>
              <a:spLocks noChangeArrowheads="1"/>
            </p:cNvSpPr>
            <p:nvPr/>
          </p:nvSpPr>
          <p:spPr bwMode="auto">
            <a:xfrm>
              <a:off x="3208" y="1064"/>
              <a:ext cx="770" cy="1088"/>
            </a:xfrm>
            <a:prstGeom prst="rect">
              <a:avLst/>
            </a:prstGeom>
            <a:noFill/>
            <a:ln w="254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endParaRPr lang="zh-CN" altLang="en-US"/>
            </a:p>
          </p:txBody>
        </p:sp>
        <p:sp>
          <p:nvSpPr>
            <p:cNvPr id="10253" name="Rectangle 13"/>
            <p:cNvSpPr>
              <a:spLocks noChangeArrowheads="1"/>
            </p:cNvSpPr>
            <p:nvPr/>
          </p:nvSpPr>
          <p:spPr bwMode="auto">
            <a:xfrm>
              <a:off x="3330" y="1050"/>
              <a:ext cx="648" cy="1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r>
                <a:rPr lang="en-US" altLang="zh-CN">
                  <a:ea typeface="宋体" panose="02010600030101010101" pitchFamily="2" charset="-122"/>
                </a:rPr>
                <a:t>Processor</a:t>
              </a:r>
              <a:endParaRPr lang="en-US" altLang="zh-CN">
                <a:ea typeface="宋体" panose="02010600030101010101" pitchFamily="2" charset="-122"/>
              </a:endParaRPr>
            </a:p>
          </p:txBody>
        </p:sp>
        <p:sp>
          <p:nvSpPr>
            <p:cNvPr id="10254" name="Rectangle 14"/>
            <p:cNvSpPr>
              <a:spLocks noChangeArrowheads="1"/>
            </p:cNvSpPr>
            <p:nvPr/>
          </p:nvSpPr>
          <p:spPr bwMode="auto">
            <a:xfrm>
              <a:off x="4668" y="1064"/>
              <a:ext cx="508" cy="441"/>
            </a:xfrm>
            <a:prstGeom prst="rect">
              <a:avLst/>
            </a:prstGeom>
            <a:noFill/>
            <a:ln w="254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endParaRPr lang="zh-CN" altLang="en-US"/>
            </a:p>
          </p:txBody>
        </p:sp>
        <p:sp>
          <p:nvSpPr>
            <p:cNvPr id="10255" name="Rectangle 15"/>
            <p:cNvSpPr>
              <a:spLocks noChangeArrowheads="1"/>
            </p:cNvSpPr>
            <p:nvPr/>
          </p:nvSpPr>
          <p:spPr bwMode="auto">
            <a:xfrm>
              <a:off x="4709" y="1202"/>
              <a:ext cx="420" cy="1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pPr algn="ctr"/>
              <a:r>
                <a:rPr lang="en-US" altLang="zh-CN">
                  <a:ea typeface="宋体" panose="02010600030101010101" pitchFamily="2" charset="-122"/>
                </a:rPr>
                <a:t>Input</a:t>
              </a:r>
              <a:endParaRPr lang="en-US" altLang="zh-CN">
                <a:ea typeface="宋体" panose="02010600030101010101" pitchFamily="2" charset="-122"/>
              </a:endParaRPr>
            </a:p>
          </p:txBody>
        </p:sp>
        <p:sp>
          <p:nvSpPr>
            <p:cNvPr id="10256" name="Rectangle 16"/>
            <p:cNvSpPr>
              <a:spLocks noChangeArrowheads="1"/>
            </p:cNvSpPr>
            <p:nvPr/>
          </p:nvSpPr>
          <p:spPr bwMode="auto">
            <a:xfrm>
              <a:off x="4668" y="1711"/>
              <a:ext cx="508" cy="441"/>
            </a:xfrm>
            <a:prstGeom prst="rect">
              <a:avLst/>
            </a:prstGeom>
            <a:noFill/>
            <a:ln w="254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endParaRPr lang="zh-CN" altLang="en-US"/>
            </a:p>
          </p:txBody>
        </p:sp>
        <p:sp>
          <p:nvSpPr>
            <p:cNvPr id="10257" name="Rectangle 17"/>
            <p:cNvSpPr>
              <a:spLocks noChangeArrowheads="1"/>
            </p:cNvSpPr>
            <p:nvPr/>
          </p:nvSpPr>
          <p:spPr bwMode="auto">
            <a:xfrm>
              <a:off x="4663" y="1850"/>
              <a:ext cx="513" cy="1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defPPr>
                <a:defRPr lang="en-US"/>
              </a:defPPr>
              <a:lvl1pPr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1600" b="1" kern="1200">
                  <a:solidFill>
                    <a:schemeClr val="tx1"/>
                  </a:solidFill>
                  <a:latin typeface="Times New Roman" panose="02020603050405020304" pitchFamily="18" charset="0"/>
                  <a:ea typeface="+mn-ea"/>
                  <a:cs typeface="+mn-cs"/>
                </a:defRPr>
              </a:lvl5pPr>
              <a:lvl6pPr marL="2286000" algn="l" defTabSz="914400" rtl="0" eaLnBrk="1" latinLnBrk="0" hangingPunct="1">
                <a:defRPr sz="1600" b="1" kern="1200">
                  <a:solidFill>
                    <a:schemeClr val="tx1"/>
                  </a:solidFill>
                  <a:latin typeface="Times New Roman" panose="02020603050405020304" pitchFamily="18" charset="0"/>
                  <a:ea typeface="+mn-ea"/>
                  <a:cs typeface="+mn-cs"/>
                </a:defRPr>
              </a:lvl6pPr>
              <a:lvl7pPr marL="2743200" algn="l" defTabSz="914400" rtl="0" eaLnBrk="1" latinLnBrk="0" hangingPunct="1">
                <a:defRPr sz="1600" b="1" kern="1200">
                  <a:solidFill>
                    <a:schemeClr val="tx1"/>
                  </a:solidFill>
                  <a:latin typeface="Times New Roman" panose="02020603050405020304" pitchFamily="18" charset="0"/>
                  <a:ea typeface="+mn-ea"/>
                  <a:cs typeface="+mn-cs"/>
                </a:defRPr>
              </a:lvl7pPr>
              <a:lvl8pPr marL="3200400" algn="l" defTabSz="914400" rtl="0" eaLnBrk="1" latinLnBrk="0" hangingPunct="1">
                <a:defRPr sz="1600" b="1" kern="1200">
                  <a:solidFill>
                    <a:schemeClr val="tx1"/>
                  </a:solidFill>
                  <a:latin typeface="Times New Roman" panose="02020603050405020304" pitchFamily="18" charset="0"/>
                  <a:ea typeface="+mn-ea"/>
                  <a:cs typeface="+mn-cs"/>
                </a:defRPr>
              </a:lvl8pPr>
              <a:lvl9pPr marL="3657600" algn="l" defTabSz="914400" rtl="0" eaLnBrk="1" latinLnBrk="0" hangingPunct="1">
                <a:defRPr sz="1600" b="1" kern="1200">
                  <a:solidFill>
                    <a:schemeClr val="tx1"/>
                  </a:solidFill>
                  <a:latin typeface="Times New Roman" panose="02020603050405020304" pitchFamily="18" charset="0"/>
                  <a:ea typeface="+mn-ea"/>
                  <a:cs typeface="+mn-cs"/>
                </a:defRPr>
              </a:lvl9pPr>
            </a:lstStyle>
            <a:p>
              <a:pPr algn="ctr"/>
              <a:r>
                <a:rPr lang="en-US" altLang="zh-CN">
                  <a:ea typeface="宋体" panose="02010600030101010101" pitchFamily="2" charset="-122"/>
                </a:rPr>
                <a:t>Output</a:t>
              </a:r>
              <a:endParaRPr lang="en-US" altLang="zh-CN">
                <a:ea typeface="宋体" panose="02010600030101010101" pitchFamily="2" charset="-122"/>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Fetch Registers and Ins Decode</a:t>
            </a:r>
            <a:endParaRPr lang="zh-CN" altLang="en-US" dirty="0"/>
          </a:p>
        </p:txBody>
      </p:sp>
      <p:sp>
        <p:nvSpPr>
          <p:cNvPr id="7" name="内容占位符 6"/>
          <p:cNvSpPr>
            <a:spLocks noGrp="1"/>
          </p:cNvSpPr>
          <p:nvPr>
            <p:ph sz="quarter" idx="13"/>
          </p:nvPr>
        </p:nvSpPr>
        <p:spPr>
          <a:xfrm>
            <a:off x="228601" y="116837"/>
            <a:ext cx="838200" cy="568325"/>
          </a:xfrm>
        </p:spPr>
        <p:txBody>
          <a:bodyPr/>
          <a:lstStyle/>
          <a:p>
            <a:r>
              <a:rPr lang="en-US" altLang="zh-CN" dirty="0"/>
              <a:t>4.5</a:t>
            </a:r>
            <a:endParaRPr lang="zh-CN" altLang="en-US" dirty="0"/>
          </a:p>
        </p:txBody>
      </p:sp>
      <p:pic>
        <p:nvPicPr>
          <p:cNvPr id="8" name="图片 7"/>
          <p:cNvPicPr>
            <a:picLocks noChangeAspect="1"/>
          </p:cNvPicPr>
          <p:nvPr/>
        </p:nvPicPr>
        <p:blipFill>
          <a:blip r:embed="rId1"/>
          <a:stretch>
            <a:fillRect/>
          </a:stretch>
        </p:blipFill>
        <p:spPr>
          <a:xfrm>
            <a:off x="0" y="2304792"/>
            <a:ext cx="9144000" cy="4337301"/>
          </a:xfrm>
          <a:prstGeom prst="rect">
            <a:avLst/>
          </a:prstGeom>
        </p:spPr>
      </p:pic>
      <p:sp>
        <p:nvSpPr>
          <p:cNvPr id="9" name="文本框 8"/>
          <p:cNvSpPr txBox="1"/>
          <p:nvPr/>
        </p:nvSpPr>
        <p:spPr>
          <a:xfrm>
            <a:off x="228601" y="990600"/>
            <a:ext cx="6934199" cy="954107"/>
          </a:xfrm>
          <a:prstGeom prst="rect">
            <a:avLst/>
          </a:prstGeom>
          <a:noFill/>
        </p:spPr>
        <p:txBody>
          <a:bodyPr wrap="square" rtlCol="0">
            <a:spAutoFit/>
          </a:bodyPr>
          <a:lstStyle/>
          <a:p>
            <a:r>
              <a:rPr lang="en-US" altLang="zh-CN" sz="2800" b="1" dirty="0" err="1">
                <a:solidFill>
                  <a:srgbClr val="000066"/>
                </a:solidFill>
              </a:rPr>
              <a:t>busA</a:t>
            </a:r>
            <a:r>
              <a:rPr lang="en-US" altLang="zh-CN" sz="2800" b="1" dirty="0">
                <a:solidFill>
                  <a:srgbClr val="000066"/>
                </a:solidFill>
              </a:rPr>
              <a:t>&lt;=</a:t>
            </a:r>
            <a:r>
              <a:rPr lang="en-US" altLang="zh-CN" sz="2800" b="1" dirty="0" err="1">
                <a:solidFill>
                  <a:srgbClr val="000066"/>
                </a:solidFill>
              </a:rPr>
              <a:t>RegFile</a:t>
            </a:r>
            <a:r>
              <a:rPr lang="en-US" altLang="zh-CN" sz="2800" b="1" dirty="0">
                <a:solidFill>
                  <a:srgbClr val="000066"/>
                </a:solidFill>
              </a:rPr>
              <a:t>[</a:t>
            </a:r>
            <a:r>
              <a:rPr lang="en-US" altLang="zh-CN" sz="2800" b="1" dirty="0" err="1">
                <a:solidFill>
                  <a:srgbClr val="000066"/>
                </a:solidFill>
              </a:rPr>
              <a:t>rs</a:t>
            </a:r>
            <a:r>
              <a:rPr lang="en-US" altLang="zh-CN" sz="2800" b="1" dirty="0">
                <a:solidFill>
                  <a:srgbClr val="000066"/>
                </a:solidFill>
              </a:rPr>
              <a:t>]; </a:t>
            </a:r>
            <a:r>
              <a:rPr lang="en-US" altLang="zh-CN" sz="2800" b="1" dirty="0" err="1">
                <a:solidFill>
                  <a:srgbClr val="000066"/>
                </a:solidFill>
              </a:rPr>
              <a:t>busB</a:t>
            </a:r>
            <a:r>
              <a:rPr lang="en-US" altLang="zh-CN" sz="2800" b="1" dirty="0">
                <a:solidFill>
                  <a:srgbClr val="000066"/>
                </a:solidFill>
              </a:rPr>
              <a:t>&lt;=</a:t>
            </a:r>
            <a:r>
              <a:rPr lang="en-US" altLang="zh-CN" sz="2800" b="1" dirty="0" err="1">
                <a:solidFill>
                  <a:srgbClr val="000066"/>
                </a:solidFill>
              </a:rPr>
              <a:t>RegFile</a:t>
            </a:r>
            <a:r>
              <a:rPr lang="en-US" altLang="zh-CN" sz="2800" b="1" dirty="0">
                <a:solidFill>
                  <a:srgbClr val="000066"/>
                </a:solidFill>
              </a:rPr>
              <a:t>[</a:t>
            </a:r>
            <a:r>
              <a:rPr lang="en-US" altLang="zh-CN" sz="2800" b="1" dirty="0" err="1">
                <a:solidFill>
                  <a:srgbClr val="000066"/>
                </a:solidFill>
              </a:rPr>
              <a:t>rt</a:t>
            </a:r>
            <a:r>
              <a:rPr lang="en-US" altLang="zh-CN" sz="2800" b="1" dirty="0">
                <a:solidFill>
                  <a:srgbClr val="000066"/>
                </a:solidFill>
              </a:rPr>
              <a:t>]</a:t>
            </a:r>
            <a:endParaRPr lang="en-US" altLang="zh-CN" sz="2800" b="1" dirty="0">
              <a:solidFill>
                <a:srgbClr val="000066"/>
              </a:solidFill>
            </a:endParaRPr>
          </a:p>
          <a:p>
            <a:r>
              <a:rPr lang="en-US" altLang="zh-CN" sz="2800" b="1" dirty="0">
                <a:solidFill>
                  <a:srgbClr val="000066"/>
                </a:solidFill>
              </a:rPr>
              <a:t>ALU is not in use: </a:t>
            </a:r>
            <a:r>
              <a:rPr lang="en-US" altLang="zh-CN" sz="2800" b="1" dirty="0" err="1">
                <a:solidFill>
                  <a:srgbClr val="000066"/>
                </a:solidFill>
              </a:rPr>
              <a:t>ALUctr</a:t>
            </a:r>
            <a:r>
              <a:rPr lang="en-US" altLang="zh-CN" sz="2800" b="1" dirty="0">
                <a:solidFill>
                  <a:srgbClr val="000066"/>
                </a:solidFill>
              </a:rPr>
              <a:t>=XX</a:t>
            </a:r>
            <a:endParaRPr lang="zh-CN" altLang="en-US" sz="2800" b="1" dirty="0">
              <a:solidFill>
                <a:srgbClr val="000066"/>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a:xfrm>
            <a:off x="1066801" y="112395"/>
            <a:ext cx="7772399" cy="649605"/>
          </a:xfrm>
        </p:spPr>
        <p:txBody>
          <a:bodyPr/>
          <a:lstStyle/>
          <a:p>
            <a:r>
              <a:rPr lang="en-US" altLang="zh-CN" dirty="0"/>
              <a:t>Fetch Registers and Ins Decode-Continued</a:t>
            </a:r>
            <a:endParaRPr lang="zh-CN" altLang="en-US" dirty="0"/>
          </a:p>
        </p:txBody>
      </p:sp>
      <p:sp>
        <p:nvSpPr>
          <p:cNvPr id="7" name="内容占位符 6"/>
          <p:cNvSpPr>
            <a:spLocks noGrp="1"/>
          </p:cNvSpPr>
          <p:nvPr>
            <p:ph sz="quarter" idx="13"/>
          </p:nvPr>
        </p:nvSpPr>
        <p:spPr>
          <a:xfrm>
            <a:off x="304801" y="116837"/>
            <a:ext cx="762000" cy="568325"/>
          </a:xfrm>
        </p:spPr>
        <p:txBody>
          <a:bodyPr/>
          <a:lstStyle/>
          <a:p>
            <a:r>
              <a:rPr lang="en-US" altLang="zh-CN" dirty="0"/>
              <a:t>4.5</a:t>
            </a:r>
            <a:endParaRPr lang="zh-CN" altLang="en-US" dirty="0"/>
          </a:p>
        </p:txBody>
      </p:sp>
      <p:pic>
        <p:nvPicPr>
          <p:cNvPr id="8" name="图片 7"/>
          <p:cNvPicPr>
            <a:picLocks noChangeAspect="1"/>
          </p:cNvPicPr>
          <p:nvPr/>
        </p:nvPicPr>
        <p:blipFill>
          <a:blip r:embed="rId1"/>
          <a:stretch>
            <a:fillRect/>
          </a:stretch>
        </p:blipFill>
        <p:spPr>
          <a:xfrm>
            <a:off x="0" y="963827"/>
            <a:ext cx="9144000" cy="5741773"/>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The end of branch instruction</a:t>
            </a:r>
            <a:endParaRPr lang="zh-CN" altLang="en-US" dirty="0"/>
          </a:p>
        </p:txBody>
      </p:sp>
      <p:sp>
        <p:nvSpPr>
          <p:cNvPr id="7" name="内容占位符 6"/>
          <p:cNvSpPr>
            <a:spLocks noGrp="1"/>
          </p:cNvSpPr>
          <p:nvPr>
            <p:ph sz="quarter" idx="13"/>
          </p:nvPr>
        </p:nvSpPr>
        <p:spPr>
          <a:xfrm>
            <a:off x="152400" y="116837"/>
            <a:ext cx="990599" cy="568325"/>
          </a:xfrm>
        </p:spPr>
        <p:txBody>
          <a:bodyPr/>
          <a:lstStyle/>
          <a:p>
            <a:r>
              <a:rPr lang="en-US" altLang="zh-CN" dirty="0"/>
              <a:t> 4.6</a:t>
            </a:r>
            <a:endParaRPr lang="zh-CN" altLang="en-US" dirty="0"/>
          </a:p>
        </p:txBody>
      </p:sp>
      <p:pic>
        <p:nvPicPr>
          <p:cNvPr id="8" name="图片 7"/>
          <p:cNvPicPr>
            <a:picLocks noChangeAspect="1"/>
          </p:cNvPicPr>
          <p:nvPr/>
        </p:nvPicPr>
        <p:blipFill>
          <a:blip r:embed="rId1"/>
          <a:stretch>
            <a:fillRect/>
          </a:stretch>
        </p:blipFill>
        <p:spPr>
          <a:xfrm>
            <a:off x="0" y="1014400"/>
            <a:ext cx="9144000" cy="584360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Instruction Decode: R-Type</a:t>
            </a:r>
            <a:endParaRPr lang="zh-CN" altLang="en-US" dirty="0"/>
          </a:p>
        </p:txBody>
      </p:sp>
      <p:sp>
        <p:nvSpPr>
          <p:cNvPr id="7" name="内容占位符 6"/>
          <p:cNvSpPr>
            <a:spLocks noGrp="1"/>
          </p:cNvSpPr>
          <p:nvPr>
            <p:ph sz="quarter" idx="13"/>
          </p:nvPr>
        </p:nvSpPr>
        <p:spPr>
          <a:xfrm>
            <a:off x="228601" y="116837"/>
            <a:ext cx="838200" cy="568325"/>
          </a:xfrm>
        </p:spPr>
        <p:txBody>
          <a:bodyPr/>
          <a:lstStyle/>
          <a:p>
            <a:r>
              <a:rPr lang="en-US" altLang="zh-CN" dirty="0"/>
              <a:t>4.7</a:t>
            </a:r>
            <a:endParaRPr lang="zh-CN" altLang="en-US" dirty="0"/>
          </a:p>
        </p:txBody>
      </p:sp>
      <p:pic>
        <p:nvPicPr>
          <p:cNvPr id="8" name="图片 7"/>
          <p:cNvPicPr>
            <a:picLocks noChangeAspect="1"/>
          </p:cNvPicPr>
          <p:nvPr/>
        </p:nvPicPr>
        <p:blipFill>
          <a:blip r:embed="rId1"/>
          <a:stretch>
            <a:fillRect/>
          </a:stretch>
        </p:blipFill>
        <p:spPr>
          <a:xfrm>
            <a:off x="0" y="1198555"/>
            <a:ext cx="9144000" cy="4460889"/>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Execution of R-type</a:t>
            </a:r>
            <a:endParaRPr lang="zh-CN" altLang="en-US" dirty="0"/>
          </a:p>
        </p:txBody>
      </p:sp>
      <p:sp>
        <p:nvSpPr>
          <p:cNvPr id="7" name="内容占位符 6"/>
          <p:cNvSpPr>
            <a:spLocks noGrp="1"/>
          </p:cNvSpPr>
          <p:nvPr>
            <p:ph sz="quarter" idx="13"/>
          </p:nvPr>
        </p:nvSpPr>
        <p:spPr>
          <a:xfrm>
            <a:off x="228601" y="116837"/>
            <a:ext cx="838200" cy="568325"/>
          </a:xfrm>
        </p:spPr>
        <p:txBody>
          <a:bodyPr/>
          <a:lstStyle/>
          <a:p>
            <a:r>
              <a:rPr lang="en-US" altLang="zh-CN" dirty="0"/>
              <a:t>4.8</a:t>
            </a:r>
            <a:endParaRPr lang="zh-CN" altLang="en-US" dirty="0"/>
          </a:p>
        </p:txBody>
      </p:sp>
      <p:pic>
        <p:nvPicPr>
          <p:cNvPr id="8" name="图片 7"/>
          <p:cNvPicPr>
            <a:picLocks noChangeAspect="1"/>
          </p:cNvPicPr>
          <p:nvPr/>
        </p:nvPicPr>
        <p:blipFill>
          <a:blip r:embed="rId1"/>
          <a:stretch>
            <a:fillRect/>
          </a:stretch>
        </p:blipFill>
        <p:spPr>
          <a:xfrm>
            <a:off x="35169" y="922841"/>
            <a:ext cx="9144000" cy="5798634"/>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Finish of R-Type</a:t>
            </a:r>
            <a:endParaRPr lang="zh-CN" altLang="en-US" dirty="0"/>
          </a:p>
        </p:txBody>
      </p:sp>
      <p:sp>
        <p:nvSpPr>
          <p:cNvPr id="7" name="内容占位符 6"/>
          <p:cNvSpPr>
            <a:spLocks noGrp="1"/>
          </p:cNvSpPr>
          <p:nvPr>
            <p:ph sz="quarter" idx="13"/>
          </p:nvPr>
        </p:nvSpPr>
        <p:spPr>
          <a:xfrm>
            <a:off x="304801" y="116837"/>
            <a:ext cx="762000" cy="568325"/>
          </a:xfrm>
        </p:spPr>
        <p:txBody>
          <a:bodyPr/>
          <a:lstStyle/>
          <a:p>
            <a:r>
              <a:rPr lang="en-US" altLang="zh-CN" dirty="0"/>
              <a:t>4.9</a:t>
            </a:r>
            <a:endParaRPr lang="zh-CN" altLang="en-US" dirty="0"/>
          </a:p>
        </p:txBody>
      </p:sp>
      <p:pic>
        <p:nvPicPr>
          <p:cNvPr id="8" name="图片 7"/>
          <p:cNvPicPr>
            <a:picLocks noChangeAspect="1"/>
          </p:cNvPicPr>
          <p:nvPr/>
        </p:nvPicPr>
        <p:blipFill>
          <a:blip r:embed="rId1"/>
          <a:stretch>
            <a:fillRect/>
          </a:stretch>
        </p:blipFill>
        <p:spPr>
          <a:xfrm>
            <a:off x="0" y="924315"/>
            <a:ext cx="9144000" cy="585748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Instruction Decode: Ori</a:t>
            </a:r>
            <a:endParaRPr lang="zh-CN" altLang="en-US" dirty="0"/>
          </a:p>
        </p:txBody>
      </p:sp>
      <p:sp>
        <p:nvSpPr>
          <p:cNvPr id="7" name="内容占位符 6"/>
          <p:cNvSpPr>
            <a:spLocks noGrp="1"/>
          </p:cNvSpPr>
          <p:nvPr>
            <p:ph sz="quarter" idx="13"/>
          </p:nvPr>
        </p:nvSpPr>
        <p:spPr>
          <a:xfrm>
            <a:off x="152401" y="116837"/>
            <a:ext cx="914399" cy="568325"/>
          </a:xfrm>
        </p:spPr>
        <p:txBody>
          <a:bodyPr/>
          <a:lstStyle/>
          <a:p>
            <a:r>
              <a:rPr lang="en-US" altLang="zh-CN" dirty="0"/>
              <a:t>4.10</a:t>
            </a:r>
            <a:endParaRPr lang="zh-CN" altLang="en-US" dirty="0"/>
          </a:p>
        </p:txBody>
      </p:sp>
      <p:pic>
        <p:nvPicPr>
          <p:cNvPr id="8" name="图片 7"/>
          <p:cNvPicPr>
            <a:picLocks noChangeAspect="1"/>
          </p:cNvPicPr>
          <p:nvPr/>
        </p:nvPicPr>
        <p:blipFill>
          <a:blip r:embed="rId1"/>
          <a:stretch>
            <a:fillRect/>
          </a:stretch>
        </p:blipFill>
        <p:spPr>
          <a:xfrm>
            <a:off x="0" y="1046601"/>
            <a:ext cx="9144000" cy="4764797"/>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Execution of Ori</a:t>
            </a:r>
            <a:endParaRPr lang="zh-CN" altLang="en-US" dirty="0"/>
          </a:p>
        </p:txBody>
      </p:sp>
      <p:sp>
        <p:nvSpPr>
          <p:cNvPr id="7" name="内容占位符 6"/>
          <p:cNvSpPr>
            <a:spLocks noGrp="1"/>
          </p:cNvSpPr>
          <p:nvPr>
            <p:ph sz="quarter" idx="13"/>
          </p:nvPr>
        </p:nvSpPr>
        <p:spPr>
          <a:xfrm>
            <a:off x="152401" y="116837"/>
            <a:ext cx="914400" cy="568325"/>
          </a:xfrm>
        </p:spPr>
        <p:txBody>
          <a:bodyPr/>
          <a:lstStyle/>
          <a:p>
            <a:r>
              <a:rPr lang="en-US" altLang="zh-CN" dirty="0"/>
              <a:t>4.11</a:t>
            </a:r>
            <a:endParaRPr lang="zh-CN" altLang="en-US" dirty="0"/>
          </a:p>
        </p:txBody>
      </p:sp>
      <p:pic>
        <p:nvPicPr>
          <p:cNvPr id="9" name="图片 8"/>
          <p:cNvPicPr>
            <a:picLocks noChangeAspect="1"/>
          </p:cNvPicPr>
          <p:nvPr/>
        </p:nvPicPr>
        <p:blipFill>
          <a:blip r:embed="rId1"/>
          <a:stretch>
            <a:fillRect/>
          </a:stretch>
        </p:blipFill>
        <p:spPr>
          <a:xfrm>
            <a:off x="0" y="1080243"/>
            <a:ext cx="9144000" cy="5777757"/>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Finish of Ori</a:t>
            </a:r>
            <a:endParaRPr lang="zh-CN" altLang="en-US" dirty="0"/>
          </a:p>
        </p:txBody>
      </p:sp>
      <p:sp>
        <p:nvSpPr>
          <p:cNvPr id="7" name="内容占位符 6"/>
          <p:cNvSpPr>
            <a:spLocks noGrp="1"/>
          </p:cNvSpPr>
          <p:nvPr>
            <p:ph sz="quarter" idx="13"/>
          </p:nvPr>
        </p:nvSpPr>
        <p:spPr>
          <a:xfrm>
            <a:off x="152401" y="116837"/>
            <a:ext cx="914400" cy="568325"/>
          </a:xfrm>
        </p:spPr>
        <p:txBody>
          <a:bodyPr/>
          <a:lstStyle/>
          <a:p>
            <a:r>
              <a:rPr lang="en-US" altLang="zh-CN" dirty="0"/>
              <a:t>4.12</a:t>
            </a:r>
            <a:endParaRPr lang="zh-CN" altLang="en-US" dirty="0"/>
          </a:p>
        </p:txBody>
      </p:sp>
      <p:pic>
        <p:nvPicPr>
          <p:cNvPr id="8" name="图片 7"/>
          <p:cNvPicPr>
            <a:picLocks noChangeAspect="1"/>
          </p:cNvPicPr>
          <p:nvPr/>
        </p:nvPicPr>
        <p:blipFill>
          <a:blip r:embed="rId1"/>
          <a:stretch>
            <a:fillRect/>
          </a:stretch>
        </p:blipFill>
        <p:spPr>
          <a:xfrm>
            <a:off x="0" y="905306"/>
            <a:ext cx="9144000" cy="5952694"/>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Instruction Decode: LW/SW</a:t>
            </a:r>
            <a:endParaRPr lang="zh-CN" altLang="en-US" dirty="0"/>
          </a:p>
        </p:txBody>
      </p:sp>
      <p:sp>
        <p:nvSpPr>
          <p:cNvPr id="7" name="内容占位符 6"/>
          <p:cNvSpPr>
            <a:spLocks noGrp="1"/>
          </p:cNvSpPr>
          <p:nvPr>
            <p:ph sz="quarter" idx="13"/>
          </p:nvPr>
        </p:nvSpPr>
        <p:spPr>
          <a:xfrm>
            <a:off x="152401" y="116837"/>
            <a:ext cx="914400" cy="568325"/>
          </a:xfrm>
        </p:spPr>
        <p:txBody>
          <a:bodyPr/>
          <a:lstStyle/>
          <a:p>
            <a:r>
              <a:rPr lang="en-US" altLang="zh-CN" dirty="0"/>
              <a:t>4.13</a:t>
            </a:r>
            <a:endParaRPr lang="zh-CN" altLang="en-US" dirty="0"/>
          </a:p>
        </p:txBody>
      </p:sp>
      <p:pic>
        <p:nvPicPr>
          <p:cNvPr id="8" name="图片 7"/>
          <p:cNvPicPr>
            <a:picLocks noChangeAspect="1"/>
          </p:cNvPicPr>
          <p:nvPr/>
        </p:nvPicPr>
        <p:blipFill>
          <a:blip r:embed="rId1"/>
          <a:stretch>
            <a:fillRect/>
          </a:stretch>
        </p:blipFill>
        <p:spPr>
          <a:xfrm>
            <a:off x="0" y="1141717"/>
            <a:ext cx="9144000" cy="457456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a:sym typeface="+mn-ea"/>
              </a:rPr>
              <a:t>Recap: Processor Design is a Process</a:t>
            </a:r>
            <a:br>
              <a:rPr lang="zh-CN" altLang="en-US" dirty="0"/>
            </a:br>
            <a:endParaRPr lang="en-US" dirty="0"/>
          </a:p>
        </p:txBody>
      </p:sp>
      <p:sp>
        <p:nvSpPr>
          <p:cNvPr id="8" name="文本框 7"/>
          <p:cNvSpPr txBox="1"/>
          <p:nvPr/>
        </p:nvSpPr>
        <p:spPr>
          <a:xfrm>
            <a:off x="357554" y="112395"/>
            <a:ext cx="838200" cy="518160"/>
          </a:xfrm>
          <a:prstGeom prst="rect">
            <a:avLst/>
          </a:prstGeom>
          <a:noFill/>
        </p:spPr>
        <p:txBody>
          <a:bodyPr wrap="square" rtlCol="0">
            <a:spAutoFit/>
          </a:bodyPr>
          <a:lstStyle/>
          <a:p>
            <a:r>
              <a:rPr lang="en-US" altLang="zh-CN" sz="2800" b="1" dirty="0">
                <a:solidFill>
                  <a:schemeClr val="bg1"/>
                </a:solidFill>
                <a:latin typeface="Arial" panose="020B0604020202020204" pitchFamily="34" charset="0"/>
                <a:cs typeface="Arial" panose="020B0604020202020204" pitchFamily="34" charset="0"/>
              </a:rPr>
              <a:t>1.1</a:t>
            </a:r>
            <a:endParaRPr lang="zh-CN" altLang="en-US" sz="2800" b="1" dirty="0">
              <a:solidFill>
                <a:schemeClr val="bg1"/>
              </a:solidFill>
              <a:latin typeface="Arial" panose="020B0604020202020204" pitchFamily="34" charset="0"/>
              <a:cs typeface="Arial" panose="020B0604020202020204" pitchFamily="34" charset="0"/>
            </a:endParaRPr>
          </a:p>
        </p:txBody>
      </p:sp>
      <p:sp>
        <p:nvSpPr>
          <p:cNvPr id="5123" name="文本占位符 5122"/>
          <p:cNvSpPr>
            <a:spLocks noGrp="1"/>
          </p:cNvSpPr>
          <p:nvPr>
            <p:ph type="body" idx="1"/>
          </p:nvPr>
        </p:nvSpPr>
        <p:spPr>
          <a:xfrm>
            <a:off x="7620" y="838200"/>
            <a:ext cx="9114155" cy="2976245"/>
          </a:xfrm>
          <a:ln w="12700"/>
        </p:spPr>
        <p:txBody>
          <a:bodyPr vert="horz" wrap="square" lIns="63500" tIns="25400" rIns="63500" bIns="25400" anchor="t">
            <a:spAutoFit/>
          </a:bodyPr>
          <a:lstStyle/>
          <a:p>
            <a:pPr marL="457200" indent="-457200">
              <a:buClr>
                <a:srgbClr val="290CFC"/>
              </a:buClr>
              <a:buFont typeface="Wingdings" panose="05000000000000000000" charset="0"/>
              <a:buChar char="Ø"/>
            </a:pPr>
            <a:r>
              <a:rPr lang="en-US" altLang="zh-CN" sz="2400"/>
              <a:t>Bottom-up</a:t>
            </a:r>
            <a:endParaRPr lang="en-US" altLang="zh-CN" sz="2400"/>
          </a:p>
          <a:p>
            <a:pPr lvl="1"/>
            <a:r>
              <a:rPr lang="en-US" altLang="zh-CN" sz="2400"/>
              <a:t>assemble components in target technology to establish critical timing</a:t>
            </a:r>
            <a:endParaRPr lang="en-US" altLang="zh-CN" sz="2400"/>
          </a:p>
          <a:p>
            <a:pPr marL="457200" indent="-457200">
              <a:buClr>
                <a:srgbClr val="290CFC"/>
              </a:buClr>
              <a:buFont typeface="Wingdings" panose="05000000000000000000" charset="0"/>
              <a:buChar char="Ø"/>
            </a:pPr>
            <a:r>
              <a:rPr lang="en-US" altLang="zh-CN" sz="2400"/>
              <a:t>Top-down</a:t>
            </a:r>
            <a:endParaRPr lang="en-US" altLang="zh-CN" sz="2400"/>
          </a:p>
          <a:p>
            <a:pPr lvl="1"/>
            <a:r>
              <a:rPr lang="en-US" altLang="zh-CN" sz="2400"/>
              <a:t>specify component behavior from high-level requirements</a:t>
            </a:r>
            <a:endParaRPr lang="en-US" altLang="zh-CN" sz="2400"/>
          </a:p>
          <a:p>
            <a:pPr marL="457200" indent="-457200">
              <a:buClr>
                <a:srgbClr val="290CFC"/>
              </a:buClr>
              <a:buFont typeface="Wingdings" panose="05000000000000000000" charset="0"/>
              <a:buChar char="Ø"/>
            </a:pPr>
            <a:r>
              <a:rPr lang="en-US" altLang="zh-CN" sz="2400"/>
              <a:t>Iterative refinement</a:t>
            </a:r>
            <a:endParaRPr lang="en-US" altLang="zh-CN" sz="2400"/>
          </a:p>
          <a:p>
            <a:pPr lvl="1"/>
            <a:r>
              <a:rPr lang="en-US" altLang="zh-CN" sz="2400"/>
              <a:t>establish partial solution, expand and improve</a:t>
            </a:r>
            <a:endParaRPr lang="en-US" altLang="zh-CN" sz="2400"/>
          </a:p>
        </p:txBody>
      </p:sp>
      <p:sp>
        <p:nvSpPr>
          <p:cNvPr id="5124" name="矩形 5123"/>
          <p:cNvSpPr/>
          <p:nvPr/>
        </p:nvSpPr>
        <p:spPr>
          <a:xfrm>
            <a:off x="2908300" y="4568825"/>
            <a:ext cx="1963738" cy="371475"/>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5125" name="直接连接符 5124"/>
          <p:cNvSpPr/>
          <p:nvPr/>
        </p:nvSpPr>
        <p:spPr>
          <a:xfrm flipH="1">
            <a:off x="1968500" y="4924425"/>
            <a:ext cx="1684338" cy="549275"/>
          </a:xfrm>
          <a:prstGeom prst="line">
            <a:avLst/>
          </a:prstGeom>
          <a:ln w="25400" cap="flat" cmpd="sng">
            <a:solidFill>
              <a:schemeClr val="tx1"/>
            </a:solidFill>
            <a:prstDash val="solid"/>
            <a:headEnd type="none" w="med" len="med"/>
            <a:tailEnd type="triangle" w="med" len="med"/>
          </a:ln>
        </p:spPr>
      </p:sp>
      <p:sp>
        <p:nvSpPr>
          <p:cNvPr id="5126" name="直接连接符 5125"/>
          <p:cNvSpPr/>
          <p:nvPr/>
        </p:nvSpPr>
        <p:spPr>
          <a:xfrm flipH="1">
            <a:off x="3873500" y="4940300"/>
            <a:ext cx="33338" cy="533400"/>
          </a:xfrm>
          <a:prstGeom prst="line">
            <a:avLst/>
          </a:prstGeom>
          <a:ln w="25400" cap="flat" cmpd="sng">
            <a:solidFill>
              <a:schemeClr val="tx1"/>
            </a:solidFill>
            <a:prstDash val="solid"/>
            <a:headEnd type="none" w="med" len="med"/>
            <a:tailEnd type="triangle" w="med" len="med"/>
          </a:ln>
        </p:spPr>
      </p:sp>
      <p:sp>
        <p:nvSpPr>
          <p:cNvPr id="5127" name="直接连接符 5126"/>
          <p:cNvSpPr/>
          <p:nvPr/>
        </p:nvSpPr>
        <p:spPr>
          <a:xfrm>
            <a:off x="4711700" y="4940300"/>
            <a:ext cx="363538" cy="482600"/>
          </a:xfrm>
          <a:prstGeom prst="line">
            <a:avLst/>
          </a:prstGeom>
          <a:ln w="25400" cap="flat" cmpd="sng">
            <a:solidFill>
              <a:schemeClr val="tx1"/>
            </a:solidFill>
            <a:prstDash val="solid"/>
            <a:headEnd type="none" w="med" len="med"/>
            <a:tailEnd type="triangle" w="med" len="med"/>
          </a:ln>
        </p:spPr>
      </p:sp>
      <p:sp>
        <p:nvSpPr>
          <p:cNvPr id="5128" name="矩形 5127"/>
          <p:cNvSpPr/>
          <p:nvPr/>
        </p:nvSpPr>
        <p:spPr>
          <a:xfrm>
            <a:off x="3348038" y="4557713"/>
            <a:ext cx="1152525" cy="333375"/>
          </a:xfrm>
          <a:prstGeom prst="rect">
            <a:avLst/>
          </a:prstGeom>
          <a:noFill/>
          <a:ln w="25400">
            <a:noFill/>
          </a:ln>
        </p:spPr>
        <p:txBody>
          <a:bodyPr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datapath</a:t>
            </a:r>
            <a:endParaRPr lang="en-US" altLang="zh-CN" sz="1600" b="1">
              <a:latin typeface="Times New Roman" panose="02020603050405020304" pitchFamily="18" charset="0"/>
              <a:ea typeface="Times New Roman" panose="02020603050405020304" pitchFamily="18" charset="0"/>
            </a:endParaRPr>
          </a:p>
        </p:txBody>
      </p:sp>
      <p:sp>
        <p:nvSpPr>
          <p:cNvPr id="5129" name="矩形 5128"/>
          <p:cNvSpPr/>
          <p:nvPr/>
        </p:nvSpPr>
        <p:spPr>
          <a:xfrm>
            <a:off x="6675438" y="4603750"/>
            <a:ext cx="922337" cy="3302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5130" name="矩形 5129"/>
          <p:cNvSpPr/>
          <p:nvPr/>
        </p:nvSpPr>
        <p:spPr>
          <a:xfrm>
            <a:off x="6634163" y="4592638"/>
            <a:ext cx="815975" cy="346075"/>
          </a:xfrm>
          <a:prstGeom prst="rect">
            <a:avLst/>
          </a:prstGeom>
          <a:noFill/>
          <a:ln w="254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control</a:t>
            </a:r>
            <a:endParaRPr lang="en-US" altLang="zh-CN" sz="1600" b="1">
              <a:latin typeface="Times New Roman" panose="02020603050405020304" pitchFamily="18" charset="0"/>
              <a:ea typeface="Times New Roman" panose="02020603050405020304" pitchFamily="18" charset="0"/>
            </a:endParaRPr>
          </a:p>
        </p:txBody>
      </p:sp>
      <p:sp>
        <p:nvSpPr>
          <p:cNvPr id="5131" name="矩形 5130"/>
          <p:cNvSpPr/>
          <p:nvPr/>
        </p:nvSpPr>
        <p:spPr>
          <a:xfrm>
            <a:off x="5135563" y="3879850"/>
            <a:ext cx="1030287" cy="346075"/>
          </a:xfrm>
          <a:prstGeom prst="rect">
            <a:avLst/>
          </a:prstGeom>
          <a:noFill/>
          <a:ln w="254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processor</a:t>
            </a:r>
            <a:endParaRPr lang="en-US" altLang="zh-CN" sz="1600" b="1">
              <a:latin typeface="Times New Roman" panose="02020603050405020304" pitchFamily="18" charset="0"/>
              <a:ea typeface="Times New Roman" panose="02020603050405020304" pitchFamily="18" charset="0"/>
            </a:endParaRPr>
          </a:p>
        </p:txBody>
      </p:sp>
      <p:sp>
        <p:nvSpPr>
          <p:cNvPr id="5132" name="矩形 5131"/>
          <p:cNvSpPr/>
          <p:nvPr/>
        </p:nvSpPr>
        <p:spPr>
          <a:xfrm>
            <a:off x="4813300" y="3857625"/>
            <a:ext cx="1651000" cy="447675"/>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5133" name="直接连接符 5132"/>
          <p:cNvSpPr/>
          <p:nvPr/>
        </p:nvSpPr>
        <p:spPr>
          <a:xfrm flipH="1">
            <a:off x="4483100" y="4356100"/>
            <a:ext cx="1168400" cy="185738"/>
          </a:xfrm>
          <a:prstGeom prst="line">
            <a:avLst/>
          </a:prstGeom>
          <a:ln w="25400" cap="flat" cmpd="sng">
            <a:solidFill>
              <a:schemeClr val="tx1"/>
            </a:solidFill>
            <a:prstDash val="solid"/>
            <a:headEnd type="none" w="med" len="med"/>
            <a:tailEnd type="triangle" w="med" len="med"/>
          </a:ln>
        </p:spPr>
      </p:sp>
      <p:sp>
        <p:nvSpPr>
          <p:cNvPr id="5134" name="直接连接符 5133"/>
          <p:cNvSpPr/>
          <p:nvPr/>
        </p:nvSpPr>
        <p:spPr>
          <a:xfrm>
            <a:off x="5610225" y="4330700"/>
            <a:ext cx="1158875" cy="228600"/>
          </a:xfrm>
          <a:prstGeom prst="line">
            <a:avLst/>
          </a:prstGeom>
          <a:ln w="25400" cap="flat" cmpd="sng">
            <a:solidFill>
              <a:schemeClr val="tx1"/>
            </a:solidFill>
            <a:prstDash val="solid"/>
            <a:headEnd type="none" w="med" len="med"/>
            <a:tailEnd type="triangle" w="med" len="med"/>
          </a:ln>
        </p:spPr>
      </p:sp>
      <p:sp>
        <p:nvSpPr>
          <p:cNvPr id="5135" name="直接连接符 5134"/>
          <p:cNvSpPr/>
          <p:nvPr/>
        </p:nvSpPr>
        <p:spPr>
          <a:xfrm flipH="1">
            <a:off x="6540500" y="4973638"/>
            <a:ext cx="525463" cy="423862"/>
          </a:xfrm>
          <a:prstGeom prst="line">
            <a:avLst/>
          </a:prstGeom>
          <a:ln w="25400" cap="flat" cmpd="sng">
            <a:solidFill>
              <a:schemeClr val="tx1"/>
            </a:solidFill>
            <a:prstDash val="solid"/>
            <a:headEnd type="none" w="med" len="med"/>
            <a:tailEnd type="triangle" w="med" len="med"/>
          </a:ln>
        </p:spPr>
      </p:sp>
      <p:sp>
        <p:nvSpPr>
          <p:cNvPr id="5136" name="直接连接符 5135"/>
          <p:cNvSpPr/>
          <p:nvPr/>
        </p:nvSpPr>
        <p:spPr>
          <a:xfrm>
            <a:off x="7337425" y="4973638"/>
            <a:ext cx="363538" cy="482600"/>
          </a:xfrm>
          <a:prstGeom prst="line">
            <a:avLst/>
          </a:prstGeom>
          <a:ln w="25400" cap="flat" cmpd="sng">
            <a:solidFill>
              <a:schemeClr val="tx1"/>
            </a:solidFill>
            <a:prstDash val="solid"/>
            <a:headEnd type="none" w="med" len="med"/>
            <a:tailEnd type="triangle" w="med" len="med"/>
          </a:ln>
        </p:spPr>
      </p:sp>
      <p:sp>
        <p:nvSpPr>
          <p:cNvPr id="5137" name="矩形 5136"/>
          <p:cNvSpPr/>
          <p:nvPr/>
        </p:nvSpPr>
        <p:spPr>
          <a:xfrm>
            <a:off x="1198563" y="3857625"/>
            <a:ext cx="1780540" cy="637540"/>
          </a:xfrm>
          <a:prstGeom prst="rect">
            <a:avLst/>
          </a:prstGeom>
          <a:noFill/>
          <a:ln w="12700">
            <a:noFill/>
          </a:ln>
        </p:spPr>
        <p:txBody>
          <a:bodyPr wrap="none" lIns="90488" tIns="44450" rIns="90488" bIns="44450">
            <a:spAutoFit/>
          </a:bodyPr>
          <a:lstStyle/>
          <a:p>
            <a:pPr lvl="0"/>
            <a:r>
              <a:rPr lang="en-US" altLang="zh-CN" sz="1800" b="1">
                <a:solidFill>
                  <a:srgbClr val="000066"/>
                </a:solidFill>
                <a:latin typeface="Arial" panose="020B0604020202020204" pitchFamily="34" charset="0"/>
                <a:ea typeface="Times New Roman" panose="02020603050405020304" pitchFamily="18" charset="0"/>
              </a:rPr>
              <a:t>Instruction Set</a:t>
            </a:r>
            <a:endParaRPr lang="en-US" altLang="zh-CN" sz="1800" b="1">
              <a:solidFill>
                <a:srgbClr val="000066"/>
              </a:solidFill>
              <a:latin typeface="Arial" panose="020B0604020202020204" pitchFamily="34" charset="0"/>
              <a:ea typeface="Times New Roman" panose="02020603050405020304" pitchFamily="18" charset="0"/>
            </a:endParaRPr>
          </a:p>
          <a:p>
            <a:pPr lvl="0"/>
            <a:r>
              <a:rPr lang="en-US" altLang="zh-CN" sz="1800" b="1">
                <a:solidFill>
                  <a:srgbClr val="000066"/>
                </a:solidFill>
                <a:latin typeface="Arial" panose="020B0604020202020204" pitchFamily="34" charset="0"/>
                <a:ea typeface="Times New Roman" panose="02020603050405020304" pitchFamily="18" charset="0"/>
              </a:rPr>
              <a:t>Architecture</a:t>
            </a:r>
            <a:endParaRPr lang="en-US" altLang="zh-CN" sz="1800" b="1">
              <a:solidFill>
                <a:srgbClr val="000066"/>
              </a:solidFill>
              <a:latin typeface="Arial" panose="020B0604020202020204" pitchFamily="34" charset="0"/>
              <a:ea typeface="Times New Roman" panose="02020603050405020304" pitchFamily="18" charset="0"/>
            </a:endParaRPr>
          </a:p>
        </p:txBody>
      </p:sp>
      <p:sp>
        <p:nvSpPr>
          <p:cNvPr id="5138" name="矩形 5137"/>
          <p:cNvSpPr/>
          <p:nvPr/>
        </p:nvSpPr>
        <p:spPr>
          <a:xfrm>
            <a:off x="2874963" y="3743325"/>
            <a:ext cx="531812" cy="515938"/>
          </a:xfrm>
          <a:prstGeom prst="rect">
            <a:avLst/>
          </a:prstGeom>
          <a:noFill/>
          <a:ln w="12700">
            <a:noFill/>
          </a:ln>
        </p:spPr>
        <p:txBody>
          <a:bodyPr wrap="none" lIns="90488" tIns="44450" rIns="90488" bIns="44450">
            <a:spAutoFit/>
          </a:bodyPr>
          <a:lstStyle/>
          <a:p>
            <a:pPr lvl="0"/>
            <a:r>
              <a:rPr lang="en-US" altLang="zh-CN" sz="2800">
                <a:solidFill>
                  <a:schemeClr val="accent1"/>
                </a:solidFill>
                <a:latin typeface="Arial" panose="020B0604020202020204" pitchFamily="34" charset="0"/>
                <a:ea typeface="Times New Roman" panose="02020603050405020304" pitchFamily="18" charset="0"/>
                <a:sym typeface="Symbol" panose="05050102010706020507" pitchFamily="18" charset="2"/>
              </a:rPr>
              <a:t></a:t>
            </a:r>
            <a:endParaRPr lang="en-US" altLang="zh-CN" sz="2800">
              <a:solidFill>
                <a:schemeClr val="accent1"/>
              </a:solidFill>
              <a:latin typeface="Arial" panose="020B0604020202020204" pitchFamily="34" charset="0"/>
              <a:ea typeface="Times New Roman" panose="02020603050405020304" pitchFamily="18" charset="0"/>
            </a:endParaRPr>
          </a:p>
        </p:txBody>
      </p:sp>
      <p:sp>
        <p:nvSpPr>
          <p:cNvPr id="5139" name="矩形 5138"/>
          <p:cNvSpPr/>
          <p:nvPr/>
        </p:nvSpPr>
        <p:spPr>
          <a:xfrm>
            <a:off x="1497013" y="5451475"/>
            <a:ext cx="1120775" cy="388938"/>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Reg. File</a:t>
            </a:r>
            <a:endParaRPr lang="en-US" altLang="zh-CN" sz="1800">
              <a:latin typeface="Arial" panose="020B0604020202020204" pitchFamily="34" charset="0"/>
              <a:ea typeface="Times New Roman" panose="02020603050405020304" pitchFamily="18" charset="0"/>
            </a:endParaRPr>
          </a:p>
        </p:txBody>
      </p:sp>
      <p:sp>
        <p:nvSpPr>
          <p:cNvPr id="5140" name="矩形 5139"/>
          <p:cNvSpPr/>
          <p:nvPr/>
        </p:nvSpPr>
        <p:spPr>
          <a:xfrm>
            <a:off x="2716213" y="5451475"/>
            <a:ext cx="638175" cy="388938"/>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Mux</a:t>
            </a:r>
            <a:endParaRPr lang="en-US" altLang="zh-CN" sz="1800" err="1">
              <a:latin typeface="Arial" panose="020B0604020202020204" pitchFamily="34" charset="0"/>
              <a:ea typeface="Times New Roman" panose="02020603050405020304" pitchFamily="18" charset="0"/>
            </a:endParaRPr>
          </a:p>
        </p:txBody>
      </p:sp>
      <p:sp>
        <p:nvSpPr>
          <p:cNvPr id="5141" name="矩形 5140"/>
          <p:cNvSpPr/>
          <p:nvPr/>
        </p:nvSpPr>
        <p:spPr>
          <a:xfrm>
            <a:off x="3478213" y="5451475"/>
            <a:ext cx="650875" cy="388938"/>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ALU</a:t>
            </a:r>
            <a:endParaRPr lang="en-US" altLang="zh-CN" sz="1800">
              <a:latin typeface="Arial" panose="020B0604020202020204" pitchFamily="34" charset="0"/>
              <a:ea typeface="Times New Roman" panose="02020603050405020304" pitchFamily="18" charset="0"/>
            </a:endParaRPr>
          </a:p>
        </p:txBody>
      </p:sp>
      <p:sp>
        <p:nvSpPr>
          <p:cNvPr id="5142" name="矩形 5141"/>
          <p:cNvSpPr/>
          <p:nvPr/>
        </p:nvSpPr>
        <p:spPr>
          <a:xfrm>
            <a:off x="4240213" y="5451475"/>
            <a:ext cx="625475" cy="388938"/>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Reg</a:t>
            </a:r>
            <a:endParaRPr lang="en-US" altLang="zh-CN" sz="1800" err="1">
              <a:latin typeface="Arial" panose="020B0604020202020204" pitchFamily="34" charset="0"/>
              <a:ea typeface="Times New Roman" panose="02020603050405020304" pitchFamily="18" charset="0"/>
            </a:endParaRPr>
          </a:p>
        </p:txBody>
      </p:sp>
      <p:sp>
        <p:nvSpPr>
          <p:cNvPr id="5143" name="矩形 5142"/>
          <p:cNvSpPr/>
          <p:nvPr/>
        </p:nvSpPr>
        <p:spPr>
          <a:xfrm>
            <a:off x="5002213" y="5451475"/>
            <a:ext cx="714375" cy="388938"/>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Mem</a:t>
            </a:r>
            <a:endParaRPr lang="en-US" altLang="zh-CN" sz="1800" err="1">
              <a:latin typeface="Arial" panose="020B0604020202020204" pitchFamily="34" charset="0"/>
              <a:ea typeface="Times New Roman" panose="02020603050405020304" pitchFamily="18" charset="0"/>
            </a:endParaRPr>
          </a:p>
        </p:txBody>
      </p:sp>
      <p:sp>
        <p:nvSpPr>
          <p:cNvPr id="5144" name="直接连接符 5143"/>
          <p:cNvSpPr/>
          <p:nvPr/>
        </p:nvSpPr>
        <p:spPr>
          <a:xfrm flipH="1">
            <a:off x="3035300" y="4924425"/>
            <a:ext cx="846138" cy="549275"/>
          </a:xfrm>
          <a:prstGeom prst="line">
            <a:avLst/>
          </a:prstGeom>
          <a:ln w="25400" cap="flat" cmpd="sng">
            <a:solidFill>
              <a:schemeClr val="tx1"/>
            </a:solidFill>
            <a:prstDash val="solid"/>
            <a:headEnd type="none" w="med" len="med"/>
            <a:tailEnd type="triangle" w="med" len="med"/>
          </a:ln>
        </p:spPr>
      </p:sp>
      <p:sp>
        <p:nvSpPr>
          <p:cNvPr id="5145" name="直接连接符 5144"/>
          <p:cNvSpPr/>
          <p:nvPr/>
        </p:nvSpPr>
        <p:spPr>
          <a:xfrm>
            <a:off x="4178300" y="4940300"/>
            <a:ext cx="363538" cy="482600"/>
          </a:xfrm>
          <a:prstGeom prst="line">
            <a:avLst/>
          </a:prstGeom>
          <a:ln w="25400" cap="flat" cmpd="sng">
            <a:solidFill>
              <a:schemeClr val="tx1"/>
            </a:solidFill>
            <a:prstDash val="solid"/>
            <a:headEnd type="none" w="med" len="med"/>
            <a:tailEnd type="triangle" w="med" len="med"/>
          </a:ln>
        </p:spPr>
      </p:sp>
      <p:sp>
        <p:nvSpPr>
          <p:cNvPr id="5146" name="矩形 5145"/>
          <p:cNvSpPr/>
          <p:nvPr/>
        </p:nvSpPr>
        <p:spPr>
          <a:xfrm>
            <a:off x="6145213" y="5451475"/>
            <a:ext cx="1069975" cy="388938"/>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Decoder</a:t>
            </a:r>
            <a:endParaRPr lang="en-US" altLang="zh-CN" sz="1800">
              <a:latin typeface="Arial" panose="020B0604020202020204" pitchFamily="34" charset="0"/>
              <a:ea typeface="Times New Roman" panose="02020603050405020304" pitchFamily="18" charset="0"/>
            </a:endParaRPr>
          </a:p>
        </p:txBody>
      </p:sp>
      <p:sp>
        <p:nvSpPr>
          <p:cNvPr id="5147" name="矩形 5146"/>
          <p:cNvSpPr/>
          <p:nvPr/>
        </p:nvSpPr>
        <p:spPr>
          <a:xfrm>
            <a:off x="7364413" y="5451475"/>
            <a:ext cx="1311275" cy="388938"/>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Sequencer</a:t>
            </a:r>
            <a:endParaRPr lang="en-US" altLang="zh-CN" sz="1800">
              <a:latin typeface="Arial" panose="020B0604020202020204" pitchFamily="34" charset="0"/>
              <a:ea typeface="Times New Roman" panose="02020603050405020304" pitchFamily="18" charset="0"/>
            </a:endParaRPr>
          </a:p>
        </p:txBody>
      </p:sp>
      <p:sp>
        <p:nvSpPr>
          <p:cNvPr id="5148" name="矩形 5147"/>
          <p:cNvSpPr/>
          <p:nvPr/>
        </p:nvSpPr>
        <p:spPr>
          <a:xfrm>
            <a:off x="3935413" y="6365875"/>
            <a:ext cx="714375" cy="388938"/>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Cells</a:t>
            </a:r>
            <a:endParaRPr lang="en-US" altLang="zh-CN" sz="1800">
              <a:latin typeface="Arial" panose="020B0604020202020204" pitchFamily="34" charset="0"/>
              <a:ea typeface="Times New Roman" panose="02020603050405020304" pitchFamily="18" charset="0"/>
            </a:endParaRPr>
          </a:p>
        </p:txBody>
      </p:sp>
      <p:sp>
        <p:nvSpPr>
          <p:cNvPr id="5149" name="矩形 5148"/>
          <p:cNvSpPr/>
          <p:nvPr/>
        </p:nvSpPr>
        <p:spPr>
          <a:xfrm>
            <a:off x="5078413" y="6365875"/>
            <a:ext cx="815975" cy="388938"/>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Gates</a:t>
            </a:r>
            <a:endParaRPr lang="en-US" altLang="zh-CN" sz="1800">
              <a:latin typeface="Arial" panose="020B0604020202020204" pitchFamily="34" charset="0"/>
              <a:ea typeface="Times New Roman" panose="02020603050405020304" pitchFamily="18" charset="0"/>
            </a:endParaRPr>
          </a:p>
        </p:txBody>
      </p:sp>
      <p:sp>
        <p:nvSpPr>
          <p:cNvPr id="5150" name="直接连接符 5149"/>
          <p:cNvSpPr/>
          <p:nvPr/>
        </p:nvSpPr>
        <p:spPr>
          <a:xfrm>
            <a:off x="2070100" y="5880100"/>
            <a:ext cx="1879600" cy="431800"/>
          </a:xfrm>
          <a:prstGeom prst="line">
            <a:avLst/>
          </a:prstGeom>
          <a:ln w="25400" cap="flat" cmpd="sng">
            <a:solidFill>
              <a:schemeClr val="tx1"/>
            </a:solidFill>
            <a:prstDash val="solid"/>
            <a:headEnd type="none" w="med" len="med"/>
            <a:tailEnd type="triangle" w="med" len="med"/>
          </a:ln>
        </p:spPr>
      </p:sp>
      <p:sp>
        <p:nvSpPr>
          <p:cNvPr id="5151" name="直接连接符 5150"/>
          <p:cNvSpPr/>
          <p:nvPr/>
        </p:nvSpPr>
        <p:spPr>
          <a:xfrm>
            <a:off x="3060700" y="5880100"/>
            <a:ext cx="965200" cy="355600"/>
          </a:xfrm>
          <a:prstGeom prst="line">
            <a:avLst/>
          </a:prstGeom>
          <a:ln w="25400" cap="flat" cmpd="sng">
            <a:solidFill>
              <a:schemeClr val="tx1"/>
            </a:solidFill>
            <a:prstDash val="solid"/>
            <a:headEnd type="none" w="med" len="med"/>
            <a:tailEnd type="triangle" w="med" len="med"/>
          </a:ln>
        </p:spPr>
      </p:sp>
      <p:sp>
        <p:nvSpPr>
          <p:cNvPr id="5152" name="直接连接符 5151"/>
          <p:cNvSpPr/>
          <p:nvPr/>
        </p:nvSpPr>
        <p:spPr>
          <a:xfrm>
            <a:off x="3822700" y="5880100"/>
            <a:ext cx="355600" cy="355600"/>
          </a:xfrm>
          <a:prstGeom prst="line">
            <a:avLst/>
          </a:prstGeom>
          <a:ln w="25400" cap="flat" cmpd="sng">
            <a:solidFill>
              <a:schemeClr val="tx1"/>
            </a:solidFill>
            <a:prstDash val="solid"/>
            <a:headEnd type="none" w="med" len="med"/>
            <a:tailEnd type="triangle" w="med" len="med"/>
          </a:ln>
        </p:spPr>
      </p:sp>
      <p:sp>
        <p:nvSpPr>
          <p:cNvPr id="5153" name="直接连接符 5152"/>
          <p:cNvSpPr/>
          <p:nvPr/>
        </p:nvSpPr>
        <p:spPr>
          <a:xfrm>
            <a:off x="4584700" y="5880100"/>
            <a:ext cx="660400" cy="431800"/>
          </a:xfrm>
          <a:prstGeom prst="line">
            <a:avLst/>
          </a:prstGeom>
          <a:ln w="25400" cap="flat" cmpd="sng">
            <a:solidFill>
              <a:schemeClr val="tx1"/>
            </a:solidFill>
            <a:prstDash val="solid"/>
            <a:headEnd type="none" w="med" len="med"/>
            <a:tailEnd type="triangle" w="med" len="med"/>
          </a:ln>
        </p:spPr>
      </p:sp>
      <p:sp>
        <p:nvSpPr>
          <p:cNvPr id="5154" name="直接连接符 5153"/>
          <p:cNvSpPr/>
          <p:nvPr/>
        </p:nvSpPr>
        <p:spPr>
          <a:xfrm flipH="1">
            <a:off x="6083300" y="5880100"/>
            <a:ext cx="558800" cy="279400"/>
          </a:xfrm>
          <a:prstGeom prst="line">
            <a:avLst/>
          </a:prstGeom>
          <a:ln w="25400" cap="flat" cmpd="sng">
            <a:solidFill>
              <a:schemeClr val="tx1"/>
            </a:solidFill>
            <a:prstDash val="solid"/>
            <a:headEnd type="none" w="med" len="med"/>
            <a:tailEnd type="triangle" w="med" len="med"/>
          </a:ln>
        </p:spPr>
      </p:sp>
      <p:sp>
        <p:nvSpPr>
          <p:cNvPr id="5155" name="直接连接符 5154"/>
          <p:cNvSpPr/>
          <p:nvPr/>
        </p:nvSpPr>
        <p:spPr>
          <a:xfrm flipH="1">
            <a:off x="7454900" y="5803900"/>
            <a:ext cx="558800" cy="279400"/>
          </a:xfrm>
          <a:prstGeom prst="line">
            <a:avLst/>
          </a:prstGeom>
          <a:ln w="25400" cap="flat" cmpd="sng">
            <a:solidFill>
              <a:schemeClr val="tx1"/>
            </a:solidFill>
            <a:prstDash val="solid"/>
            <a:headEnd type="none" w="med" len="med"/>
            <a:tailEnd type="triangle" w="med" len="med"/>
          </a:ln>
        </p:spPr>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Memory Address Calculating</a:t>
            </a:r>
            <a:endParaRPr lang="zh-CN" altLang="en-US" dirty="0"/>
          </a:p>
        </p:txBody>
      </p:sp>
      <p:sp>
        <p:nvSpPr>
          <p:cNvPr id="7" name="内容占位符 6"/>
          <p:cNvSpPr>
            <a:spLocks noGrp="1"/>
          </p:cNvSpPr>
          <p:nvPr>
            <p:ph sz="quarter" idx="13"/>
          </p:nvPr>
        </p:nvSpPr>
        <p:spPr>
          <a:xfrm>
            <a:off x="152400" y="116837"/>
            <a:ext cx="914401" cy="568325"/>
          </a:xfrm>
        </p:spPr>
        <p:txBody>
          <a:bodyPr/>
          <a:lstStyle/>
          <a:p>
            <a:r>
              <a:rPr lang="en-US" altLang="zh-CN" dirty="0"/>
              <a:t>4.14</a:t>
            </a:r>
            <a:endParaRPr lang="zh-CN" altLang="en-US" dirty="0"/>
          </a:p>
        </p:txBody>
      </p:sp>
      <p:pic>
        <p:nvPicPr>
          <p:cNvPr id="8" name="图片 7"/>
          <p:cNvPicPr>
            <a:picLocks noChangeAspect="1"/>
          </p:cNvPicPr>
          <p:nvPr/>
        </p:nvPicPr>
        <p:blipFill>
          <a:blip r:embed="rId1"/>
          <a:stretch>
            <a:fillRect/>
          </a:stretch>
        </p:blipFill>
        <p:spPr>
          <a:xfrm>
            <a:off x="0" y="916469"/>
            <a:ext cx="9144000" cy="5941531"/>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Memory Access for SW</a:t>
            </a:r>
            <a:endParaRPr lang="zh-CN" altLang="en-US" dirty="0"/>
          </a:p>
        </p:txBody>
      </p:sp>
      <p:sp>
        <p:nvSpPr>
          <p:cNvPr id="7" name="内容占位符 6"/>
          <p:cNvSpPr>
            <a:spLocks noGrp="1"/>
          </p:cNvSpPr>
          <p:nvPr>
            <p:ph sz="quarter" idx="13"/>
          </p:nvPr>
        </p:nvSpPr>
        <p:spPr>
          <a:xfrm>
            <a:off x="152401" y="116837"/>
            <a:ext cx="914400" cy="568325"/>
          </a:xfrm>
        </p:spPr>
        <p:txBody>
          <a:bodyPr/>
          <a:lstStyle/>
          <a:p>
            <a:r>
              <a:rPr lang="en-US" altLang="zh-CN" dirty="0"/>
              <a:t>4.15</a:t>
            </a:r>
            <a:endParaRPr lang="zh-CN" altLang="en-US" dirty="0"/>
          </a:p>
        </p:txBody>
      </p:sp>
      <p:pic>
        <p:nvPicPr>
          <p:cNvPr id="8" name="图片 7"/>
          <p:cNvPicPr>
            <a:picLocks noChangeAspect="1"/>
          </p:cNvPicPr>
          <p:nvPr/>
        </p:nvPicPr>
        <p:blipFill>
          <a:blip r:embed="rId1"/>
          <a:stretch>
            <a:fillRect/>
          </a:stretch>
        </p:blipFill>
        <p:spPr>
          <a:xfrm>
            <a:off x="29308" y="993015"/>
            <a:ext cx="9144000" cy="5841539"/>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Memory Access for LW</a:t>
            </a:r>
            <a:endParaRPr lang="zh-CN" altLang="en-US" dirty="0"/>
          </a:p>
        </p:txBody>
      </p:sp>
      <p:sp>
        <p:nvSpPr>
          <p:cNvPr id="7" name="内容占位符 6"/>
          <p:cNvSpPr>
            <a:spLocks noGrp="1"/>
          </p:cNvSpPr>
          <p:nvPr>
            <p:ph sz="quarter" idx="13"/>
          </p:nvPr>
        </p:nvSpPr>
        <p:spPr>
          <a:xfrm>
            <a:off x="152400" y="116837"/>
            <a:ext cx="914401" cy="568325"/>
          </a:xfrm>
        </p:spPr>
        <p:txBody>
          <a:bodyPr/>
          <a:lstStyle/>
          <a:p>
            <a:r>
              <a:rPr lang="en-US" altLang="zh-CN" dirty="0"/>
              <a:t>4.16</a:t>
            </a:r>
            <a:endParaRPr lang="zh-CN" altLang="en-US" dirty="0"/>
          </a:p>
        </p:txBody>
      </p:sp>
      <p:pic>
        <p:nvPicPr>
          <p:cNvPr id="8" name="图片 7"/>
          <p:cNvPicPr>
            <a:picLocks noChangeAspect="1"/>
          </p:cNvPicPr>
          <p:nvPr/>
        </p:nvPicPr>
        <p:blipFill>
          <a:blip r:embed="rId1"/>
          <a:stretch>
            <a:fillRect/>
          </a:stretch>
        </p:blipFill>
        <p:spPr>
          <a:xfrm>
            <a:off x="0" y="989147"/>
            <a:ext cx="9144000" cy="6021253"/>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Write Back for LW</a:t>
            </a:r>
            <a:endParaRPr lang="zh-CN" altLang="en-US" dirty="0"/>
          </a:p>
        </p:txBody>
      </p:sp>
      <p:sp>
        <p:nvSpPr>
          <p:cNvPr id="7" name="内容占位符 6"/>
          <p:cNvSpPr>
            <a:spLocks noGrp="1"/>
          </p:cNvSpPr>
          <p:nvPr>
            <p:ph sz="quarter" idx="13"/>
          </p:nvPr>
        </p:nvSpPr>
        <p:spPr>
          <a:xfrm>
            <a:off x="152400" y="116837"/>
            <a:ext cx="914401" cy="568325"/>
          </a:xfrm>
        </p:spPr>
        <p:txBody>
          <a:bodyPr/>
          <a:lstStyle/>
          <a:p>
            <a:r>
              <a:rPr lang="en-US" altLang="zh-CN" dirty="0"/>
              <a:t>4.17</a:t>
            </a:r>
            <a:endParaRPr lang="zh-CN" altLang="en-US" dirty="0"/>
          </a:p>
        </p:txBody>
      </p:sp>
      <p:pic>
        <p:nvPicPr>
          <p:cNvPr id="8" name="图片 7"/>
          <p:cNvPicPr>
            <a:picLocks noChangeAspect="1"/>
          </p:cNvPicPr>
          <p:nvPr/>
        </p:nvPicPr>
        <p:blipFill>
          <a:blip r:embed="rId1"/>
          <a:stretch>
            <a:fillRect/>
          </a:stretch>
        </p:blipFill>
        <p:spPr>
          <a:xfrm>
            <a:off x="0" y="915574"/>
            <a:ext cx="9144000" cy="6018626"/>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dirty="0" err="1"/>
              <a:t>Recap:Multi-Cycle</a:t>
            </a:r>
            <a:r>
              <a:rPr lang="en-US" altLang="zh-CN" dirty="0"/>
              <a:t> </a:t>
            </a:r>
            <a:r>
              <a:rPr lang="en-US" altLang="zh-CN" dirty="0" err="1"/>
              <a:t>Datapath</a:t>
            </a:r>
            <a:r>
              <a:rPr lang="en-US" altLang="zh-CN" dirty="0"/>
              <a:t> in Textbook</a:t>
            </a:r>
            <a:endParaRPr lang="zh-CN" altLang="en-US" dirty="0"/>
          </a:p>
        </p:txBody>
      </p:sp>
      <p:sp>
        <p:nvSpPr>
          <p:cNvPr id="4" name="内容占位符 3"/>
          <p:cNvSpPr>
            <a:spLocks noGrp="1"/>
          </p:cNvSpPr>
          <p:nvPr>
            <p:ph sz="quarter" idx="13"/>
          </p:nvPr>
        </p:nvSpPr>
        <p:spPr>
          <a:xfrm>
            <a:off x="228601" y="116837"/>
            <a:ext cx="838200" cy="568325"/>
          </a:xfrm>
        </p:spPr>
        <p:txBody>
          <a:bodyPr/>
          <a:lstStyle/>
          <a:p>
            <a:endParaRPr lang="zh-CN" altLang="en-US" dirty="0"/>
          </a:p>
        </p:txBody>
      </p:sp>
      <p:sp>
        <p:nvSpPr>
          <p:cNvPr id="5" name="日期占位符 4"/>
          <p:cNvSpPr>
            <a:spLocks noGrp="1"/>
          </p:cNvSpPr>
          <p:nvPr>
            <p:ph type="dt" sz="half" idx="10"/>
          </p:nvPr>
        </p:nvSpPr>
        <p:spPr/>
        <p:txBody>
          <a:bodyPr/>
          <a:lstStyle/>
          <a:p>
            <a:r>
              <a:rPr lang="en-US" altLang="zh-CN" smtClean="0"/>
              <a:t>COaA, LEC10 MulCyc</a:t>
            </a:r>
            <a:endParaRPr lang="en-US" altLang="zh-CN" dirty="0"/>
          </a:p>
        </p:txBody>
      </p:sp>
      <p:sp>
        <p:nvSpPr>
          <p:cNvPr id="6" name="页脚占位符 5"/>
          <p:cNvSpPr>
            <a:spLocks noGrp="1"/>
          </p:cNvSpPr>
          <p:nvPr>
            <p:ph type="ftr" sz="quarter" idx="11"/>
          </p:nvPr>
        </p:nvSpPr>
        <p:spPr/>
        <p:txBody>
          <a:bodyPr/>
          <a:lstStyle/>
          <a:p>
            <a:pPr algn="ctr"/>
            <a:r>
              <a:rPr lang="en-US" altLang="zh-CN"/>
              <a:t>Northwestern </a:t>
            </a:r>
            <a:r>
              <a:rPr lang="en-US" altLang="zh-CN" dirty="0" err="1"/>
              <a:t>Polytechnical</a:t>
            </a:r>
            <a:r>
              <a:rPr lang="en-US" altLang="zh-CN" dirty="0"/>
              <a:t> University</a:t>
            </a:r>
            <a:endParaRPr lang="zh-CN" altLang="en-US" dirty="0"/>
          </a:p>
        </p:txBody>
      </p:sp>
      <p:sp>
        <p:nvSpPr>
          <p:cNvPr id="7" name="灯片编号占位符 6"/>
          <p:cNvSpPr>
            <a:spLocks noGrp="1"/>
          </p:cNvSpPr>
          <p:nvPr>
            <p:ph type="sldNum" sz="quarter" idx="12"/>
          </p:nvPr>
        </p:nvSpPr>
        <p:spPr/>
        <p:txBody>
          <a:bodyPr/>
          <a:lstStyle/>
          <a:p>
            <a:fld id="{B7A5BFCD-2DD0-1B4A-A6AE-A25793FF7F06}" type="slidenum">
              <a:rPr lang="zh-CN" altLang="en-US"/>
            </a:fld>
            <a:endParaRPr lang="zh-CN" altLang="en-US"/>
          </a:p>
        </p:txBody>
      </p:sp>
      <p:pic>
        <p:nvPicPr>
          <p:cNvPr id="2" name="图片 1"/>
          <p:cNvPicPr>
            <a:picLocks noChangeAspect="1"/>
          </p:cNvPicPr>
          <p:nvPr/>
        </p:nvPicPr>
        <p:blipFill>
          <a:blip r:embed="rId1"/>
          <a:stretch>
            <a:fillRect/>
          </a:stretch>
        </p:blipFill>
        <p:spPr>
          <a:xfrm>
            <a:off x="0" y="1898498"/>
            <a:ext cx="9144000" cy="4834700"/>
          </a:xfrm>
          <a:prstGeom prst="rect">
            <a:avLst/>
          </a:prstGeom>
        </p:spPr>
      </p:pic>
      <p:sp>
        <p:nvSpPr>
          <p:cNvPr id="8" name="文本框 7"/>
          <p:cNvSpPr txBox="1"/>
          <p:nvPr/>
        </p:nvSpPr>
        <p:spPr>
          <a:xfrm>
            <a:off x="0" y="990600"/>
            <a:ext cx="8517890" cy="584775"/>
          </a:xfrm>
          <a:prstGeom prst="rect">
            <a:avLst/>
          </a:prstGeom>
          <a:noFill/>
        </p:spPr>
        <p:txBody>
          <a:bodyPr wrap="square" rtlCol="0">
            <a:spAutoFit/>
          </a:bodyPr>
          <a:lstStyle/>
          <a:p>
            <a:r>
              <a:rPr lang="en-US" altLang="zh-CN" sz="3200" b="1" i="1" dirty="0"/>
              <a:t>Minimum Hardware: A memory and an adder</a:t>
            </a:r>
            <a:endParaRPr lang="zh-CN" altLang="en-US" sz="3200" b="1" i="1"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Control FSM</a:t>
            </a:r>
            <a:endParaRPr lang="zh-CN" altLang="en-US" dirty="0"/>
          </a:p>
        </p:txBody>
      </p:sp>
      <p:sp>
        <p:nvSpPr>
          <p:cNvPr id="7" name="内容占位符 6"/>
          <p:cNvSpPr>
            <a:spLocks noGrp="1"/>
          </p:cNvSpPr>
          <p:nvPr>
            <p:ph sz="quarter" idx="13"/>
          </p:nvPr>
        </p:nvSpPr>
        <p:spPr>
          <a:xfrm>
            <a:off x="152401" y="116837"/>
            <a:ext cx="914400" cy="568325"/>
          </a:xfrm>
        </p:spPr>
        <p:txBody>
          <a:bodyPr/>
          <a:lstStyle/>
          <a:p>
            <a:r>
              <a:rPr lang="en-US" altLang="zh-CN" dirty="0"/>
              <a:t>4.18</a:t>
            </a:r>
            <a:endParaRPr lang="zh-CN" altLang="en-US" dirty="0"/>
          </a:p>
        </p:txBody>
      </p:sp>
      <p:pic>
        <p:nvPicPr>
          <p:cNvPr id="8" name="图片 7"/>
          <p:cNvPicPr>
            <a:picLocks noChangeAspect="1"/>
          </p:cNvPicPr>
          <p:nvPr/>
        </p:nvPicPr>
        <p:blipFill>
          <a:blip r:embed="rId1"/>
          <a:stretch>
            <a:fillRect/>
          </a:stretch>
        </p:blipFill>
        <p:spPr>
          <a:xfrm>
            <a:off x="0" y="893746"/>
            <a:ext cx="9144000" cy="5993562"/>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dirty="0"/>
              <a:t>Today’s Topic</a:t>
            </a:r>
            <a:endParaRPr lang="zh-CN" altLang="en-US" dirty="0"/>
          </a:p>
        </p:txBody>
      </p:sp>
      <p:sp>
        <p:nvSpPr>
          <p:cNvPr id="2" name="文本框 1"/>
          <p:cNvSpPr txBox="1"/>
          <p:nvPr/>
        </p:nvSpPr>
        <p:spPr>
          <a:xfrm>
            <a:off x="266700" y="67865"/>
            <a:ext cx="914400" cy="523220"/>
          </a:xfrm>
          <a:prstGeom prst="rect">
            <a:avLst/>
          </a:prstGeom>
          <a:noFill/>
        </p:spPr>
        <p:txBody>
          <a:bodyPr wrap="square" rtlCol="0">
            <a:spAutoFit/>
          </a:bodyPr>
          <a:lstStyle/>
          <a:p>
            <a:r>
              <a:rPr lang="en-US" altLang="zh-CN" sz="2800" b="1" dirty="0">
                <a:solidFill>
                  <a:schemeClr val="bg1"/>
                </a:solidFill>
                <a:latin typeface="Arial" panose="020B0604020202020204" pitchFamily="34" charset="0"/>
                <a:cs typeface="Arial" panose="020B0604020202020204" pitchFamily="34" charset="0"/>
              </a:rPr>
              <a:t>00</a:t>
            </a:r>
            <a:endParaRPr lang="zh-CN" altLang="en-US" sz="2800" b="1" dirty="0">
              <a:solidFill>
                <a:schemeClr val="bg1"/>
              </a:solidFill>
              <a:latin typeface="Arial" panose="020B0604020202020204" pitchFamily="34" charset="0"/>
              <a:cs typeface="Arial" panose="020B0604020202020204" pitchFamily="34" charset="0"/>
            </a:endParaRPr>
          </a:p>
        </p:txBody>
      </p:sp>
      <p:sp>
        <p:nvSpPr>
          <p:cNvPr id="7" name="文本框 6"/>
          <p:cNvSpPr txBox="1"/>
          <p:nvPr/>
        </p:nvSpPr>
        <p:spPr>
          <a:xfrm>
            <a:off x="38100" y="978535"/>
            <a:ext cx="9067800" cy="645160"/>
          </a:xfrm>
          <a:prstGeom prst="rect">
            <a:avLst/>
          </a:prstGeom>
          <a:noFill/>
        </p:spPr>
        <p:txBody>
          <a:bodyPr wrap="square" rtlCol="0">
            <a:spAutoFit/>
          </a:bodyPr>
          <a:lstStyle/>
          <a:p>
            <a:r>
              <a:rPr lang="en-US" altLang="zh-CN" sz="3600" b="1" dirty="0">
                <a:solidFill>
                  <a:srgbClr val="0D00CD"/>
                </a:solidFill>
              </a:rPr>
              <a:t>01. Introduction &amp; Recap</a:t>
            </a:r>
            <a:endParaRPr lang="en-US" altLang="zh-CN" sz="3600" b="1" dirty="0">
              <a:solidFill>
                <a:srgbClr val="0D00CD"/>
              </a:solidFill>
            </a:endParaRPr>
          </a:p>
        </p:txBody>
      </p:sp>
      <p:sp>
        <p:nvSpPr>
          <p:cNvPr id="10" name="文本框 9"/>
          <p:cNvSpPr txBox="1"/>
          <p:nvPr/>
        </p:nvSpPr>
        <p:spPr>
          <a:xfrm>
            <a:off x="37856" y="1807260"/>
            <a:ext cx="9067800" cy="645160"/>
          </a:xfrm>
          <a:prstGeom prst="rect">
            <a:avLst/>
          </a:prstGeom>
          <a:noFill/>
        </p:spPr>
        <p:txBody>
          <a:bodyPr wrap="square" rtlCol="0">
            <a:spAutoFit/>
          </a:bodyPr>
          <a:lstStyle/>
          <a:p>
            <a:r>
              <a:rPr lang="en-US" altLang="zh-CN" sz="3600" b="1" dirty="0">
                <a:solidFill>
                  <a:srgbClr val="0D00CD"/>
                </a:solidFill>
              </a:rPr>
              <a:t>02. </a:t>
            </a:r>
            <a:r>
              <a:rPr lang="en-US" sz="3600" b="1" dirty="0">
                <a:solidFill>
                  <a:srgbClr val="0D00CD"/>
                </a:solidFill>
              </a:rPr>
              <a:t>Analyze the Single Cycle Microprocessor</a:t>
            </a:r>
            <a:endParaRPr lang="en-US" sz="3600" b="1" dirty="0">
              <a:solidFill>
                <a:srgbClr val="0D00CD"/>
              </a:solidFill>
            </a:endParaRPr>
          </a:p>
        </p:txBody>
      </p:sp>
      <p:sp>
        <p:nvSpPr>
          <p:cNvPr id="8" name="文本框 7"/>
          <p:cNvSpPr txBox="1"/>
          <p:nvPr/>
        </p:nvSpPr>
        <p:spPr>
          <a:xfrm>
            <a:off x="-38100" y="2583915"/>
            <a:ext cx="9067800" cy="645160"/>
          </a:xfrm>
          <a:prstGeom prst="rect">
            <a:avLst/>
          </a:prstGeom>
          <a:noFill/>
        </p:spPr>
        <p:txBody>
          <a:bodyPr wrap="square" rtlCol="0">
            <a:spAutoFit/>
          </a:bodyPr>
          <a:lstStyle/>
          <a:p>
            <a:r>
              <a:rPr lang="en-US" altLang="zh-CN" sz="3600" b="1" dirty="0">
                <a:solidFill>
                  <a:srgbClr val="0D00CD"/>
                </a:solidFill>
              </a:rPr>
              <a:t>03. </a:t>
            </a:r>
            <a:r>
              <a:rPr lang="en-US" sz="3600" b="1" dirty="0">
                <a:solidFill>
                  <a:srgbClr val="0D00CD"/>
                </a:solidFill>
              </a:rPr>
              <a:t>Construct a Multi-Cycle </a:t>
            </a:r>
            <a:r>
              <a:rPr lang="en-US" sz="3600" b="1" dirty="0" err="1">
                <a:solidFill>
                  <a:srgbClr val="0D00CD"/>
                </a:solidFill>
              </a:rPr>
              <a:t>Datapath</a:t>
            </a:r>
            <a:endParaRPr lang="en-US" sz="3600" b="1" dirty="0">
              <a:solidFill>
                <a:srgbClr val="0D00CD"/>
              </a:solidFill>
            </a:endParaRPr>
          </a:p>
        </p:txBody>
      </p:sp>
      <p:sp>
        <p:nvSpPr>
          <p:cNvPr id="9" name="文本框 8"/>
          <p:cNvSpPr txBox="1"/>
          <p:nvPr/>
        </p:nvSpPr>
        <p:spPr>
          <a:xfrm>
            <a:off x="-38100" y="3395980"/>
            <a:ext cx="9067800" cy="1193800"/>
          </a:xfrm>
          <a:prstGeom prst="rect">
            <a:avLst/>
          </a:prstGeom>
          <a:noFill/>
        </p:spPr>
        <p:txBody>
          <a:bodyPr wrap="square" rtlCol="0">
            <a:spAutoFit/>
          </a:bodyPr>
          <a:lstStyle/>
          <a:p>
            <a:r>
              <a:rPr lang="en-US" altLang="zh-CN" sz="3600" b="1" dirty="0">
                <a:solidFill>
                  <a:srgbClr val="0D00CD"/>
                </a:solidFill>
              </a:rPr>
              <a:t>04. </a:t>
            </a:r>
            <a:r>
              <a:rPr lang="en-US" sz="3600" b="1" dirty="0">
                <a:solidFill>
                  <a:srgbClr val="0D00CD"/>
                </a:solidFill>
              </a:rPr>
              <a:t>More details of the </a:t>
            </a:r>
            <a:r>
              <a:rPr lang="en-US" sz="3600" b="1" dirty="0">
                <a:solidFill>
                  <a:srgbClr val="0D00CD"/>
                </a:solidFill>
                <a:sym typeface="+mn-ea"/>
              </a:rPr>
              <a:t>Multi-Cycle </a:t>
            </a:r>
            <a:r>
              <a:rPr lang="en-US" sz="3600" b="1" dirty="0" err="1">
                <a:solidFill>
                  <a:srgbClr val="0D00CD"/>
                </a:solidFill>
                <a:sym typeface="+mn-ea"/>
              </a:rPr>
              <a:t>Datapath</a:t>
            </a:r>
            <a:endParaRPr lang="en-US" sz="3600" b="1" dirty="0">
              <a:solidFill>
                <a:srgbClr val="0D00CD"/>
              </a:solidFill>
            </a:endParaRPr>
          </a:p>
          <a:p>
            <a:endParaRPr lang="en-US" sz="3600" b="1" dirty="0">
              <a:solidFill>
                <a:srgbClr val="0D00CD"/>
              </a:solidFill>
            </a:endParaRPr>
          </a:p>
        </p:txBody>
      </p:sp>
      <p:sp>
        <p:nvSpPr>
          <p:cNvPr id="11" name="文本框 7"/>
          <p:cNvSpPr txBox="1"/>
          <p:nvPr/>
        </p:nvSpPr>
        <p:spPr>
          <a:xfrm>
            <a:off x="37807" y="420829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05. </a:t>
            </a:r>
            <a:r>
              <a:rPr lang="en-US" altLang="zh-CN" sz="3600" b="1" dirty="0">
                <a:solidFill>
                  <a:srgbClr val="FF0000"/>
                </a:solidFill>
              </a:rPr>
              <a:t>Control</a:t>
            </a:r>
            <a:endParaRPr lang="en-US" altLang="zh-CN" sz="3600" b="1" dirty="0">
              <a:solidFill>
                <a:srgbClr val="FF0000"/>
              </a:solidFill>
            </a:endParaRPr>
          </a:p>
        </p:txBody>
      </p:sp>
      <p:sp>
        <p:nvSpPr>
          <p:cNvPr id="3" name="文本框 7"/>
          <p:cNvSpPr txBox="1"/>
          <p:nvPr/>
        </p:nvSpPr>
        <p:spPr>
          <a:xfrm>
            <a:off x="37807" y="5010304"/>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06. Exceptions</a:t>
            </a:r>
            <a:endParaRPr lang="en-US" altLang="zh-CN" sz="3600" b="1" dirty="0">
              <a:solidFill>
                <a:srgbClr val="0D00CD"/>
              </a:solidFill>
            </a:endParaRPr>
          </a:p>
        </p:txBody>
      </p:sp>
      <p:sp>
        <p:nvSpPr>
          <p:cNvPr id="4" name="文本框 7"/>
          <p:cNvSpPr txBox="1"/>
          <p:nvPr/>
        </p:nvSpPr>
        <p:spPr>
          <a:xfrm>
            <a:off x="37807" y="586056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07. Summary</a:t>
            </a:r>
            <a:endParaRPr lang="en-US" altLang="zh-CN" sz="3600" b="1" dirty="0">
              <a:solidFill>
                <a:srgbClr val="0D00CD"/>
              </a:solidFill>
            </a:endParaRPr>
          </a:p>
        </p:txBody>
      </p:sp>
      <p:sp>
        <p:nvSpPr>
          <p:cNvPr id="5" name="Date Placeholder 4"/>
          <p:cNvSpPr>
            <a:spLocks noGrp="1"/>
          </p:cNvSpPr>
          <p:nvPr>
            <p:ph type="dt" sz="half" idx="10"/>
          </p:nvPr>
        </p:nvSpPr>
        <p:spPr/>
        <p:txBody>
          <a:bodyPr/>
          <a:lstStyle/>
          <a:p>
            <a:r>
              <a:rPr lang="en-US" altLang="zh-CN" smtClean="0"/>
              <a:t>COaA, LEC10 MulCyc</a:t>
            </a:r>
            <a:endParaRPr lang="en-US" altLang="zh-CN" dirty="0"/>
          </a:p>
        </p:txBody>
      </p:sp>
      <p:sp>
        <p:nvSpPr>
          <p:cNvPr id="12" name="Footer Placeholder 11"/>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13" name="Slide Number Placeholder 12"/>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a:sym typeface="+mn-ea"/>
              </a:rPr>
              <a:t>Our Control Model</a:t>
            </a:r>
            <a:endParaRPr lang="zh-CN" altLang="en-US" dirty="0"/>
          </a:p>
        </p:txBody>
      </p:sp>
      <p:sp>
        <p:nvSpPr>
          <p:cNvPr id="4" name="内容占位符 3"/>
          <p:cNvSpPr>
            <a:spLocks noGrp="1"/>
          </p:cNvSpPr>
          <p:nvPr>
            <p:ph sz="quarter" idx="13"/>
          </p:nvPr>
        </p:nvSpPr>
        <p:spPr>
          <a:xfrm>
            <a:off x="294005" y="116840"/>
            <a:ext cx="925195" cy="568325"/>
          </a:xfrm>
        </p:spPr>
        <p:txBody>
          <a:bodyPr/>
          <a:lstStyle/>
          <a:p>
            <a:r>
              <a:rPr lang="en-US" altLang="zh-CN"/>
              <a:t>5.1</a:t>
            </a:r>
            <a:endParaRPr lang="en-US" altLang="zh-CN"/>
          </a:p>
        </p:txBody>
      </p:sp>
      <p:sp>
        <p:nvSpPr>
          <p:cNvPr id="34819" name="文本占位符 34818"/>
          <p:cNvSpPr>
            <a:spLocks noGrp="1"/>
          </p:cNvSpPr>
          <p:nvPr>
            <p:ph type="body" idx="1"/>
          </p:nvPr>
        </p:nvSpPr>
        <p:spPr>
          <a:xfrm>
            <a:off x="533400" y="838200"/>
            <a:ext cx="8153400" cy="855345"/>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a:t>State specifies control points for Register Transfer</a:t>
            </a:r>
            <a:endParaRPr lang="en-US" altLang="zh-CN" sz="2400"/>
          </a:p>
          <a:p>
            <a:pPr>
              <a:buClr>
                <a:srgbClr val="290CFC"/>
              </a:buClr>
              <a:buFont typeface="Wingdings" panose="05000000000000000000" charset="0"/>
              <a:buChar char="Ø"/>
            </a:pPr>
            <a:r>
              <a:rPr lang="en-US" altLang="zh-CN" sz="2400"/>
              <a:t>Transfer occurs upon exiting state (same falling edge)</a:t>
            </a:r>
            <a:endParaRPr lang="en-US" altLang="zh-CN" sz="2400"/>
          </a:p>
        </p:txBody>
      </p:sp>
      <p:sp>
        <p:nvSpPr>
          <p:cNvPr id="34820" name="矩形 34819"/>
          <p:cNvSpPr/>
          <p:nvPr/>
        </p:nvSpPr>
        <p:spPr>
          <a:xfrm>
            <a:off x="1536700" y="3898900"/>
            <a:ext cx="15748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4821" name="矩形 34820"/>
          <p:cNvSpPr/>
          <p:nvPr/>
        </p:nvSpPr>
        <p:spPr>
          <a:xfrm>
            <a:off x="1579563" y="3857625"/>
            <a:ext cx="15271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Control State</a:t>
            </a:r>
            <a:endParaRPr lang="en-US" altLang="zh-CN" sz="1800">
              <a:latin typeface="Arial" panose="020B0604020202020204" pitchFamily="34" charset="0"/>
              <a:ea typeface="Times New Roman" panose="02020603050405020304" pitchFamily="18" charset="0"/>
            </a:endParaRPr>
          </a:p>
        </p:txBody>
      </p:sp>
      <p:sp>
        <p:nvSpPr>
          <p:cNvPr id="34822" name="圆角矩形 34821"/>
          <p:cNvSpPr/>
          <p:nvPr/>
        </p:nvSpPr>
        <p:spPr>
          <a:xfrm>
            <a:off x="1536700" y="2908300"/>
            <a:ext cx="1422400" cy="660400"/>
          </a:xfrm>
          <a:prstGeom prst="roundRect">
            <a:avLst>
              <a:gd name="adj" fmla="val 124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4823" name="矩形 34822"/>
          <p:cNvSpPr/>
          <p:nvPr/>
        </p:nvSpPr>
        <p:spPr>
          <a:xfrm>
            <a:off x="1655763" y="2943225"/>
            <a:ext cx="1260475" cy="6508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Next State</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Logic</a:t>
            </a:r>
            <a:endParaRPr lang="en-US" altLang="zh-CN" sz="1800">
              <a:latin typeface="Arial" panose="020B0604020202020204" pitchFamily="34" charset="0"/>
              <a:ea typeface="Times New Roman" panose="02020603050405020304" pitchFamily="18" charset="0"/>
            </a:endParaRPr>
          </a:p>
        </p:txBody>
      </p:sp>
      <p:sp>
        <p:nvSpPr>
          <p:cNvPr id="34824" name="直接连接符 34823"/>
          <p:cNvSpPr/>
          <p:nvPr/>
        </p:nvSpPr>
        <p:spPr>
          <a:xfrm>
            <a:off x="2209800" y="4508500"/>
            <a:ext cx="0" cy="279400"/>
          </a:xfrm>
          <a:prstGeom prst="line">
            <a:avLst/>
          </a:prstGeom>
          <a:ln w="25400" cap="flat" cmpd="sng">
            <a:solidFill>
              <a:schemeClr val="tx1"/>
            </a:solidFill>
            <a:prstDash val="solid"/>
            <a:headEnd type="none" w="med" len="med"/>
            <a:tailEnd type="triangle" w="med" len="med"/>
          </a:ln>
        </p:spPr>
      </p:sp>
      <p:sp>
        <p:nvSpPr>
          <p:cNvPr id="34825" name="任意多边形 34824"/>
          <p:cNvSpPr/>
          <p:nvPr/>
        </p:nvSpPr>
        <p:spPr>
          <a:xfrm>
            <a:off x="1295400" y="2590800"/>
            <a:ext cx="915988" cy="1906588"/>
          </a:xfrm>
          <a:custGeom>
            <a:avLst/>
            <a:gdLst/>
            <a:ahLst/>
            <a:cxnLst/>
            <a:rect l="0" t="0" r="0" b="0"/>
            <a:pathLst>
              <a:path w="577" h="1201">
                <a:moveTo>
                  <a:pt x="576" y="1008"/>
                </a:moveTo>
                <a:lnTo>
                  <a:pt x="576" y="1200"/>
                </a:lnTo>
                <a:lnTo>
                  <a:pt x="0" y="1200"/>
                </a:lnTo>
                <a:lnTo>
                  <a:pt x="0" y="0"/>
                </a:lnTo>
                <a:lnTo>
                  <a:pt x="432" y="0"/>
                </a:lnTo>
                <a:lnTo>
                  <a:pt x="432" y="192"/>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34826" name="直接连接符 34825"/>
          <p:cNvSpPr/>
          <p:nvPr/>
        </p:nvSpPr>
        <p:spPr>
          <a:xfrm>
            <a:off x="2667000" y="2374900"/>
            <a:ext cx="0" cy="508000"/>
          </a:xfrm>
          <a:prstGeom prst="line">
            <a:avLst/>
          </a:prstGeom>
          <a:ln w="25400" cap="flat" cmpd="sng">
            <a:solidFill>
              <a:schemeClr val="tx1"/>
            </a:solidFill>
            <a:prstDash val="solid"/>
            <a:headEnd type="none" w="med" len="med"/>
            <a:tailEnd type="triangle" w="med" len="med"/>
          </a:ln>
        </p:spPr>
      </p:sp>
      <p:sp>
        <p:nvSpPr>
          <p:cNvPr id="34827" name="直接连接符 34826"/>
          <p:cNvSpPr/>
          <p:nvPr/>
        </p:nvSpPr>
        <p:spPr>
          <a:xfrm>
            <a:off x="2209800" y="3594100"/>
            <a:ext cx="0" cy="279400"/>
          </a:xfrm>
          <a:prstGeom prst="line">
            <a:avLst/>
          </a:prstGeom>
          <a:ln w="25400" cap="flat" cmpd="sng">
            <a:solidFill>
              <a:schemeClr val="tx1"/>
            </a:solidFill>
            <a:prstDash val="solid"/>
            <a:headEnd type="none" w="med" len="med"/>
            <a:tailEnd type="triangle" w="med" len="med"/>
          </a:ln>
        </p:spPr>
      </p:sp>
      <p:sp>
        <p:nvSpPr>
          <p:cNvPr id="34828" name="圆角矩形 34827"/>
          <p:cNvSpPr/>
          <p:nvPr/>
        </p:nvSpPr>
        <p:spPr>
          <a:xfrm>
            <a:off x="1536700" y="4813300"/>
            <a:ext cx="1879600" cy="508000"/>
          </a:xfrm>
          <a:prstGeom prst="roundRect">
            <a:avLst>
              <a:gd name="adj" fmla="val 124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4829" name="直接连接符 34828"/>
          <p:cNvSpPr/>
          <p:nvPr/>
        </p:nvSpPr>
        <p:spPr>
          <a:xfrm>
            <a:off x="1828800" y="5346700"/>
            <a:ext cx="0" cy="279400"/>
          </a:xfrm>
          <a:prstGeom prst="line">
            <a:avLst/>
          </a:prstGeom>
          <a:ln w="25400" cap="flat" cmpd="sng">
            <a:solidFill>
              <a:schemeClr val="tx1"/>
            </a:solidFill>
            <a:prstDash val="solid"/>
            <a:headEnd type="none" w="med" len="med"/>
            <a:tailEnd type="triangle" w="med" len="med"/>
          </a:ln>
        </p:spPr>
      </p:sp>
      <p:sp>
        <p:nvSpPr>
          <p:cNvPr id="34830" name="矩形 34829"/>
          <p:cNvSpPr/>
          <p:nvPr/>
        </p:nvSpPr>
        <p:spPr>
          <a:xfrm>
            <a:off x="1579563" y="4848225"/>
            <a:ext cx="14890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Output Logic</a:t>
            </a:r>
            <a:endParaRPr lang="en-US" altLang="zh-CN" sz="1800">
              <a:latin typeface="Arial" panose="020B0604020202020204" pitchFamily="34" charset="0"/>
              <a:ea typeface="Times New Roman" panose="02020603050405020304" pitchFamily="18" charset="0"/>
            </a:endParaRPr>
          </a:p>
        </p:txBody>
      </p:sp>
      <p:sp>
        <p:nvSpPr>
          <p:cNvPr id="34831" name="直接连接符 34830"/>
          <p:cNvSpPr/>
          <p:nvPr/>
        </p:nvSpPr>
        <p:spPr>
          <a:xfrm>
            <a:off x="2133600" y="5346700"/>
            <a:ext cx="0" cy="279400"/>
          </a:xfrm>
          <a:prstGeom prst="line">
            <a:avLst/>
          </a:prstGeom>
          <a:ln w="25400" cap="flat" cmpd="sng">
            <a:solidFill>
              <a:schemeClr val="tx1"/>
            </a:solidFill>
            <a:prstDash val="solid"/>
            <a:headEnd type="none" w="med" len="med"/>
            <a:tailEnd type="triangle" w="med" len="med"/>
          </a:ln>
        </p:spPr>
      </p:sp>
      <p:sp>
        <p:nvSpPr>
          <p:cNvPr id="34832" name="直接连接符 34831"/>
          <p:cNvSpPr/>
          <p:nvPr/>
        </p:nvSpPr>
        <p:spPr>
          <a:xfrm>
            <a:off x="3048000" y="5346700"/>
            <a:ext cx="0" cy="279400"/>
          </a:xfrm>
          <a:prstGeom prst="line">
            <a:avLst/>
          </a:prstGeom>
          <a:ln w="25400" cap="flat" cmpd="sng">
            <a:solidFill>
              <a:schemeClr val="tx1"/>
            </a:solidFill>
            <a:prstDash val="solid"/>
            <a:headEnd type="none" w="med" len="med"/>
            <a:tailEnd type="triangle" w="med" len="med"/>
          </a:ln>
        </p:spPr>
      </p:sp>
      <p:sp>
        <p:nvSpPr>
          <p:cNvPr id="34833" name="矩形 34832"/>
          <p:cNvSpPr/>
          <p:nvPr/>
        </p:nvSpPr>
        <p:spPr>
          <a:xfrm>
            <a:off x="1274763" y="1952625"/>
            <a:ext cx="20478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inputs (conditions)</a:t>
            </a:r>
            <a:endParaRPr lang="en-US" altLang="zh-CN" sz="1800">
              <a:latin typeface="Arial" panose="020B0604020202020204" pitchFamily="34" charset="0"/>
              <a:ea typeface="Times New Roman" panose="02020603050405020304" pitchFamily="18" charset="0"/>
            </a:endParaRPr>
          </a:p>
        </p:txBody>
      </p:sp>
      <p:sp>
        <p:nvSpPr>
          <p:cNvPr id="34834" name="矩形 34833"/>
          <p:cNvSpPr/>
          <p:nvPr/>
        </p:nvSpPr>
        <p:spPr>
          <a:xfrm>
            <a:off x="1198563" y="5610225"/>
            <a:ext cx="25177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outputs (control points)</a:t>
            </a:r>
            <a:endParaRPr lang="en-US" altLang="zh-CN" sz="1800">
              <a:latin typeface="Arial" panose="020B0604020202020204" pitchFamily="34" charset="0"/>
              <a:ea typeface="Times New Roman" panose="02020603050405020304" pitchFamily="18" charset="0"/>
            </a:endParaRPr>
          </a:p>
        </p:txBody>
      </p:sp>
      <p:sp>
        <p:nvSpPr>
          <p:cNvPr id="34835" name="直接连接符 34834"/>
          <p:cNvSpPr/>
          <p:nvPr/>
        </p:nvSpPr>
        <p:spPr>
          <a:xfrm>
            <a:off x="2514600" y="2374900"/>
            <a:ext cx="0" cy="508000"/>
          </a:xfrm>
          <a:prstGeom prst="line">
            <a:avLst/>
          </a:prstGeom>
          <a:ln w="25400" cap="flat" cmpd="sng">
            <a:solidFill>
              <a:schemeClr val="tx1"/>
            </a:solidFill>
            <a:prstDash val="solid"/>
            <a:headEnd type="none" w="med" len="med"/>
            <a:tailEnd type="triangle" w="med" len="med"/>
          </a:ln>
        </p:spPr>
      </p:sp>
      <p:sp>
        <p:nvSpPr>
          <p:cNvPr id="34836" name="椭圆 34835"/>
          <p:cNvSpPr/>
          <p:nvPr/>
        </p:nvSpPr>
        <p:spPr>
          <a:xfrm>
            <a:off x="5118100" y="3060700"/>
            <a:ext cx="2413000" cy="11938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4837" name="矩形 34836"/>
          <p:cNvSpPr/>
          <p:nvPr/>
        </p:nvSpPr>
        <p:spPr>
          <a:xfrm>
            <a:off x="5770563" y="3095625"/>
            <a:ext cx="942975" cy="376238"/>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State X</a:t>
            </a:r>
            <a:endParaRPr lang="en-US" altLang="zh-CN" sz="1800" i="1">
              <a:latin typeface="Arial" panose="020B0604020202020204" pitchFamily="34" charset="0"/>
              <a:ea typeface="Times New Roman" panose="02020603050405020304" pitchFamily="18" charset="0"/>
            </a:endParaRPr>
          </a:p>
        </p:txBody>
      </p:sp>
      <p:sp>
        <p:nvSpPr>
          <p:cNvPr id="34838" name="矩形 34837"/>
          <p:cNvSpPr/>
          <p:nvPr/>
        </p:nvSpPr>
        <p:spPr>
          <a:xfrm>
            <a:off x="5313363" y="3476625"/>
            <a:ext cx="1958975" cy="650875"/>
          </a:xfrm>
          <a:prstGeom prst="rect">
            <a:avLst/>
          </a:prstGeom>
          <a:noFill/>
          <a:ln w="12700">
            <a:noFill/>
          </a:ln>
        </p:spPr>
        <p:txBody>
          <a:bodyPr wrap="none" lIns="90488" tIns="44450" rIns="90488" bIns="44450">
            <a:spAutoFit/>
          </a:bodyPr>
          <a:lstStyle/>
          <a:p>
            <a:pPr lvl="0" algn="ctr"/>
            <a:r>
              <a:rPr lang="en-US" altLang="zh-CN" sz="1800">
                <a:latin typeface="Arial" panose="020B0604020202020204" pitchFamily="34" charset="0"/>
                <a:ea typeface="Times New Roman" panose="02020603050405020304" pitchFamily="18" charset="0"/>
              </a:rPr>
              <a:t>Register Transfer</a:t>
            </a:r>
            <a:endParaRPr lang="en-US" altLang="zh-CN" sz="1800">
              <a:latin typeface="Arial" panose="020B0604020202020204" pitchFamily="34" charset="0"/>
              <a:ea typeface="Times New Roman" panose="02020603050405020304" pitchFamily="18" charset="0"/>
            </a:endParaRPr>
          </a:p>
          <a:p>
            <a:pPr lvl="0" algn="ctr"/>
            <a:r>
              <a:rPr lang="en-US" altLang="zh-CN" sz="1800">
                <a:latin typeface="Arial" panose="020B0604020202020204" pitchFamily="34" charset="0"/>
                <a:ea typeface="Times New Roman" panose="02020603050405020304" pitchFamily="18" charset="0"/>
              </a:rPr>
              <a:t>Control Points</a:t>
            </a:r>
            <a:endParaRPr lang="en-US" altLang="zh-CN" sz="1800">
              <a:latin typeface="Arial" panose="020B0604020202020204" pitchFamily="34" charset="0"/>
              <a:ea typeface="Times New Roman" panose="02020603050405020304" pitchFamily="18" charset="0"/>
            </a:endParaRPr>
          </a:p>
        </p:txBody>
      </p:sp>
      <p:sp>
        <p:nvSpPr>
          <p:cNvPr id="34839" name="直接连接符 34838"/>
          <p:cNvSpPr/>
          <p:nvPr/>
        </p:nvSpPr>
        <p:spPr>
          <a:xfrm>
            <a:off x="6248400" y="2527300"/>
            <a:ext cx="0" cy="508000"/>
          </a:xfrm>
          <a:prstGeom prst="line">
            <a:avLst/>
          </a:prstGeom>
          <a:ln w="25400" cap="flat" cmpd="sng">
            <a:solidFill>
              <a:schemeClr val="tx1"/>
            </a:solidFill>
            <a:prstDash val="solid"/>
            <a:headEnd type="none" w="med" len="med"/>
            <a:tailEnd type="triangle" w="med" len="med"/>
          </a:ln>
        </p:spPr>
      </p:sp>
      <p:sp>
        <p:nvSpPr>
          <p:cNvPr id="34840" name="直接连接符 34839"/>
          <p:cNvSpPr/>
          <p:nvPr/>
        </p:nvSpPr>
        <p:spPr>
          <a:xfrm flipH="1">
            <a:off x="6464300" y="2527300"/>
            <a:ext cx="558800" cy="508000"/>
          </a:xfrm>
          <a:prstGeom prst="line">
            <a:avLst/>
          </a:prstGeom>
          <a:ln w="25400" cap="flat" cmpd="sng">
            <a:solidFill>
              <a:schemeClr val="tx1"/>
            </a:solidFill>
            <a:prstDash val="solid"/>
            <a:headEnd type="none" w="med" len="med"/>
            <a:tailEnd type="triangle" w="med" len="med"/>
          </a:ln>
        </p:spPr>
      </p:sp>
      <p:sp>
        <p:nvSpPr>
          <p:cNvPr id="34841" name="直接连接符 34840"/>
          <p:cNvSpPr/>
          <p:nvPr/>
        </p:nvSpPr>
        <p:spPr>
          <a:xfrm>
            <a:off x="5575300" y="2527300"/>
            <a:ext cx="508000" cy="508000"/>
          </a:xfrm>
          <a:prstGeom prst="line">
            <a:avLst/>
          </a:prstGeom>
          <a:ln w="25400" cap="flat" cmpd="sng">
            <a:solidFill>
              <a:schemeClr val="tx1"/>
            </a:solidFill>
            <a:prstDash val="solid"/>
            <a:headEnd type="none" w="med" len="med"/>
            <a:tailEnd type="triangle" w="med" len="med"/>
          </a:ln>
        </p:spPr>
      </p:sp>
      <p:sp>
        <p:nvSpPr>
          <p:cNvPr id="34842" name="直接连接符 34841"/>
          <p:cNvSpPr/>
          <p:nvPr/>
        </p:nvSpPr>
        <p:spPr>
          <a:xfrm>
            <a:off x="6248400" y="4279900"/>
            <a:ext cx="0" cy="736600"/>
          </a:xfrm>
          <a:prstGeom prst="line">
            <a:avLst/>
          </a:prstGeom>
          <a:ln w="25400" cap="flat" cmpd="sng">
            <a:solidFill>
              <a:schemeClr val="tx1"/>
            </a:solidFill>
            <a:prstDash val="solid"/>
            <a:headEnd type="none" w="med" len="med"/>
            <a:tailEnd type="triangle" w="med" len="med"/>
          </a:ln>
        </p:spPr>
      </p:sp>
      <p:sp>
        <p:nvSpPr>
          <p:cNvPr id="34843" name="直接连接符 34842"/>
          <p:cNvSpPr/>
          <p:nvPr/>
        </p:nvSpPr>
        <p:spPr>
          <a:xfrm>
            <a:off x="6261100" y="4279900"/>
            <a:ext cx="660400" cy="660400"/>
          </a:xfrm>
          <a:prstGeom prst="line">
            <a:avLst/>
          </a:prstGeom>
          <a:ln w="25400" cap="flat" cmpd="sng">
            <a:solidFill>
              <a:schemeClr val="tx1"/>
            </a:solidFill>
            <a:prstDash val="solid"/>
            <a:headEnd type="none" w="med" len="med"/>
            <a:tailEnd type="triangle" w="med" len="med"/>
          </a:ln>
        </p:spPr>
      </p:sp>
      <p:sp>
        <p:nvSpPr>
          <p:cNvPr id="34844" name="直接连接符 34843"/>
          <p:cNvSpPr/>
          <p:nvPr/>
        </p:nvSpPr>
        <p:spPr>
          <a:xfrm flipH="1">
            <a:off x="5626100" y="4279900"/>
            <a:ext cx="635000" cy="660400"/>
          </a:xfrm>
          <a:prstGeom prst="line">
            <a:avLst/>
          </a:prstGeom>
          <a:ln w="25400" cap="flat" cmpd="sng">
            <a:solidFill>
              <a:schemeClr val="tx1"/>
            </a:solidFill>
            <a:prstDash val="solid"/>
            <a:headEnd type="none" w="med" len="med"/>
            <a:tailEnd type="triangle" w="med" len="med"/>
          </a:ln>
        </p:spPr>
      </p:sp>
      <p:grpSp>
        <p:nvGrpSpPr>
          <p:cNvPr id="34847" name="组合 34846"/>
          <p:cNvGrpSpPr/>
          <p:nvPr/>
        </p:nvGrpSpPr>
        <p:grpSpPr>
          <a:xfrm>
            <a:off x="5653088" y="4419600"/>
            <a:ext cx="1268412" cy="292100"/>
            <a:chOff x="3561" y="2784"/>
            <a:chExt cx="799" cy="184"/>
          </a:xfrm>
        </p:grpSpPr>
        <p:sp>
          <p:nvSpPr>
            <p:cNvPr id="34845" name="任意多边形 34844"/>
            <p:cNvSpPr/>
            <p:nvPr/>
          </p:nvSpPr>
          <p:spPr>
            <a:xfrm>
              <a:off x="3561" y="2784"/>
              <a:ext cx="400" cy="184"/>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dash"/>
              <a:headEnd type="none" w="med" len="med"/>
              <a:tailEnd type="none" w="med" len="med"/>
            </a:ln>
          </p:spPr>
          <p:txBody>
            <a:bodyPr/>
            <a:lstStyle/>
            <a:p>
              <a:endParaRPr lang="zh-CN" altLang="en-US"/>
            </a:p>
          </p:txBody>
        </p:sp>
        <p:sp>
          <p:nvSpPr>
            <p:cNvPr id="34846" name="任意多边形 34845"/>
            <p:cNvSpPr/>
            <p:nvPr/>
          </p:nvSpPr>
          <p:spPr>
            <a:xfrm>
              <a:off x="3960" y="2784"/>
              <a:ext cx="400" cy="184"/>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dash"/>
              <a:headEnd type="none" w="med" len="med"/>
              <a:tailEnd type="none" w="med" len="med"/>
            </a:ln>
          </p:spPr>
          <p:txBody>
            <a:bodyPr/>
            <a:lstStyle/>
            <a:p>
              <a:endParaRPr lang="zh-CN" altLang="en-US"/>
            </a:p>
          </p:txBody>
        </p:sp>
      </p:grpSp>
      <p:sp>
        <p:nvSpPr>
          <p:cNvPr id="34848" name="矩形 34847"/>
          <p:cNvSpPr/>
          <p:nvPr/>
        </p:nvSpPr>
        <p:spPr>
          <a:xfrm>
            <a:off x="6913563" y="4314825"/>
            <a:ext cx="20605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Depends on Input </a:t>
            </a:r>
            <a:endParaRPr lang="en-US" altLang="zh-CN" sz="1800">
              <a:latin typeface="Arial" panose="020B0604020202020204" pitchFamily="34" charset="0"/>
              <a:ea typeface="Times New Roman" panose="02020603050405020304" pitchFamily="18" charset="0"/>
            </a:endParaRPr>
          </a:p>
        </p:txBody>
      </p:sp>
      <p:sp>
        <p:nvSpPr>
          <p:cNvPr id="34849" name="任意多边形 34848"/>
          <p:cNvSpPr/>
          <p:nvPr/>
        </p:nvSpPr>
        <p:spPr>
          <a:xfrm>
            <a:off x="1524000" y="3962400"/>
            <a:ext cx="77788" cy="153988"/>
          </a:xfrm>
          <a:custGeom>
            <a:avLst/>
            <a:gdLst/>
            <a:ahLst/>
            <a:cxnLst/>
            <a:rect l="0" t="0" r="0" b="0"/>
            <a:pathLst>
              <a:path w="49" h="97">
                <a:moveTo>
                  <a:pt x="0" y="0"/>
                </a:moveTo>
                <a:lnTo>
                  <a:pt x="48" y="48"/>
                </a:lnTo>
                <a:lnTo>
                  <a:pt x="0" y="96"/>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5" name="Footer Placeholder 4"/>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6" name="Slide Number Placeholder 5"/>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1066800" y="112395"/>
            <a:ext cx="7797800" cy="649605"/>
          </a:xfrm>
        </p:spPr>
        <p:txBody>
          <a:bodyPr/>
          <a:lstStyle/>
          <a:p>
            <a:r>
              <a:rPr lang="en-US" altLang="zh-CN" sz="2400">
                <a:sym typeface="+mn-ea"/>
              </a:rPr>
              <a:t>Step 4  </a:t>
            </a:r>
            <a:r>
              <a:rPr lang="en-US" altLang="zh-CN" sz="2400">
                <a:sym typeface="Symbol" panose="05050102010706020507" pitchFamily="18" charset="2"/>
              </a:rPr>
              <a:t></a:t>
            </a:r>
            <a:r>
              <a:rPr lang="en-US" altLang="zh-CN" sz="2400" err="1">
                <a:sym typeface="+mn-ea"/>
              </a:rPr>
              <a:t> Control Specification for multicycle</a:t>
            </a:r>
            <a:r>
              <a:rPr lang="en-US" altLang="zh-CN" sz="2400">
                <a:sym typeface="+mn-ea"/>
              </a:rPr>
              <a:t> proc</a:t>
            </a:r>
            <a:endParaRPr lang="en-US" altLang="zh-CN" sz="2400" dirty="0"/>
          </a:p>
        </p:txBody>
      </p:sp>
      <p:sp>
        <p:nvSpPr>
          <p:cNvPr id="5" name="日期占位符 4"/>
          <p:cNvSpPr>
            <a:spLocks noGrp="1"/>
          </p:cNvSpPr>
          <p:nvPr>
            <p:ph type="dt" sz="half" idx="10"/>
          </p:nvPr>
        </p:nvSpPr>
        <p:spPr/>
        <p:txBody>
          <a:bodyPr/>
          <a:lstStyle/>
          <a:p>
            <a:r>
              <a:rPr lang="en-US" altLang="zh-CN" smtClean="0"/>
              <a:t>COaA, LEC10 MulCyc</a:t>
            </a:r>
            <a:endParaRPr lang="en-US" altLang="zh-CN" dirty="0"/>
          </a:p>
        </p:txBody>
      </p:sp>
      <p:sp>
        <p:nvSpPr>
          <p:cNvPr id="7" name="灯片编号占位符 6"/>
          <p:cNvSpPr>
            <a:spLocks noGrp="1"/>
          </p:cNvSpPr>
          <p:nvPr>
            <p:ph type="sldNum" sz="quarter" idx="12"/>
          </p:nvPr>
        </p:nvSpPr>
        <p:spPr/>
        <p:txBody>
          <a:bodyPr/>
          <a:lstStyle/>
          <a:p>
            <a:fld id="{B7A5BFCD-2DD0-1B4A-A6AE-A25793FF7F06}" type="slidenum">
              <a:rPr lang="zh-CN" altLang="en-US"/>
            </a:fld>
            <a:endParaRPr lang="zh-CN" altLang="en-US"/>
          </a:p>
        </p:txBody>
      </p:sp>
      <p:sp>
        <p:nvSpPr>
          <p:cNvPr id="4" name="内容占位符 3"/>
          <p:cNvSpPr>
            <a:spLocks noGrp="1"/>
          </p:cNvSpPr>
          <p:nvPr/>
        </p:nvSpPr>
        <p:spPr>
          <a:xfrm>
            <a:off x="294005" y="116840"/>
            <a:ext cx="925195" cy="568325"/>
          </a:xfrm>
          <a:prstGeom prst="rect">
            <a:avLst/>
          </a:prstGeom>
          <a:noFill/>
          <a:ln>
            <a:noFill/>
          </a:ln>
        </p:spPr>
        <p:txBody>
          <a:bodyPr vert="horz" wrap="square" lIns="91440" tIns="45720" rIns="91440" bIns="45720" numCol="1" anchor="t" anchorCtr="0" compatLnSpc="1"/>
          <a:lstStyle>
            <a:lvl1pPr marL="0" indent="0" algn="l" rtl="0" eaLnBrk="1" fontAlgn="base" hangingPunct="1">
              <a:spcBef>
                <a:spcPct val="20000"/>
              </a:spcBef>
              <a:spcAft>
                <a:spcPct val="0"/>
              </a:spcAft>
              <a:buClr>
                <a:srgbClr val="FF0000"/>
              </a:buClr>
              <a:buSzPct val="75000"/>
              <a:buFont typeface="Arial" panose="020B0604020202020204" pitchFamily="34" charset="0"/>
              <a:buNone/>
              <a:defRPr sz="2800" b="1" kern="1200">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vl2pPr marL="742950" indent="-285750" algn="l" rtl="0" eaLnBrk="1" fontAlgn="base" hangingPunct="1">
              <a:spcBef>
                <a:spcPct val="20000"/>
              </a:spcBef>
              <a:spcAft>
                <a:spcPct val="0"/>
              </a:spcAft>
              <a:buClr>
                <a:srgbClr val="2003F3"/>
              </a:buClr>
              <a:buSzPct val="75000"/>
              <a:buFont typeface="Wingdings" panose="05000000000000000000" charset="0"/>
              <a:buChar char="Ø"/>
              <a:defRPr sz="28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a:t>5.2</a:t>
            </a:r>
            <a:endParaRPr lang="en-US" altLang="zh-CN"/>
          </a:p>
        </p:txBody>
      </p:sp>
      <p:sp>
        <p:nvSpPr>
          <p:cNvPr id="35843" name="椭圆 35842"/>
          <p:cNvSpPr/>
          <p:nvPr/>
        </p:nvSpPr>
        <p:spPr>
          <a:xfrm>
            <a:off x="3289300" y="1003300"/>
            <a:ext cx="1879600" cy="5842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44" name="矩形 35843"/>
          <p:cNvSpPr/>
          <p:nvPr/>
        </p:nvSpPr>
        <p:spPr>
          <a:xfrm>
            <a:off x="3332163" y="1114425"/>
            <a:ext cx="17938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IR &lt;= MEM[PC]</a:t>
            </a:r>
            <a:endParaRPr lang="en-US" altLang="zh-CN" sz="1800">
              <a:latin typeface="Arial" panose="020B0604020202020204" pitchFamily="34" charset="0"/>
              <a:ea typeface="Times New Roman" panose="02020603050405020304" pitchFamily="18" charset="0"/>
            </a:endParaRPr>
          </a:p>
        </p:txBody>
      </p:sp>
      <p:sp>
        <p:nvSpPr>
          <p:cNvPr id="35845" name="椭圆 35844"/>
          <p:cNvSpPr/>
          <p:nvPr/>
        </p:nvSpPr>
        <p:spPr>
          <a:xfrm>
            <a:off x="3517900" y="1841500"/>
            <a:ext cx="12700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46" name="椭圆 35845"/>
          <p:cNvSpPr/>
          <p:nvPr/>
        </p:nvSpPr>
        <p:spPr>
          <a:xfrm>
            <a:off x="6261100" y="3365500"/>
            <a:ext cx="12700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48" name="直接连接符 35847"/>
          <p:cNvSpPr/>
          <p:nvPr/>
        </p:nvSpPr>
        <p:spPr>
          <a:xfrm flipH="1">
            <a:off x="1282700" y="2755900"/>
            <a:ext cx="2921000" cy="660400"/>
          </a:xfrm>
          <a:prstGeom prst="line">
            <a:avLst/>
          </a:prstGeom>
          <a:ln w="25400" cap="flat" cmpd="sng">
            <a:solidFill>
              <a:schemeClr val="tx1"/>
            </a:solidFill>
            <a:prstDash val="solid"/>
            <a:headEnd type="none" w="med" len="med"/>
            <a:tailEnd type="triangle" w="med" len="med"/>
          </a:ln>
        </p:spPr>
      </p:sp>
      <p:sp>
        <p:nvSpPr>
          <p:cNvPr id="35849" name="矩形 35848"/>
          <p:cNvSpPr/>
          <p:nvPr/>
        </p:nvSpPr>
        <p:spPr>
          <a:xfrm>
            <a:off x="1122363" y="3019425"/>
            <a:ext cx="904875" cy="376238"/>
          </a:xfrm>
          <a:prstGeom prst="rect">
            <a:avLst/>
          </a:prstGeom>
          <a:noFill/>
          <a:ln w="12700">
            <a:noFill/>
          </a:ln>
        </p:spPr>
        <p:txBody>
          <a:bodyPr wrap="none" lIns="90488" tIns="44450" rIns="90488" bIns="44450">
            <a:spAutoFit/>
          </a:bodyPr>
          <a:lstStyle/>
          <a:p>
            <a:pPr lvl="0"/>
            <a:r>
              <a:rPr lang="en-US" altLang="zh-CN" sz="1800" b="1">
                <a:latin typeface="Arial" panose="020B0604020202020204" pitchFamily="34" charset="0"/>
                <a:ea typeface="Times New Roman" panose="02020603050405020304" pitchFamily="18" charset="0"/>
              </a:rPr>
              <a:t>R-type</a:t>
            </a:r>
            <a:endParaRPr lang="en-US" altLang="zh-CN" sz="1800" b="1">
              <a:latin typeface="Arial" panose="020B0604020202020204" pitchFamily="34" charset="0"/>
              <a:ea typeface="Times New Roman" panose="02020603050405020304" pitchFamily="18" charset="0"/>
            </a:endParaRPr>
          </a:p>
        </p:txBody>
      </p:sp>
      <p:sp>
        <p:nvSpPr>
          <p:cNvPr id="35850" name="直接连接符 35849"/>
          <p:cNvSpPr/>
          <p:nvPr/>
        </p:nvSpPr>
        <p:spPr>
          <a:xfrm flipH="1">
            <a:off x="2654300" y="2755900"/>
            <a:ext cx="1473200" cy="660400"/>
          </a:xfrm>
          <a:prstGeom prst="line">
            <a:avLst/>
          </a:prstGeom>
          <a:ln w="25400" cap="flat" cmpd="sng">
            <a:solidFill>
              <a:schemeClr val="tx1"/>
            </a:solidFill>
            <a:prstDash val="solid"/>
            <a:headEnd type="none" w="med" len="med"/>
            <a:tailEnd type="triangle" w="med" len="med"/>
          </a:ln>
        </p:spPr>
      </p:sp>
      <p:sp>
        <p:nvSpPr>
          <p:cNvPr id="35851" name="矩形 35850"/>
          <p:cNvSpPr/>
          <p:nvPr/>
        </p:nvSpPr>
        <p:spPr>
          <a:xfrm>
            <a:off x="3560763" y="1974850"/>
            <a:ext cx="1111250" cy="590550"/>
          </a:xfrm>
          <a:prstGeom prst="rect">
            <a:avLst/>
          </a:prstGeom>
          <a:noFill/>
          <a:ln w="12700">
            <a:noFill/>
          </a:ln>
        </p:spPr>
        <p:txBody>
          <a:bodyPr wrap="none" lIns="90488" tIns="44450" rIns="90488" bIns="44450">
            <a:spAutoFit/>
          </a:bodyPr>
          <a:lstStyle/>
          <a:p>
            <a:pPr lvl="0"/>
            <a:r>
              <a:rPr lang="en-US" altLang="zh-CN" sz="1600" err="1">
                <a:latin typeface="Arial" panose="020B0604020202020204" pitchFamily="34" charset="0"/>
                <a:ea typeface="Times New Roman" panose="02020603050405020304" pitchFamily="18" charset="0"/>
              </a:rPr>
              <a:t>A &lt;= R[rs</a:t>
            </a:r>
            <a:r>
              <a:rPr lang="en-US" altLang="zh-CN" sz="1600">
                <a:latin typeface="Arial" panose="020B0604020202020204" pitchFamily="34" charset="0"/>
                <a:ea typeface="Times New Roman" panose="02020603050405020304" pitchFamily="18" charset="0"/>
              </a:rPr>
              <a:t>]</a:t>
            </a:r>
            <a:endParaRPr lang="en-US" altLang="zh-CN" sz="1600">
              <a:latin typeface="Arial" panose="020B0604020202020204" pitchFamily="34" charset="0"/>
              <a:ea typeface="Times New Roman" panose="02020603050405020304" pitchFamily="18" charset="0"/>
            </a:endParaRPr>
          </a:p>
          <a:p>
            <a:pPr lvl="0"/>
            <a:r>
              <a:rPr lang="en-US" altLang="zh-CN" sz="1600" err="1">
                <a:latin typeface="Arial" panose="020B0604020202020204" pitchFamily="34" charset="0"/>
                <a:ea typeface="Times New Roman" panose="02020603050405020304" pitchFamily="18" charset="0"/>
              </a:rPr>
              <a:t>B &lt;= R[rt</a:t>
            </a:r>
            <a:r>
              <a:rPr lang="en-US" altLang="zh-CN" sz="1600">
                <a:latin typeface="Arial" panose="020B0604020202020204" pitchFamily="34" charset="0"/>
                <a:ea typeface="Times New Roman" panose="02020603050405020304" pitchFamily="18" charset="0"/>
              </a:rPr>
              <a:t>]</a:t>
            </a:r>
            <a:endParaRPr lang="en-US" altLang="zh-CN" sz="1600">
              <a:latin typeface="Arial" panose="020B0604020202020204" pitchFamily="34" charset="0"/>
              <a:ea typeface="Times New Roman" panose="02020603050405020304" pitchFamily="18" charset="0"/>
            </a:endParaRPr>
          </a:p>
        </p:txBody>
      </p:sp>
      <p:sp>
        <p:nvSpPr>
          <p:cNvPr id="35852" name="椭圆 35851"/>
          <p:cNvSpPr/>
          <p:nvPr/>
        </p:nvSpPr>
        <p:spPr>
          <a:xfrm>
            <a:off x="546100" y="34417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53" name="矩形 35852"/>
          <p:cNvSpPr/>
          <p:nvPr/>
        </p:nvSpPr>
        <p:spPr>
          <a:xfrm>
            <a:off x="512763" y="3651250"/>
            <a:ext cx="1347787"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 &lt;= A fun B</a:t>
            </a:r>
            <a:endParaRPr lang="en-US" altLang="zh-CN" sz="1600">
              <a:latin typeface="Arial" panose="020B0604020202020204" pitchFamily="34" charset="0"/>
              <a:ea typeface="Times New Roman" panose="02020603050405020304" pitchFamily="18" charset="0"/>
            </a:endParaRPr>
          </a:p>
        </p:txBody>
      </p:sp>
      <p:sp>
        <p:nvSpPr>
          <p:cNvPr id="35854" name="椭圆 35853"/>
          <p:cNvSpPr/>
          <p:nvPr/>
        </p:nvSpPr>
        <p:spPr>
          <a:xfrm>
            <a:off x="393700" y="5346700"/>
            <a:ext cx="13462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55" name="矩形 35854"/>
          <p:cNvSpPr/>
          <p:nvPr/>
        </p:nvSpPr>
        <p:spPr>
          <a:xfrm>
            <a:off x="358775" y="5480050"/>
            <a:ext cx="1454150" cy="590550"/>
          </a:xfrm>
          <a:prstGeom prst="rect">
            <a:avLst/>
          </a:prstGeom>
          <a:noFill/>
          <a:ln w="12700">
            <a:noFill/>
          </a:ln>
        </p:spPr>
        <p:txBody>
          <a:bodyPr wrap="none" lIns="90488" tIns="44450" rIns="90488" bIns="44450">
            <a:spAutoFit/>
          </a:bodyPr>
          <a:lstStyle/>
          <a:p>
            <a:pPr lvl="0" algn="ctr"/>
            <a:r>
              <a:rPr lang="en-US" altLang="zh-CN" sz="1600">
                <a:latin typeface="Arial" panose="020B0604020202020204" pitchFamily="34" charset="0"/>
                <a:ea typeface="Times New Roman" panose="02020603050405020304" pitchFamily="18" charset="0"/>
              </a:rPr>
              <a:t>R[rd] &lt;= S</a:t>
            </a:r>
            <a:endParaRPr lang="en-US" altLang="zh-CN" sz="1600">
              <a:latin typeface="Arial" panose="020B0604020202020204" pitchFamily="34" charset="0"/>
              <a:ea typeface="Times New Roman" panose="02020603050405020304" pitchFamily="18" charset="0"/>
            </a:endParaRPr>
          </a:p>
          <a:p>
            <a:pPr lvl="0" algn="ctr"/>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35856" name="直接连接符 35855"/>
          <p:cNvSpPr/>
          <p:nvPr/>
        </p:nvSpPr>
        <p:spPr>
          <a:xfrm>
            <a:off x="1143000" y="4203700"/>
            <a:ext cx="0" cy="1117600"/>
          </a:xfrm>
          <a:prstGeom prst="line">
            <a:avLst/>
          </a:prstGeom>
          <a:ln w="25400" cap="flat" cmpd="sng">
            <a:solidFill>
              <a:schemeClr val="tx1"/>
            </a:solidFill>
            <a:prstDash val="solid"/>
            <a:headEnd type="none" w="med" len="med"/>
            <a:tailEnd type="triangle" w="med" len="med"/>
          </a:ln>
        </p:spPr>
      </p:sp>
      <p:sp>
        <p:nvSpPr>
          <p:cNvPr id="35857" name="椭圆 35856"/>
          <p:cNvSpPr/>
          <p:nvPr/>
        </p:nvSpPr>
        <p:spPr>
          <a:xfrm>
            <a:off x="1917700" y="34417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58" name="矩形 35857"/>
          <p:cNvSpPr/>
          <p:nvPr/>
        </p:nvSpPr>
        <p:spPr>
          <a:xfrm>
            <a:off x="1884363" y="3651250"/>
            <a:ext cx="137001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 &lt;= A or ZX</a:t>
            </a:r>
            <a:endParaRPr lang="en-US" altLang="zh-CN" sz="1600">
              <a:latin typeface="Arial" panose="020B0604020202020204" pitchFamily="34" charset="0"/>
              <a:ea typeface="Times New Roman" panose="02020603050405020304" pitchFamily="18" charset="0"/>
            </a:endParaRPr>
          </a:p>
        </p:txBody>
      </p:sp>
      <p:sp>
        <p:nvSpPr>
          <p:cNvPr id="35859" name="椭圆 35858"/>
          <p:cNvSpPr/>
          <p:nvPr/>
        </p:nvSpPr>
        <p:spPr>
          <a:xfrm>
            <a:off x="1841500" y="5346700"/>
            <a:ext cx="13462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60" name="矩形 35859"/>
          <p:cNvSpPr/>
          <p:nvPr/>
        </p:nvSpPr>
        <p:spPr>
          <a:xfrm>
            <a:off x="1806575" y="5480050"/>
            <a:ext cx="1454150" cy="590550"/>
          </a:xfrm>
          <a:prstGeom prst="rect">
            <a:avLst/>
          </a:prstGeom>
          <a:noFill/>
          <a:ln w="12700">
            <a:noFill/>
          </a:ln>
        </p:spPr>
        <p:txBody>
          <a:bodyPr wrap="none" lIns="90488" tIns="44450" rIns="90488" bIns="44450">
            <a:spAutoFit/>
          </a:bodyPr>
          <a:lstStyle/>
          <a:p>
            <a:pPr lvl="0" algn="ctr"/>
            <a:r>
              <a:rPr lang="en-US" altLang="zh-CN" sz="1600" err="1">
                <a:latin typeface="Arial" panose="020B0604020202020204" pitchFamily="34" charset="0"/>
                <a:ea typeface="Times New Roman" panose="02020603050405020304" pitchFamily="18" charset="0"/>
              </a:rPr>
              <a:t>R[rt</a:t>
            </a:r>
            <a:r>
              <a:rPr lang="en-US" altLang="zh-CN" sz="1600">
                <a:latin typeface="Arial" panose="020B0604020202020204" pitchFamily="34" charset="0"/>
                <a:ea typeface="Times New Roman" panose="02020603050405020304" pitchFamily="18" charset="0"/>
              </a:rPr>
              <a:t>] &lt;= S</a:t>
            </a:r>
            <a:endParaRPr lang="en-US" altLang="zh-CN" sz="1600">
              <a:latin typeface="Arial" panose="020B0604020202020204" pitchFamily="34" charset="0"/>
              <a:ea typeface="Times New Roman" panose="02020603050405020304" pitchFamily="18" charset="0"/>
            </a:endParaRPr>
          </a:p>
          <a:p>
            <a:pPr lvl="0" algn="ctr"/>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35861" name="直接连接符 35860"/>
          <p:cNvSpPr/>
          <p:nvPr/>
        </p:nvSpPr>
        <p:spPr>
          <a:xfrm>
            <a:off x="2514600" y="4203700"/>
            <a:ext cx="0" cy="1117600"/>
          </a:xfrm>
          <a:prstGeom prst="line">
            <a:avLst/>
          </a:prstGeom>
          <a:ln w="25400" cap="flat" cmpd="sng">
            <a:solidFill>
              <a:schemeClr val="tx1"/>
            </a:solidFill>
            <a:prstDash val="solid"/>
            <a:headEnd type="none" w="med" len="med"/>
            <a:tailEnd type="triangle" w="med" len="med"/>
          </a:ln>
        </p:spPr>
      </p:sp>
      <p:sp>
        <p:nvSpPr>
          <p:cNvPr id="35862" name="矩形 35861"/>
          <p:cNvSpPr/>
          <p:nvPr/>
        </p:nvSpPr>
        <p:spPr>
          <a:xfrm>
            <a:off x="2570163" y="3019425"/>
            <a:ext cx="600075" cy="376238"/>
          </a:xfrm>
          <a:prstGeom prst="rect">
            <a:avLst/>
          </a:prstGeom>
          <a:noFill/>
          <a:ln w="12700">
            <a:noFill/>
          </a:ln>
        </p:spPr>
        <p:txBody>
          <a:bodyPr wrap="none" lIns="90488" tIns="44450" rIns="90488" bIns="44450">
            <a:spAutoFit/>
          </a:bodyPr>
          <a:lstStyle/>
          <a:p>
            <a:pPr lvl="0"/>
            <a:r>
              <a:rPr lang="en-US" altLang="zh-CN" sz="1800" b="1" err="1">
                <a:latin typeface="Arial" panose="020B0604020202020204" pitchFamily="34" charset="0"/>
                <a:ea typeface="Times New Roman" panose="02020603050405020304" pitchFamily="18" charset="0"/>
              </a:rPr>
              <a:t>ORi</a:t>
            </a:r>
            <a:endParaRPr lang="en-US" altLang="zh-CN" sz="1800" b="1" err="1">
              <a:latin typeface="Arial" panose="020B0604020202020204" pitchFamily="34" charset="0"/>
              <a:ea typeface="Times New Roman" panose="02020603050405020304" pitchFamily="18" charset="0"/>
            </a:endParaRPr>
          </a:p>
        </p:txBody>
      </p:sp>
      <p:sp>
        <p:nvSpPr>
          <p:cNvPr id="35863" name="椭圆 35862"/>
          <p:cNvSpPr/>
          <p:nvPr/>
        </p:nvSpPr>
        <p:spPr>
          <a:xfrm>
            <a:off x="3365500" y="34417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64" name="矩形 35863"/>
          <p:cNvSpPr/>
          <p:nvPr/>
        </p:nvSpPr>
        <p:spPr>
          <a:xfrm>
            <a:off x="3332163" y="3651250"/>
            <a:ext cx="131921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 &lt;= A + SX</a:t>
            </a:r>
            <a:endParaRPr lang="en-US" altLang="zh-CN" sz="1600">
              <a:latin typeface="Arial" panose="020B0604020202020204" pitchFamily="34" charset="0"/>
              <a:ea typeface="Times New Roman" panose="02020603050405020304" pitchFamily="18" charset="0"/>
            </a:endParaRPr>
          </a:p>
        </p:txBody>
      </p:sp>
      <p:sp>
        <p:nvSpPr>
          <p:cNvPr id="35865" name="椭圆 35864"/>
          <p:cNvSpPr/>
          <p:nvPr/>
        </p:nvSpPr>
        <p:spPr>
          <a:xfrm>
            <a:off x="3289300" y="5422900"/>
            <a:ext cx="13462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66" name="矩形 35865"/>
          <p:cNvSpPr/>
          <p:nvPr/>
        </p:nvSpPr>
        <p:spPr>
          <a:xfrm>
            <a:off x="3254375" y="5556250"/>
            <a:ext cx="1454150" cy="590550"/>
          </a:xfrm>
          <a:prstGeom prst="rect">
            <a:avLst/>
          </a:prstGeom>
          <a:noFill/>
          <a:ln w="12700">
            <a:noFill/>
          </a:ln>
        </p:spPr>
        <p:txBody>
          <a:bodyPr wrap="none" lIns="90488" tIns="44450" rIns="90488" bIns="44450">
            <a:spAutoFit/>
          </a:bodyPr>
          <a:lstStyle/>
          <a:p>
            <a:pPr lvl="0" algn="ctr"/>
            <a:r>
              <a:rPr lang="en-US" altLang="zh-CN" sz="1600" err="1">
                <a:latin typeface="Arial" panose="020B0604020202020204" pitchFamily="34" charset="0"/>
                <a:ea typeface="Times New Roman" panose="02020603050405020304" pitchFamily="18" charset="0"/>
              </a:rPr>
              <a:t>R[rt</a:t>
            </a:r>
            <a:r>
              <a:rPr lang="en-US" altLang="zh-CN" sz="1600">
                <a:latin typeface="Arial" panose="020B0604020202020204" pitchFamily="34" charset="0"/>
                <a:ea typeface="Times New Roman" panose="02020603050405020304" pitchFamily="18" charset="0"/>
              </a:rPr>
              <a:t>] &lt;= M</a:t>
            </a:r>
            <a:endParaRPr lang="en-US" altLang="zh-CN" sz="1600">
              <a:latin typeface="Arial" panose="020B0604020202020204" pitchFamily="34" charset="0"/>
              <a:ea typeface="Times New Roman" panose="02020603050405020304" pitchFamily="18" charset="0"/>
            </a:endParaRPr>
          </a:p>
          <a:p>
            <a:pPr lvl="0" algn="ctr"/>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35867" name="直接连接符 35866"/>
          <p:cNvSpPr/>
          <p:nvPr/>
        </p:nvSpPr>
        <p:spPr>
          <a:xfrm>
            <a:off x="3962400" y="4203700"/>
            <a:ext cx="0" cy="203200"/>
          </a:xfrm>
          <a:prstGeom prst="line">
            <a:avLst/>
          </a:prstGeom>
          <a:ln w="25400" cap="flat" cmpd="sng">
            <a:solidFill>
              <a:schemeClr val="tx1"/>
            </a:solidFill>
            <a:prstDash val="solid"/>
            <a:headEnd type="none" w="med" len="med"/>
            <a:tailEnd type="triangle" w="med" len="med"/>
          </a:ln>
        </p:spPr>
      </p:sp>
      <p:sp>
        <p:nvSpPr>
          <p:cNvPr id="35868" name="椭圆 35867"/>
          <p:cNvSpPr/>
          <p:nvPr/>
        </p:nvSpPr>
        <p:spPr>
          <a:xfrm>
            <a:off x="3365500" y="44323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69" name="直接连接符 35868"/>
          <p:cNvSpPr/>
          <p:nvPr/>
        </p:nvSpPr>
        <p:spPr>
          <a:xfrm>
            <a:off x="3962400" y="5194300"/>
            <a:ext cx="0" cy="203200"/>
          </a:xfrm>
          <a:prstGeom prst="line">
            <a:avLst/>
          </a:prstGeom>
          <a:ln w="25400" cap="flat" cmpd="sng">
            <a:solidFill>
              <a:schemeClr val="tx1"/>
            </a:solidFill>
            <a:prstDash val="solid"/>
            <a:headEnd type="none" w="med" len="med"/>
            <a:tailEnd type="triangle" w="med" len="med"/>
          </a:ln>
        </p:spPr>
      </p:sp>
      <p:sp>
        <p:nvSpPr>
          <p:cNvPr id="35870" name="矩形 35869"/>
          <p:cNvSpPr/>
          <p:nvPr/>
        </p:nvSpPr>
        <p:spPr>
          <a:xfrm>
            <a:off x="3255963" y="4641850"/>
            <a:ext cx="143986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M &lt;= MEM[S]</a:t>
            </a:r>
            <a:endParaRPr lang="en-US" altLang="zh-CN" sz="1600">
              <a:latin typeface="Arial" panose="020B0604020202020204" pitchFamily="34" charset="0"/>
              <a:ea typeface="Times New Roman" panose="02020603050405020304" pitchFamily="18" charset="0"/>
            </a:endParaRPr>
          </a:p>
        </p:txBody>
      </p:sp>
      <p:sp>
        <p:nvSpPr>
          <p:cNvPr id="35871" name="直接连接符 35870"/>
          <p:cNvSpPr/>
          <p:nvPr/>
        </p:nvSpPr>
        <p:spPr>
          <a:xfrm flipH="1">
            <a:off x="4102100" y="2755900"/>
            <a:ext cx="101600" cy="660400"/>
          </a:xfrm>
          <a:prstGeom prst="line">
            <a:avLst/>
          </a:prstGeom>
          <a:ln w="25400" cap="flat" cmpd="sng">
            <a:solidFill>
              <a:schemeClr val="tx1"/>
            </a:solidFill>
            <a:prstDash val="solid"/>
            <a:headEnd type="none" w="med" len="med"/>
            <a:tailEnd type="triangle" w="med" len="med"/>
          </a:ln>
        </p:spPr>
      </p:sp>
      <p:sp>
        <p:nvSpPr>
          <p:cNvPr id="35872" name="矩形 35871"/>
          <p:cNvSpPr/>
          <p:nvPr/>
        </p:nvSpPr>
        <p:spPr>
          <a:xfrm>
            <a:off x="3713163" y="2943225"/>
            <a:ext cx="549275" cy="376238"/>
          </a:xfrm>
          <a:prstGeom prst="rect">
            <a:avLst/>
          </a:prstGeom>
          <a:noFill/>
          <a:ln w="12700">
            <a:noFill/>
          </a:ln>
        </p:spPr>
        <p:txBody>
          <a:bodyPr wrap="none" lIns="90488" tIns="44450" rIns="90488" bIns="44450">
            <a:spAutoFit/>
          </a:bodyPr>
          <a:lstStyle/>
          <a:p>
            <a:pPr lvl="0"/>
            <a:r>
              <a:rPr lang="en-US" altLang="zh-CN" sz="1800" b="1">
                <a:latin typeface="Arial" panose="020B0604020202020204" pitchFamily="34" charset="0"/>
                <a:ea typeface="Times New Roman" panose="02020603050405020304" pitchFamily="18" charset="0"/>
              </a:rPr>
              <a:t>LW</a:t>
            </a:r>
            <a:endParaRPr lang="en-US" altLang="zh-CN" sz="1800" b="1">
              <a:latin typeface="Arial" panose="020B0604020202020204" pitchFamily="34" charset="0"/>
              <a:ea typeface="Times New Roman" panose="02020603050405020304" pitchFamily="18" charset="0"/>
            </a:endParaRPr>
          </a:p>
        </p:txBody>
      </p:sp>
      <p:sp>
        <p:nvSpPr>
          <p:cNvPr id="35873" name="椭圆 35872"/>
          <p:cNvSpPr/>
          <p:nvPr/>
        </p:nvSpPr>
        <p:spPr>
          <a:xfrm>
            <a:off x="4813300" y="34417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74" name="矩形 35873"/>
          <p:cNvSpPr/>
          <p:nvPr/>
        </p:nvSpPr>
        <p:spPr>
          <a:xfrm>
            <a:off x="4779963" y="3651250"/>
            <a:ext cx="131921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 &lt;= A + SX</a:t>
            </a:r>
            <a:endParaRPr lang="en-US" altLang="zh-CN" sz="1600">
              <a:latin typeface="Arial" panose="020B0604020202020204" pitchFamily="34" charset="0"/>
              <a:ea typeface="Times New Roman" panose="02020603050405020304" pitchFamily="18" charset="0"/>
            </a:endParaRPr>
          </a:p>
        </p:txBody>
      </p:sp>
      <p:sp>
        <p:nvSpPr>
          <p:cNvPr id="35875" name="直接连接符 35874"/>
          <p:cNvSpPr/>
          <p:nvPr/>
        </p:nvSpPr>
        <p:spPr>
          <a:xfrm>
            <a:off x="5410200" y="4203700"/>
            <a:ext cx="0" cy="203200"/>
          </a:xfrm>
          <a:prstGeom prst="line">
            <a:avLst/>
          </a:prstGeom>
          <a:ln w="25400" cap="flat" cmpd="sng">
            <a:solidFill>
              <a:schemeClr val="tx1"/>
            </a:solidFill>
            <a:prstDash val="solid"/>
            <a:headEnd type="none" w="med" len="med"/>
            <a:tailEnd type="triangle" w="med" len="med"/>
          </a:ln>
        </p:spPr>
      </p:sp>
      <p:sp>
        <p:nvSpPr>
          <p:cNvPr id="35876" name="椭圆 35875"/>
          <p:cNvSpPr/>
          <p:nvPr/>
        </p:nvSpPr>
        <p:spPr>
          <a:xfrm>
            <a:off x="4813300" y="4432300"/>
            <a:ext cx="1422400" cy="9652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5877" name="矩形 35876"/>
          <p:cNvSpPr/>
          <p:nvPr/>
        </p:nvSpPr>
        <p:spPr>
          <a:xfrm>
            <a:off x="4856163" y="4641850"/>
            <a:ext cx="1454150" cy="590550"/>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MEM[S] &lt;= B</a:t>
            </a:r>
            <a:endParaRPr lang="en-US" altLang="zh-CN" sz="1600">
              <a:latin typeface="Arial" panose="020B0604020202020204" pitchFamily="34" charset="0"/>
              <a:ea typeface="Times New Roman" panose="02020603050405020304" pitchFamily="18" charset="0"/>
            </a:endParaRPr>
          </a:p>
          <a:p>
            <a:pPr lvl="0"/>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35878" name="直接连接符 35877"/>
          <p:cNvSpPr/>
          <p:nvPr/>
        </p:nvSpPr>
        <p:spPr>
          <a:xfrm>
            <a:off x="4279900" y="2755900"/>
            <a:ext cx="1270000" cy="660400"/>
          </a:xfrm>
          <a:prstGeom prst="line">
            <a:avLst/>
          </a:prstGeom>
          <a:ln w="25400" cap="flat" cmpd="sng">
            <a:solidFill>
              <a:schemeClr val="tx1"/>
            </a:solidFill>
            <a:prstDash val="solid"/>
            <a:headEnd type="none" w="med" len="med"/>
            <a:tailEnd type="triangle" w="med" len="med"/>
          </a:ln>
        </p:spPr>
      </p:sp>
      <p:sp>
        <p:nvSpPr>
          <p:cNvPr id="35879" name="直接连接符 35878"/>
          <p:cNvSpPr/>
          <p:nvPr/>
        </p:nvSpPr>
        <p:spPr>
          <a:xfrm>
            <a:off x="4279900" y="2755900"/>
            <a:ext cx="2336800" cy="584200"/>
          </a:xfrm>
          <a:prstGeom prst="line">
            <a:avLst/>
          </a:prstGeom>
          <a:ln w="25400" cap="flat" cmpd="sng">
            <a:solidFill>
              <a:schemeClr val="tx1"/>
            </a:solidFill>
            <a:prstDash val="solid"/>
            <a:headEnd type="none" w="med" len="med"/>
            <a:tailEnd type="triangle" w="med" len="med"/>
          </a:ln>
        </p:spPr>
      </p:sp>
      <p:sp>
        <p:nvSpPr>
          <p:cNvPr id="35881" name="矩形 35880"/>
          <p:cNvSpPr/>
          <p:nvPr/>
        </p:nvSpPr>
        <p:spPr>
          <a:xfrm>
            <a:off x="5864225" y="3330575"/>
            <a:ext cx="676275" cy="363538"/>
          </a:xfrm>
          <a:prstGeom prst="rect">
            <a:avLst/>
          </a:prstGeom>
          <a:noFill/>
          <a:ln w="12700">
            <a:noFill/>
          </a:ln>
        </p:spPr>
        <p:txBody>
          <a:bodyPr wrap="none" lIns="90488" tIns="44450" rIns="90488" bIns="44450">
            <a:spAutoFit/>
          </a:bodyPr>
          <a:lstStyle/>
          <a:p>
            <a:pPr lvl="0"/>
            <a:r>
              <a:rPr lang="en-US" altLang="zh-CN" sz="1800" b="1">
                <a:latin typeface="Arial" panose="020B0604020202020204" pitchFamily="34" charset="0"/>
                <a:ea typeface="Times New Roman" panose="02020603050405020304" pitchFamily="18" charset="0"/>
              </a:rPr>
              <a:t>BEQ</a:t>
            </a:r>
            <a:endParaRPr lang="en-US" altLang="zh-CN" sz="1800" b="1">
              <a:latin typeface="Arial" panose="020B0604020202020204" pitchFamily="34" charset="0"/>
              <a:ea typeface="Times New Roman" panose="02020603050405020304" pitchFamily="18" charset="0"/>
            </a:endParaRPr>
          </a:p>
        </p:txBody>
      </p:sp>
      <p:sp>
        <p:nvSpPr>
          <p:cNvPr id="35883" name="矩形 35882"/>
          <p:cNvSpPr/>
          <p:nvPr/>
        </p:nvSpPr>
        <p:spPr>
          <a:xfrm>
            <a:off x="6176963" y="3613150"/>
            <a:ext cx="1704975" cy="577850"/>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PC &lt;=</a:t>
            </a:r>
            <a:endParaRPr lang="en-US" altLang="zh-CN" sz="1600">
              <a:latin typeface="Arial" panose="020B0604020202020204" pitchFamily="34" charset="0"/>
              <a:ea typeface="Times New Roman" panose="02020603050405020304" pitchFamily="18" charset="0"/>
            </a:endParaRPr>
          </a:p>
          <a:p>
            <a:pPr lvl="0"/>
            <a:r>
              <a:rPr lang="en-US" altLang="zh-CN" sz="1600">
                <a:latin typeface="Arial" panose="020B0604020202020204" pitchFamily="34" charset="0"/>
                <a:ea typeface="Times New Roman" panose="02020603050405020304" pitchFamily="18" charset="0"/>
              </a:rPr>
              <a:t>  Next(PC,Equal)</a:t>
            </a:r>
            <a:endParaRPr lang="en-US" altLang="zh-CN" sz="1600">
              <a:latin typeface="Arial" panose="020B0604020202020204" pitchFamily="34" charset="0"/>
              <a:ea typeface="Times New Roman" panose="02020603050405020304" pitchFamily="18" charset="0"/>
            </a:endParaRPr>
          </a:p>
        </p:txBody>
      </p:sp>
      <p:sp>
        <p:nvSpPr>
          <p:cNvPr id="35885" name="任意多边形 35884"/>
          <p:cNvSpPr/>
          <p:nvPr/>
        </p:nvSpPr>
        <p:spPr>
          <a:xfrm>
            <a:off x="609600" y="6248400"/>
            <a:ext cx="4445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35886" name="任意多边形 35885"/>
          <p:cNvSpPr/>
          <p:nvPr/>
        </p:nvSpPr>
        <p:spPr>
          <a:xfrm>
            <a:off x="319088" y="5943600"/>
            <a:ext cx="292100" cy="520700"/>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35887" name="直接连接符 35886"/>
          <p:cNvSpPr/>
          <p:nvPr/>
        </p:nvSpPr>
        <p:spPr>
          <a:xfrm flipV="1">
            <a:off x="304800" y="1739900"/>
            <a:ext cx="0" cy="4216400"/>
          </a:xfrm>
          <a:prstGeom prst="line">
            <a:avLst/>
          </a:prstGeom>
          <a:ln w="25400" cap="flat" cmpd="sng">
            <a:solidFill>
              <a:schemeClr val="tx1"/>
            </a:solidFill>
            <a:prstDash val="solid"/>
            <a:headEnd type="none" w="med" len="med"/>
            <a:tailEnd type="none" w="med" len="med"/>
          </a:ln>
        </p:spPr>
      </p:sp>
      <p:sp>
        <p:nvSpPr>
          <p:cNvPr id="35888" name="任意多边形 35887"/>
          <p:cNvSpPr/>
          <p:nvPr/>
        </p:nvSpPr>
        <p:spPr>
          <a:xfrm>
            <a:off x="319088" y="1309688"/>
            <a:ext cx="444500" cy="444500"/>
          </a:xfrm>
          <a:custGeom>
            <a:avLst/>
            <a:gdLst>
              <a:gd name="txL" fmla="*/ 0 w 21600"/>
              <a:gd name="txT" fmla="*/ 0 h 21600"/>
              <a:gd name="txR" fmla="*/ 21600 w 21600"/>
              <a:gd name="txB" fmla="*/ 21600 h 21600"/>
            </a:gdLst>
            <a:ahLst/>
            <a:cxnLst>
              <a:cxn ang="90">
                <a:pos x="0" y="21600"/>
              </a:cxn>
              <a:cxn ang="270">
                <a:pos x="21522" y="0"/>
              </a:cxn>
              <a:cxn ang="90">
                <a:pos x="21600" y="21600"/>
              </a:cxn>
            </a:cxnLst>
            <a:rect l="txL" t="txT" r="txR" b="txB"/>
            <a:pathLst>
              <a:path w="21600" h="21600" fill="none">
                <a:moveTo>
                  <a:pt x="0" y="21600"/>
                </a:moveTo>
                <a:arcTo wR="21600" hR="21600" stAng="-10800000" swAng="5387586"/>
              </a:path>
              <a:path w="21600" h="21600" stroke="0">
                <a:moveTo>
                  <a:pt x="0" y="21600"/>
                </a:moveTo>
                <a:arcTo wR="21600" hR="21600" stAng="-10800000" swAng="5387586"/>
                <a:lnTo>
                  <a:pt x="2160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35889" name="直接连接符 35888"/>
          <p:cNvSpPr/>
          <p:nvPr/>
        </p:nvSpPr>
        <p:spPr>
          <a:xfrm>
            <a:off x="774700" y="1295400"/>
            <a:ext cx="2413000" cy="0"/>
          </a:xfrm>
          <a:prstGeom prst="line">
            <a:avLst/>
          </a:prstGeom>
          <a:ln w="25400" cap="flat" cmpd="sng">
            <a:solidFill>
              <a:schemeClr val="tx1"/>
            </a:solidFill>
            <a:prstDash val="solid"/>
            <a:headEnd type="none" w="med" len="med"/>
            <a:tailEnd type="triangle" w="med" len="med"/>
          </a:ln>
        </p:spPr>
      </p:sp>
      <p:sp>
        <p:nvSpPr>
          <p:cNvPr id="35890" name="任意多边形 35889"/>
          <p:cNvSpPr/>
          <p:nvPr/>
        </p:nvSpPr>
        <p:spPr>
          <a:xfrm>
            <a:off x="1905000" y="6248400"/>
            <a:ext cx="5207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35891" name="任意多边形 35890"/>
          <p:cNvSpPr/>
          <p:nvPr/>
        </p:nvSpPr>
        <p:spPr>
          <a:xfrm>
            <a:off x="2971800" y="6172200"/>
            <a:ext cx="5207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35892" name="任意多边形 35891"/>
          <p:cNvSpPr/>
          <p:nvPr/>
        </p:nvSpPr>
        <p:spPr>
          <a:xfrm>
            <a:off x="4953000" y="6172200"/>
            <a:ext cx="5207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35894" name="任意多边形 35893"/>
          <p:cNvSpPr/>
          <p:nvPr/>
        </p:nvSpPr>
        <p:spPr>
          <a:xfrm>
            <a:off x="6948488" y="4267200"/>
            <a:ext cx="673100" cy="292100"/>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triangle" w="med" len="med"/>
            <a:tailEnd type="none" w="med" len="med"/>
          </a:ln>
        </p:spPr>
        <p:txBody>
          <a:bodyPr/>
          <a:lstStyle/>
          <a:p>
            <a:endParaRPr lang="zh-CN" altLang="en-US"/>
          </a:p>
        </p:txBody>
      </p:sp>
      <p:sp>
        <p:nvSpPr>
          <p:cNvPr id="35895" name="矩形 35894"/>
          <p:cNvSpPr/>
          <p:nvPr/>
        </p:nvSpPr>
        <p:spPr>
          <a:xfrm>
            <a:off x="4703763" y="3095625"/>
            <a:ext cx="561975" cy="376238"/>
          </a:xfrm>
          <a:prstGeom prst="rect">
            <a:avLst/>
          </a:prstGeom>
          <a:noFill/>
          <a:ln w="12700">
            <a:noFill/>
          </a:ln>
        </p:spPr>
        <p:txBody>
          <a:bodyPr wrap="none" lIns="90488" tIns="44450" rIns="90488" bIns="44450">
            <a:spAutoFit/>
          </a:bodyPr>
          <a:lstStyle/>
          <a:p>
            <a:pPr lvl="0"/>
            <a:r>
              <a:rPr lang="en-US" altLang="zh-CN" sz="1800" b="1">
                <a:latin typeface="Arial" panose="020B0604020202020204" pitchFamily="34" charset="0"/>
                <a:ea typeface="Times New Roman" panose="02020603050405020304" pitchFamily="18" charset="0"/>
              </a:rPr>
              <a:t>SW</a:t>
            </a:r>
            <a:endParaRPr lang="en-US" altLang="zh-CN" sz="1800" b="1">
              <a:latin typeface="Arial" panose="020B0604020202020204" pitchFamily="34" charset="0"/>
              <a:ea typeface="Times New Roman" panose="02020603050405020304" pitchFamily="18" charset="0"/>
            </a:endParaRPr>
          </a:p>
        </p:txBody>
      </p:sp>
      <p:sp>
        <p:nvSpPr>
          <p:cNvPr id="35896" name="直接连接符 35895"/>
          <p:cNvSpPr/>
          <p:nvPr/>
        </p:nvSpPr>
        <p:spPr>
          <a:xfrm>
            <a:off x="4191000" y="1612900"/>
            <a:ext cx="0" cy="203200"/>
          </a:xfrm>
          <a:prstGeom prst="line">
            <a:avLst/>
          </a:prstGeom>
          <a:ln w="25400" cap="flat" cmpd="sng">
            <a:solidFill>
              <a:schemeClr val="tx1"/>
            </a:solidFill>
            <a:prstDash val="solid"/>
            <a:headEnd type="none" w="med" len="med"/>
            <a:tailEnd type="triangle" w="med" len="med"/>
          </a:ln>
        </p:spPr>
      </p:sp>
      <p:sp>
        <p:nvSpPr>
          <p:cNvPr id="35897" name="矩形 35896"/>
          <p:cNvSpPr/>
          <p:nvPr/>
        </p:nvSpPr>
        <p:spPr>
          <a:xfrm>
            <a:off x="5237163" y="1038225"/>
            <a:ext cx="21367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“instruction fetch”</a:t>
            </a:r>
            <a:endParaRPr lang="en-US" altLang="zh-CN" sz="1800">
              <a:latin typeface="Arial" panose="020B0604020202020204" pitchFamily="34" charset="0"/>
              <a:ea typeface="Times New Roman" panose="02020603050405020304" pitchFamily="18" charset="0"/>
            </a:endParaRPr>
          </a:p>
        </p:txBody>
      </p:sp>
      <p:sp>
        <p:nvSpPr>
          <p:cNvPr id="35898" name="矩形 35897"/>
          <p:cNvSpPr/>
          <p:nvPr/>
        </p:nvSpPr>
        <p:spPr>
          <a:xfrm>
            <a:off x="5237163" y="1952625"/>
            <a:ext cx="28733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“decode / operand fetch”</a:t>
            </a:r>
            <a:endParaRPr lang="en-US" altLang="zh-CN" sz="1800">
              <a:latin typeface="Arial" panose="020B0604020202020204" pitchFamily="34" charset="0"/>
              <a:ea typeface="Times New Roman" panose="02020603050405020304" pitchFamily="18" charset="0"/>
            </a:endParaRPr>
          </a:p>
        </p:txBody>
      </p:sp>
      <p:sp>
        <p:nvSpPr>
          <p:cNvPr id="35899" name="直接连接符 35898"/>
          <p:cNvSpPr/>
          <p:nvPr/>
        </p:nvSpPr>
        <p:spPr>
          <a:xfrm flipV="1">
            <a:off x="5486400" y="5397500"/>
            <a:ext cx="0" cy="787400"/>
          </a:xfrm>
          <a:prstGeom prst="line">
            <a:avLst/>
          </a:prstGeom>
          <a:ln w="25400" cap="flat" cmpd="sng">
            <a:solidFill>
              <a:schemeClr val="tx1"/>
            </a:solidFill>
            <a:prstDash val="solid"/>
            <a:headEnd type="none" w="med" len="med"/>
            <a:tailEnd type="none" w="med" len="med"/>
          </a:ln>
        </p:spPr>
      </p:sp>
      <p:grpSp>
        <p:nvGrpSpPr>
          <p:cNvPr id="35905" name="组合 35904"/>
          <p:cNvGrpSpPr/>
          <p:nvPr/>
        </p:nvGrpSpPr>
        <p:grpSpPr>
          <a:xfrm>
            <a:off x="8483600" y="3298825"/>
            <a:ext cx="404813" cy="3228975"/>
            <a:chOff x="5462" y="2020"/>
            <a:chExt cx="255" cy="2034"/>
          </a:xfrm>
        </p:grpSpPr>
        <p:sp>
          <p:nvSpPr>
            <p:cNvPr id="35906" name="矩形 35905"/>
            <p:cNvSpPr/>
            <p:nvPr/>
          </p:nvSpPr>
          <p:spPr>
            <a:xfrm rot="16200000">
              <a:off x="5285" y="2222"/>
              <a:ext cx="634" cy="229"/>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Execute</a:t>
              </a:r>
              <a:endParaRPr lang="en-US" altLang="zh-CN" sz="1800" i="1">
                <a:latin typeface="Arial" panose="020B0604020202020204" pitchFamily="34" charset="0"/>
                <a:ea typeface="Times New Roman" panose="02020603050405020304" pitchFamily="18" charset="0"/>
              </a:endParaRPr>
            </a:p>
          </p:txBody>
        </p:sp>
        <p:sp>
          <p:nvSpPr>
            <p:cNvPr id="35907" name="矩形 35906"/>
            <p:cNvSpPr/>
            <p:nvPr/>
          </p:nvSpPr>
          <p:spPr>
            <a:xfrm rot="16200000">
              <a:off x="5284" y="2884"/>
              <a:ext cx="634" cy="229"/>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Memory</a:t>
              </a:r>
              <a:endParaRPr lang="en-US" altLang="zh-CN" sz="1800" i="1">
                <a:latin typeface="Arial" panose="020B0604020202020204" pitchFamily="34" charset="0"/>
                <a:ea typeface="Times New Roman" panose="02020603050405020304" pitchFamily="18" charset="0"/>
              </a:endParaRPr>
            </a:p>
          </p:txBody>
        </p:sp>
        <p:sp>
          <p:nvSpPr>
            <p:cNvPr id="35908" name="矩形 35907"/>
            <p:cNvSpPr/>
            <p:nvPr/>
          </p:nvSpPr>
          <p:spPr>
            <a:xfrm rot="16200000">
              <a:off x="5175" y="3538"/>
              <a:ext cx="802" cy="229"/>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Write-back</a:t>
              </a:r>
              <a:endParaRPr lang="en-US" altLang="zh-CN" sz="1800" i="1">
                <a:latin typeface="Arial" panose="020B0604020202020204" pitchFamily="34" charset="0"/>
                <a:ea typeface="Times New Roman" panose="02020603050405020304" pitchFamily="18" charset="0"/>
              </a:endParaRPr>
            </a:p>
          </p:txBody>
        </p:sp>
      </p:grpSp>
      <p:sp>
        <p:nvSpPr>
          <p:cNvPr id="2" name="Footer Placeholder 1"/>
          <p:cNvSpPr>
            <a:spLocks noGrp="1"/>
          </p:cNvSpPr>
          <p:nvPr>
            <p:ph type="ftr" sz="quarter" idx="11"/>
          </p:nvPr>
        </p:nvSpPr>
        <p:spPr/>
        <p:txBody>
          <a:bodyPr/>
          <a:lstStyle/>
          <a:p>
            <a:pPr algn="ctr"/>
            <a:r>
              <a:rPr lang="en-US" altLang="zh-CN" smtClean="0"/>
              <a:t>Northwestern Polytechnical University</a:t>
            </a:r>
            <a:endParaRPr lang="zh-CN" alt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1238885" y="3810"/>
            <a:ext cx="7298690" cy="649605"/>
          </a:xfrm>
        </p:spPr>
        <p:txBody>
          <a:bodyPr/>
          <a:lstStyle/>
          <a:p>
            <a:r>
              <a:rPr lang="en-US" altLang="zh-CN" sz="3200">
                <a:sym typeface="+mn-ea"/>
              </a:rPr>
              <a:t>Traditional FSM Controller</a:t>
            </a:r>
            <a:endParaRPr lang="en-US" altLang="zh-CN" sz="3200" dirty="0"/>
          </a:p>
        </p:txBody>
      </p:sp>
      <p:sp>
        <p:nvSpPr>
          <p:cNvPr id="2" name="内容占位符 1"/>
          <p:cNvSpPr>
            <a:spLocks noGrp="1"/>
          </p:cNvSpPr>
          <p:nvPr>
            <p:ph sz="quarter" idx="13"/>
          </p:nvPr>
        </p:nvSpPr>
        <p:spPr>
          <a:xfrm>
            <a:off x="236220" y="116840"/>
            <a:ext cx="1022985" cy="568325"/>
          </a:xfrm>
        </p:spPr>
        <p:txBody>
          <a:bodyPr/>
          <a:lstStyle/>
          <a:p>
            <a:r>
              <a:rPr lang="en-US" altLang="zh-CN"/>
              <a:t>5.3</a:t>
            </a:r>
            <a:endParaRPr lang="en-US" altLang="zh-CN"/>
          </a:p>
        </p:txBody>
      </p:sp>
      <p:sp>
        <p:nvSpPr>
          <p:cNvPr id="36868" name="矩形 36867"/>
          <p:cNvSpPr/>
          <p:nvPr/>
        </p:nvSpPr>
        <p:spPr>
          <a:xfrm>
            <a:off x="5270500" y="5422900"/>
            <a:ext cx="660400" cy="279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6869" name="矩形 36868"/>
          <p:cNvSpPr/>
          <p:nvPr/>
        </p:nvSpPr>
        <p:spPr>
          <a:xfrm>
            <a:off x="5237163" y="5381625"/>
            <a:ext cx="7270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State</a:t>
            </a:r>
            <a:endParaRPr lang="en-US" altLang="zh-CN" sz="1800">
              <a:latin typeface="Arial" panose="020B0604020202020204" pitchFamily="34" charset="0"/>
              <a:ea typeface="Times New Roman" panose="02020603050405020304" pitchFamily="18" charset="0"/>
            </a:endParaRPr>
          </a:p>
        </p:txBody>
      </p:sp>
      <p:sp>
        <p:nvSpPr>
          <p:cNvPr id="36870" name="矩形 36869"/>
          <p:cNvSpPr/>
          <p:nvPr/>
        </p:nvSpPr>
        <p:spPr>
          <a:xfrm>
            <a:off x="5270500" y="3441700"/>
            <a:ext cx="3327400" cy="16510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6871" name="直接连接符 36870"/>
          <p:cNvSpPr/>
          <p:nvPr/>
        </p:nvSpPr>
        <p:spPr>
          <a:xfrm>
            <a:off x="4660900" y="4191000"/>
            <a:ext cx="584200" cy="0"/>
          </a:xfrm>
          <a:prstGeom prst="line">
            <a:avLst/>
          </a:prstGeom>
          <a:ln w="25400" cap="flat" cmpd="sng">
            <a:solidFill>
              <a:schemeClr val="tx1"/>
            </a:solidFill>
            <a:prstDash val="solid"/>
            <a:headEnd type="none" w="med" len="med"/>
            <a:tailEnd type="triangle" w="med" len="med"/>
          </a:ln>
        </p:spPr>
      </p:sp>
      <p:sp>
        <p:nvSpPr>
          <p:cNvPr id="36872" name="直接连接符 36871"/>
          <p:cNvSpPr/>
          <p:nvPr/>
        </p:nvSpPr>
        <p:spPr>
          <a:xfrm>
            <a:off x="4648200" y="3898900"/>
            <a:ext cx="0" cy="660400"/>
          </a:xfrm>
          <a:prstGeom prst="line">
            <a:avLst/>
          </a:prstGeom>
          <a:ln w="25400" cap="flat" cmpd="sng">
            <a:solidFill>
              <a:schemeClr val="tx1"/>
            </a:solidFill>
            <a:prstDash val="solid"/>
            <a:headEnd type="none" w="med" len="med"/>
            <a:tailEnd type="none" w="med" len="med"/>
          </a:ln>
        </p:spPr>
      </p:sp>
      <p:sp>
        <p:nvSpPr>
          <p:cNvPr id="36873" name="直接连接符 36872"/>
          <p:cNvSpPr/>
          <p:nvPr/>
        </p:nvSpPr>
        <p:spPr>
          <a:xfrm>
            <a:off x="3060700" y="3962400"/>
            <a:ext cx="1574800" cy="0"/>
          </a:xfrm>
          <a:prstGeom prst="line">
            <a:avLst/>
          </a:prstGeom>
          <a:ln w="25400" cap="flat" cmpd="sng">
            <a:solidFill>
              <a:schemeClr val="tx1"/>
            </a:solidFill>
            <a:prstDash val="solid"/>
            <a:headEnd type="none" w="med" len="med"/>
            <a:tailEnd type="triangle" w="med" len="med"/>
          </a:ln>
        </p:spPr>
      </p:sp>
      <p:sp>
        <p:nvSpPr>
          <p:cNvPr id="36874" name="直接连接符 36873"/>
          <p:cNvSpPr/>
          <p:nvPr/>
        </p:nvSpPr>
        <p:spPr>
          <a:xfrm flipH="1">
            <a:off x="4102100" y="4203700"/>
            <a:ext cx="101600" cy="127000"/>
          </a:xfrm>
          <a:prstGeom prst="line">
            <a:avLst/>
          </a:prstGeom>
          <a:ln w="25400" cap="flat" cmpd="sng">
            <a:solidFill>
              <a:schemeClr val="tx1"/>
            </a:solidFill>
            <a:prstDash val="solid"/>
            <a:headEnd type="none" w="med" len="med"/>
            <a:tailEnd type="none" w="med" len="med"/>
          </a:ln>
        </p:spPr>
      </p:sp>
      <p:sp>
        <p:nvSpPr>
          <p:cNvPr id="36875" name="矩形 36874"/>
          <p:cNvSpPr/>
          <p:nvPr/>
        </p:nvSpPr>
        <p:spPr>
          <a:xfrm>
            <a:off x="3941763" y="4314825"/>
            <a:ext cx="3206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6</a:t>
            </a:r>
            <a:endParaRPr lang="en-US" altLang="zh-CN" sz="1800">
              <a:latin typeface="Arial" panose="020B0604020202020204" pitchFamily="34" charset="0"/>
              <a:ea typeface="Times New Roman" panose="02020603050405020304" pitchFamily="18" charset="0"/>
            </a:endParaRPr>
          </a:p>
        </p:txBody>
      </p:sp>
      <p:sp>
        <p:nvSpPr>
          <p:cNvPr id="36876" name="直接连接符 36875"/>
          <p:cNvSpPr/>
          <p:nvPr/>
        </p:nvSpPr>
        <p:spPr>
          <a:xfrm>
            <a:off x="3898900" y="4267200"/>
            <a:ext cx="736600" cy="0"/>
          </a:xfrm>
          <a:prstGeom prst="line">
            <a:avLst/>
          </a:prstGeom>
          <a:ln w="25400" cap="flat" cmpd="sng">
            <a:solidFill>
              <a:schemeClr val="tx1"/>
            </a:solidFill>
            <a:prstDash val="solid"/>
            <a:headEnd type="none" w="med" len="med"/>
            <a:tailEnd type="triangle" w="med" len="med"/>
          </a:ln>
        </p:spPr>
      </p:sp>
      <p:sp>
        <p:nvSpPr>
          <p:cNvPr id="36877" name="直接连接符 36876"/>
          <p:cNvSpPr/>
          <p:nvPr/>
        </p:nvSpPr>
        <p:spPr>
          <a:xfrm>
            <a:off x="4356100" y="4495800"/>
            <a:ext cx="279400" cy="0"/>
          </a:xfrm>
          <a:prstGeom prst="line">
            <a:avLst/>
          </a:prstGeom>
          <a:ln w="25400" cap="flat" cmpd="sng">
            <a:solidFill>
              <a:schemeClr val="tx1"/>
            </a:solidFill>
            <a:prstDash val="solid"/>
            <a:headEnd type="none" w="med" len="med"/>
            <a:tailEnd type="triangle" w="med" len="med"/>
          </a:ln>
        </p:spPr>
      </p:sp>
      <p:sp>
        <p:nvSpPr>
          <p:cNvPr id="36878" name="直接连接符 36877"/>
          <p:cNvSpPr/>
          <p:nvPr/>
        </p:nvSpPr>
        <p:spPr>
          <a:xfrm>
            <a:off x="5562600" y="5118100"/>
            <a:ext cx="0" cy="279400"/>
          </a:xfrm>
          <a:prstGeom prst="line">
            <a:avLst/>
          </a:prstGeom>
          <a:ln w="25400" cap="flat" cmpd="sng">
            <a:solidFill>
              <a:schemeClr val="tx1"/>
            </a:solidFill>
            <a:prstDash val="solid"/>
            <a:headEnd type="none" w="med" len="med"/>
            <a:tailEnd type="triangle" w="med" len="med"/>
          </a:ln>
        </p:spPr>
      </p:sp>
      <p:sp>
        <p:nvSpPr>
          <p:cNvPr id="36879" name="任意多边形 36878"/>
          <p:cNvSpPr/>
          <p:nvPr/>
        </p:nvSpPr>
        <p:spPr>
          <a:xfrm>
            <a:off x="4343400" y="4495800"/>
            <a:ext cx="1233488" cy="1373188"/>
          </a:xfrm>
          <a:custGeom>
            <a:avLst/>
            <a:gdLst/>
            <a:ahLst/>
            <a:cxnLst/>
            <a:rect l="0" t="0" r="0" b="0"/>
            <a:pathLst>
              <a:path w="777" h="865">
                <a:moveTo>
                  <a:pt x="769" y="768"/>
                </a:moveTo>
                <a:lnTo>
                  <a:pt x="776" y="784"/>
                </a:lnTo>
                <a:lnTo>
                  <a:pt x="776" y="808"/>
                </a:lnTo>
                <a:lnTo>
                  <a:pt x="776" y="824"/>
                </a:lnTo>
                <a:lnTo>
                  <a:pt x="776" y="840"/>
                </a:lnTo>
                <a:lnTo>
                  <a:pt x="776" y="856"/>
                </a:lnTo>
                <a:lnTo>
                  <a:pt x="769" y="864"/>
                </a:lnTo>
                <a:lnTo>
                  <a:pt x="0" y="864"/>
                </a:lnTo>
                <a:lnTo>
                  <a:pt x="0" y="0"/>
                </a:lnTo>
              </a:path>
            </a:pathLst>
          </a:custGeom>
          <a:noFill/>
          <a:ln w="25400" cap="rnd" cmpd="sng">
            <a:solidFill>
              <a:schemeClr val="tx1">
                <a:alpha val="100000"/>
              </a:schemeClr>
            </a:solidFill>
            <a:prstDash val="solid"/>
            <a:headEnd type="none" w="med" len="med"/>
            <a:tailEnd type="none" w="med" len="med"/>
          </a:ln>
        </p:spPr>
        <p:txBody>
          <a:bodyPr/>
          <a:lstStyle/>
          <a:p>
            <a:endParaRPr lang="zh-CN" altLang="en-US"/>
          </a:p>
        </p:txBody>
      </p:sp>
      <p:sp>
        <p:nvSpPr>
          <p:cNvPr id="36880" name="直接连接符 36879"/>
          <p:cNvSpPr/>
          <p:nvPr/>
        </p:nvSpPr>
        <p:spPr>
          <a:xfrm flipH="1">
            <a:off x="4559300" y="5803900"/>
            <a:ext cx="101600" cy="127000"/>
          </a:xfrm>
          <a:prstGeom prst="line">
            <a:avLst/>
          </a:prstGeom>
          <a:ln w="25400" cap="flat" cmpd="sng">
            <a:solidFill>
              <a:schemeClr val="tx1"/>
            </a:solidFill>
            <a:prstDash val="solid"/>
            <a:headEnd type="none" w="med" len="med"/>
            <a:tailEnd type="none" w="med" len="med"/>
          </a:ln>
        </p:spPr>
      </p:sp>
      <p:sp>
        <p:nvSpPr>
          <p:cNvPr id="36881" name="矩形 36880"/>
          <p:cNvSpPr/>
          <p:nvPr/>
        </p:nvSpPr>
        <p:spPr>
          <a:xfrm>
            <a:off x="4475163" y="5457825"/>
            <a:ext cx="3206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4</a:t>
            </a:r>
            <a:endParaRPr lang="en-US" altLang="zh-CN" sz="1800">
              <a:latin typeface="Arial" panose="020B0604020202020204" pitchFamily="34" charset="0"/>
              <a:ea typeface="Times New Roman" panose="02020603050405020304" pitchFamily="18" charset="0"/>
            </a:endParaRPr>
          </a:p>
        </p:txBody>
      </p:sp>
      <p:sp>
        <p:nvSpPr>
          <p:cNvPr id="36882" name="直接连接符 36881"/>
          <p:cNvSpPr/>
          <p:nvPr/>
        </p:nvSpPr>
        <p:spPr>
          <a:xfrm flipH="1">
            <a:off x="4787900" y="4127500"/>
            <a:ext cx="101600" cy="127000"/>
          </a:xfrm>
          <a:prstGeom prst="line">
            <a:avLst/>
          </a:prstGeom>
          <a:ln w="25400" cap="flat" cmpd="sng">
            <a:solidFill>
              <a:schemeClr val="tx1"/>
            </a:solidFill>
            <a:prstDash val="solid"/>
            <a:headEnd type="none" w="med" len="med"/>
            <a:tailEnd type="none" w="med" len="med"/>
          </a:ln>
        </p:spPr>
      </p:sp>
      <p:sp>
        <p:nvSpPr>
          <p:cNvPr id="36883" name="矩形 36882"/>
          <p:cNvSpPr/>
          <p:nvPr/>
        </p:nvSpPr>
        <p:spPr>
          <a:xfrm>
            <a:off x="4703763" y="3781425"/>
            <a:ext cx="4476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11</a:t>
            </a:r>
            <a:endParaRPr lang="en-US" altLang="zh-CN" sz="1800">
              <a:latin typeface="Arial" panose="020B0604020202020204" pitchFamily="34" charset="0"/>
              <a:ea typeface="Times New Roman" panose="02020603050405020304" pitchFamily="18" charset="0"/>
            </a:endParaRPr>
          </a:p>
        </p:txBody>
      </p:sp>
      <p:sp>
        <p:nvSpPr>
          <p:cNvPr id="36884" name="直接连接符 36883"/>
          <p:cNvSpPr/>
          <p:nvPr/>
        </p:nvSpPr>
        <p:spPr>
          <a:xfrm flipV="1">
            <a:off x="5943600" y="3416300"/>
            <a:ext cx="0" cy="1701800"/>
          </a:xfrm>
          <a:prstGeom prst="line">
            <a:avLst/>
          </a:prstGeom>
          <a:ln w="25400" cap="flat" cmpd="sng">
            <a:solidFill>
              <a:schemeClr val="tx1"/>
            </a:solidFill>
            <a:prstDash val="solid"/>
            <a:headEnd type="none" w="med" len="med"/>
            <a:tailEnd type="none" w="med" len="med"/>
          </a:ln>
        </p:spPr>
      </p:sp>
      <p:sp>
        <p:nvSpPr>
          <p:cNvPr id="36885" name="矩形 36884"/>
          <p:cNvSpPr/>
          <p:nvPr/>
        </p:nvSpPr>
        <p:spPr>
          <a:xfrm>
            <a:off x="5237163" y="3476625"/>
            <a:ext cx="727075" cy="650875"/>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next</a:t>
            </a:r>
            <a:endParaRPr lang="en-US" altLang="zh-CN" sz="1800">
              <a:solidFill>
                <a:schemeClr val="accent1"/>
              </a:solidFill>
              <a:latin typeface="Arial" panose="020B0604020202020204" pitchFamily="34" charset="0"/>
              <a:ea typeface="Times New Roman" panose="02020603050405020304" pitchFamily="18" charset="0"/>
            </a:endParaRPr>
          </a:p>
          <a:p>
            <a:pPr lvl="0"/>
            <a:r>
              <a:rPr lang="en-US" altLang="zh-CN" sz="1800">
                <a:solidFill>
                  <a:schemeClr val="accent1"/>
                </a:solidFill>
                <a:latin typeface="Arial" panose="020B0604020202020204" pitchFamily="34" charset="0"/>
                <a:ea typeface="Times New Roman" panose="02020603050405020304" pitchFamily="18" charset="0"/>
              </a:rPr>
              <a:t>State</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36886" name="矩形 36885"/>
          <p:cNvSpPr/>
          <p:nvPr/>
        </p:nvSpPr>
        <p:spPr>
          <a:xfrm>
            <a:off x="3636963" y="5915025"/>
            <a:ext cx="4476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op</a:t>
            </a:r>
            <a:endParaRPr lang="en-US" altLang="zh-CN" sz="1800">
              <a:latin typeface="Arial" panose="020B0604020202020204" pitchFamily="34" charset="0"/>
              <a:ea typeface="Times New Roman" panose="02020603050405020304" pitchFamily="18" charset="0"/>
            </a:endParaRPr>
          </a:p>
        </p:txBody>
      </p:sp>
      <p:sp>
        <p:nvSpPr>
          <p:cNvPr id="36887" name="矩形 36886"/>
          <p:cNvSpPr/>
          <p:nvPr/>
        </p:nvSpPr>
        <p:spPr>
          <a:xfrm>
            <a:off x="2265363" y="4010025"/>
            <a:ext cx="7778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Equal</a:t>
            </a:r>
            <a:endParaRPr lang="en-US" altLang="zh-CN" sz="1800">
              <a:latin typeface="Arial" panose="020B0604020202020204" pitchFamily="34" charset="0"/>
              <a:ea typeface="Times New Roman" panose="02020603050405020304" pitchFamily="18" charset="0"/>
            </a:endParaRPr>
          </a:p>
        </p:txBody>
      </p:sp>
      <p:sp>
        <p:nvSpPr>
          <p:cNvPr id="36888" name="矩形 36887"/>
          <p:cNvSpPr/>
          <p:nvPr/>
        </p:nvSpPr>
        <p:spPr>
          <a:xfrm>
            <a:off x="6532563" y="3476625"/>
            <a:ext cx="15525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control points</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36889" name="矩形 36888"/>
          <p:cNvSpPr/>
          <p:nvPr/>
        </p:nvSpPr>
        <p:spPr>
          <a:xfrm>
            <a:off x="5270500" y="4432300"/>
            <a:ext cx="3327400" cy="2032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6890" name="矩形 36889"/>
          <p:cNvSpPr/>
          <p:nvPr/>
        </p:nvSpPr>
        <p:spPr>
          <a:xfrm>
            <a:off x="588963" y="1419225"/>
            <a:ext cx="6889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state</a:t>
            </a:r>
            <a:endParaRPr lang="en-US" altLang="zh-CN" sz="1800">
              <a:latin typeface="Arial" panose="020B0604020202020204" pitchFamily="34" charset="0"/>
              <a:ea typeface="Times New Roman" panose="02020603050405020304" pitchFamily="18" charset="0"/>
            </a:endParaRPr>
          </a:p>
        </p:txBody>
      </p:sp>
      <p:sp>
        <p:nvSpPr>
          <p:cNvPr id="36891" name="矩形 36890"/>
          <p:cNvSpPr/>
          <p:nvPr/>
        </p:nvSpPr>
        <p:spPr>
          <a:xfrm>
            <a:off x="1274763" y="1419225"/>
            <a:ext cx="4476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op</a:t>
            </a:r>
            <a:endParaRPr lang="en-US" altLang="zh-CN" sz="1800">
              <a:latin typeface="Arial" panose="020B0604020202020204" pitchFamily="34" charset="0"/>
              <a:ea typeface="Times New Roman" panose="02020603050405020304" pitchFamily="18" charset="0"/>
            </a:endParaRPr>
          </a:p>
        </p:txBody>
      </p:sp>
      <p:sp>
        <p:nvSpPr>
          <p:cNvPr id="36892" name="矩形 36891"/>
          <p:cNvSpPr/>
          <p:nvPr/>
        </p:nvSpPr>
        <p:spPr>
          <a:xfrm>
            <a:off x="1731963" y="1419225"/>
            <a:ext cx="688975" cy="376238"/>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cond</a:t>
            </a:r>
            <a:endParaRPr lang="en-US" altLang="zh-CN" sz="1800" err="1">
              <a:latin typeface="Arial" panose="020B0604020202020204" pitchFamily="34" charset="0"/>
              <a:ea typeface="Times New Roman" panose="02020603050405020304" pitchFamily="18" charset="0"/>
            </a:endParaRPr>
          </a:p>
        </p:txBody>
      </p:sp>
      <p:sp>
        <p:nvSpPr>
          <p:cNvPr id="36893" name="矩形 36892"/>
          <p:cNvSpPr/>
          <p:nvPr/>
        </p:nvSpPr>
        <p:spPr>
          <a:xfrm>
            <a:off x="2417763" y="1114425"/>
            <a:ext cx="688975" cy="650875"/>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next</a:t>
            </a:r>
            <a:endParaRPr lang="en-US" altLang="zh-CN" sz="1800">
              <a:solidFill>
                <a:schemeClr val="accent1"/>
              </a:solidFill>
              <a:latin typeface="Arial" panose="020B0604020202020204" pitchFamily="34" charset="0"/>
              <a:ea typeface="Times New Roman" panose="02020603050405020304" pitchFamily="18" charset="0"/>
            </a:endParaRPr>
          </a:p>
          <a:p>
            <a:pPr lvl="0"/>
            <a:r>
              <a:rPr lang="en-US" altLang="zh-CN" sz="1800">
                <a:solidFill>
                  <a:schemeClr val="accent1"/>
                </a:solidFill>
                <a:latin typeface="Arial" panose="020B0604020202020204" pitchFamily="34" charset="0"/>
                <a:ea typeface="Times New Roman" panose="02020603050405020304" pitchFamily="18" charset="0"/>
              </a:rPr>
              <a:t>state</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36894" name="矩形 36893"/>
          <p:cNvSpPr/>
          <p:nvPr/>
        </p:nvSpPr>
        <p:spPr>
          <a:xfrm>
            <a:off x="3103563" y="1419225"/>
            <a:ext cx="15525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control points</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36895" name="矩形 36894"/>
          <p:cNvSpPr/>
          <p:nvPr/>
        </p:nvSpPr>
        <p:spPr>
          <a:xfrm>
            <a:off x="546100" y="1231900"/>
            <a:ext cx="4165600" cy="19558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6896" name="直接连接符 36895"/>
          <p:cNvSpPr/>
          <p:nvPr/>
        </p:nvSpPr>
        <p:spPr>
          <a:xfrm>
            <a:off x="1219200" y="1231900"/>
            <a:ext cx="0" cy="1955800"/>
          </a:xfrm>
          <a:prstGeom prst="line">
            <a:avLst/>
          </a:prstGeom>
          <a:ln w="25400" cap="flat" cmpd="sng">
            <a:solidFill>
              <a:schemeClr val="tx1"/>
            </a:solidFill>
            <a:prstDash val="solid"/>
            <a:headEnd type="none" w="med" len="med"/>
            <a:tailEnd type="none" w="med" len="med"/>
          </a:ln>
        </p:spPr>
      </p:sp>
      <p:sp>
        <p:nvSpPr>
          <p:cNvPr id="36897" name="直接连接符 36896"/>
          <p:cNvSpPr/>
          <p:nvPr/>
        </p:nvSpPr>
        <p:spPr>
          <a:xfrm>
            <a:off x="1752600" y="1231900"/>
            <a:ext cx="0" cy="1955800"/>
          </a:xfrm>
          <a:prstGeom prst="line">
            <a:avLst/>
          </a:prstGeom>
          <a:ln w="25400" cap="flat" cmpd="sng">
            <a:solidFill>
              <a:schemeClr val="tx1"/>
            </a:solidFill>
            <a:prstDash val="solid"/>
            <a:headEnd type="none" w="med" len="med"/>
            <a:tailEnd type="none" w="med" len="med"/>
          </a:ln>
        </p:spPr>
      </p:sp>
      <p:sp>
        <p:nvSpPr>
          <p:cNvPr id="36898" name="直接连接符 36897"/>
          <p:cNvSpPr/>
          <p:nvPr/>
        </p:nvSpPr>
        <p:spPr>
          <a:xfrm>
            <a:off x="2362200" y="1244600"/>
            <a:ext cx="0" cy="1930400"/>
          </a:xfrm>
          <a:prstGeom prst="line">
            <a:avLst/>
          </a:prstGeom>
          <a:ln w="76200" cap="flat" cmpd="tri">
            <a:solidFill>
              <a:schemeClr val="tx1"/>
            </a:solidFill>
            <a:prstDash val="solid"/>
            <a:headEnd type="none" w="med" len="med"/>
            <a:tailEnd type="none" w="med" len="med"/>
          </a:ln>
        </p:spPr>
      </p:sp>
      <p:sp>
        <p:nvSpPr>
          <p:cNvPr id="36899" name="直接连接符 36898"/>
          <p:cNvSpPr/>
          <p:nvPr/>
        </p:nvSpPr>
        <p:spPr>
          <a:xfrm>
            <a:off x="3048000" y="1231900"/>
            <a:ext cx="0" cy="1955800"/>
          </a:xfrm>
          <a:prstGeom prst="line">
            <a:avLst/>
          </a:prstGeom>
          <a:ln w="25400" cap="flat" cmpd="sng">
            <a:solidFill>
              <a:schemeClr val="tx1"/>
            </a:solidFill>
            <a:prstDash val="solid"/>
            <a:headEnd type="none" w="med" len="med"/>
            <a:tailEnd type="none" w="med" len="med"/>
          </a:ln>
        </p:spPr>
      </p:sp>
      <p:sp>
        <p:nvSpPr>
          <p:cNvPr id="36900" name="矩形 36899"/>
          <p:cNvSpPr/>
          <p:nvPr/>
        </p:nvSpPr>
        <p:spPr>
          <a:xfrm>
            <a:off x="512763" y="3248025"/>
            <a:ext cx="13620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Truth Table</a:t>
            </a:r>
            <a:endParaRPr lang="en-US" altLang="zh-CN" sz="1800">
              <a:latin typeface="Arial" panose="020B0604020202020204" pitchFamily="34" charset="0"/>
              <a:ea typeface="Times New Roman" panose="02020603050405020304" pitchFamily="18" charset="0"/>
            </a:endParaRPr>
          </a:p>
        </p:txBody>
      </p:sp>
      <p:sp>
        <p:nvSpPr>
          <p:cNvPr id="36901" name="直接连接符 36900"/>
          <p:cNvSpPr/>
          <p:nvPr/>
        </p:nvSpPr>
        <p:spPr>
          <a:xfrm>
            <a:off x="546100" y="1676400"/>
            <a:ext cx="4165600" cy="0"/>
          </a:xfrm>
          <a:prstGeom prst="line">
            <a:avLst/>
          </a:prstGeom>
          <a:ln w="25400" cap="flat" cmpd="sng">
            <a:solidFill>
              <a:schemeClr val="tx1"/>
            </a:solidFill>
            <a:prstDash val="solid"/>
            <a:headEnd type="none" w="med" len="med"/>
            <a:tailEnd type="none" w="med" len="med"/>
          </a:ln>
        </p:spPr>
      </p:sp>
      <p:sp>
        <p:nvSpPr>
          <p:cNvPr id="36902" name="直接连接符 36901"/>
          <p:cNvSpPr/>
          <p:nvPr/>
        </p:nvSpPr>
        <p:spPr>
          <a:xfrm>
            <a:off x="4889500" y="2451100"/>
            <a:ext cx="812800" cy="660400"/>
          </a:xfrm>
          <a:prstGeom prst="line">
            <a:avLst/>
          </a:prstGeom>
          <a:ln w="25400" cap="flat" cmpd="sng">
            <a:solidFill>
              <a:schemeClr val="accent1"/>
            </a:solidFill>
            <a:prstDash val="solid"/>
            <a:headEnd type="none" w="med" len="med"/>
            <a:tailEnd type="triangle" w="med" len="med"/>
          </a:ln>
        </p:spPr>
      </p:sp>
      <p:sp>
        <p:nvSpPr>
          <p:cNvPr id="36903" name="直接连接符 36902"/>
          <p:cNvSpPr/>
          <p:nvPr/>
        </p:nvSpPr>
        <p:spPr>
          <a:xfrm>
            <a:off x="6400800" y="5118100"/>
            <a:ext cx="0" cy="279400"/>
          </a:xfrm>
          <a:prstGeom prst="line">
            <a:avLst/>
          </a:prstGeom>
          <a:ln w="25400" cap="flat" cmpd="sng">
            <a:solidFill>
              <a:schemeClr val="tx1"/>
            </a:solidFill>
            <a:prstDash val="solid"/>
            <a:headEnd type="none" w="med" len="med"/>
            <a:tailEnd type="triangle" w="med" len="med"/>
          </a:ln>
        </p:spPr>
      </p:sp>
      <p:sp>
        <p:nvSpPr>
          <p:cNvPr id="36904" name="直接连接符 36903"/>
          <p:cNvSpPr/>
          <p:nvPr/>
        </p:nvSpPr>
        <p:spPr>
          <a:xfrm>
            <a:off x="6705600" y="5118100"/>
            <a:ext cx="0" cy="279400"/>
          </a:xfrm>
          <a:prstGeom prst="line">
            <a:avLst/>
          </a:prstGeom>
          <a:ln w="25400" cap="flat" cmpd="sng">
            <a:solidFill>
              <a:schemeClr val="tx1"/>
            </a:solidFill>
            <a:prstDash val="solid"/>
            <a:headEnd type="none" w="med" len="med"/>
            <a:tailEnd type="triangle" w="med" len="med"/>
          </a:ln>
        </p:spPr>
      </p:sp>
      <p:sp>
        <p:nvSpPr>
          <p:cNvPr id="36905" name="直接连接符 36904"/>
          <p:cNvSpPr/>
          <p:nvPr/>
        </p:nvSpPr>
        <p:spPr>
          <a:xfrm>
            <a:off x="8305800" y="5118100"/>
            <a:ext cx="0" cy="279400"/>
          </a:xfrm>
          <a:prstGeom prst="line">
            <a:avLst/>
          </a:prstGeom>
          <a:ln w="25400" cap="flat" cmpd="sng">
            <a:solidFill>
              <a:schemeClr val="tx1"/>
            </a:solidFill>
            <a:prstDash val="solid"/>
            <a:headEnd type="none" w="med" len="med"/>
            <a:tailEnd type="triangle" w="med" len="med"/>
          </a:ln>
        </p:spPr>
      </p:sp>
      <p:sp>
        <p:nvSpPr>
          <p:cNvPr id="36906" name="矩形 36905"/>
          <p:cNvSpPr/>
          <p:nvPr/>
        </p:nvSpPr>
        <p:spPr>
          <a:xfrm>
            <a:off x="3517900" y="6032500"/>
            <a:ext cx="660400" cy="2032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36907" name="直接连接符 36906"/>
          <p:cNvSpPr/>
          <p:nvPr/>
        </p:nvSpPr>
        <p:spPr>
          <a:xfrm flipV="1">
            <a:off x="3886200" y="4254500"/>
            <a:ext cx="0" cy="1778000"/>
          </a:xfrm>
          <a:prstGeom prst="line">
            <a:avLst/>
          </a:prstGeom>
          <a:ln w="25400" cap="flat" cmpd="sng">
            <a:solidFill>
              <a:schemeClr val="tx1"/>
            </a:solidFill>
            <a:prstDash val="solid"/>
            <a:headEnd type="none" w="med" len="med"/>
            <a:tailEnd type="none" w="med" len="med"/>
          </a:ln>
        </p:spPr>
      </p:sp>
      <p:sp>
        <p:nvSpPr>
          <p:cNvPr id="36908" name="矩形 36907"/>
          <p:cNvSpPr/>
          <p:nvPr/>
        </p:nvSpPr>
        <p:spPr>
          <a:xfrm>
            <a:off x="2189163" y="6296025"/>
            <a:ext cx="16795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datapath State</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36909" name="直接连接符 36908"/>
          <p:cNvSpPr/>
          <p:nvPr/>
        </p:nvSpPr>
        <p:spPr>
          <a:xfrm flipV="1">
            <a:off x="3048000" y="3949700"/>
            <a:ext cx="0" cy="2387600"/>
          </a:xfrm>
          <a:prstGeom prst="line">
            <a:avLst/>
          </a:prstGeom>
          <a:ln w="25400" cap="flat" cmpd="sng">
            <a:solidFill>
              <a:schemeClr val="tx1"/>
            </a:solidFill>
            <a:prstDash val="solid"/>
            <a:headEnd type="none" w="med" len="med"/>
            <a:tailEnd type="none" w="med" len="med"/>
          </a:ln>
        </p:spPr>
      </p:sp>
      <p:sp>
        <p:nvSpPr>
          <p:cNvPr id="36910" name="矩形 36909"/>
          <p:cNvSpPr/>
          <p:nvPr/>
        </p:nvSpPr>
        <p:spPr>
          <a:xfrm>
            <a:off x="4203700" y="6032500"/>
            <a:ext cx="965200" cy="2032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4" name="Date Placeholder 3"/>
          <p:cNvSpPr>
            <a:spLocks noGrp="1"/>
          </p:cNvSpPr>
          <p:nvPr>
            <p:ph type="dt" sz="half" idx="10"/>
          </p:nvPr>
        </p:nvSpPr>
        <p:spPr/>
        <p:txBody>
          <a:bodyPr/>
          <a:lstStyle/>
          <a:p>
            <a:r>
              <a:rPr lang="en-US" altLang="zh-CN" smtClean="0"/>
              <a:t>COaA, LEC10 MulCyc</a:t>
            </a:r>
            <a:endParaRPr lang="en-US" altLang="zh-CN" dirty="0"/>
          </a:p>
        </p:txBody>
      </p:sp>
      <p:sp>
        <p:nvSpPr>
          <p:cNvPr id="5" name="Footer Placeholder 4"/>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6" name="Slide Number Placeholder 5"/>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Recap: A Single Cycle Datapath</a:t>
            </a:r>
            <a:endParaRPr lang="zh-CN" altLang="en-US" dirty="0"/>
          </a:p>
        </p:txBody>
      </p:sp>
      <p:sp>
        <p:nvSpPr>
          <p:cNvPr id="7" name="内容占位符 6"/>
          <p:cNvSpPr>
            <a:spLocks noGrp="1"/>
          </p:cNvSpPr>
          <p:nvPr>
            <p:ph sz="quarter" idx="13"/>
          </p:nvPr>
        </p:nvSpPr>
        <p:spPr>
          <a:xfrm>
            <a:off x="228601" y="116837"/>
            <a:ext cx="1066800" cy="568325"/>
          </a:xfrm>
        </p:spPr>
        <p:txBody>
          <a:bodyPr/>
          <a:lstStyle/>
          <a:p>
            <a:r>
              <a:rPr lang="en-US" altLang="zh-CN" dirty="0"/>
              <a:t> 1.2</a:t>
            </a:r>
            <a:endParaRPr lang="zh-CN" altLang="en-US" dirty="0"/>
          </a:p>
        </p:txBody>
      </p:sp>
      <p:grpSp>
        <p:nvGrpSpPr>
          <p:cNvPr id="6156" name="组合 6155"/>
          <p:cNvGrpSpPr/>
          <p:nvPr/>
        </p:nvGrpSpPr>
        <p:grpSpPr>
          <a:xfrm>
            <a:off x="4973638" y="3211513"/>
            <a:ext cx="457200" cy="1136650"/>
            <a:chOff x="3168" y="2302"/>
            <a:chExt cx="288" cy="716"/>
          </a:xfrm>
        </p:grpSpPr>
        <p:sp>
          <p:nvSpPr>
            <p:cNvPr id="6148" name="直接连接符 6147"/>
            <p:cNvSpPr/>
            <p:nvPr/>
          </p:nvSpPr>
          <p:spPr>
            <a:xfrm>
              <a:off x="3168" y="2302"/>
              <a:ext cx="0" cy="163"/>
            </a:xfrm>
            <a:prstGeom prst="line">
              <a:avLst/>
            </a:prstGeom>
            <a:ln w="25400" cap="flat" cmpd="sng">
              <a:solidFill>
                <a:schemeClr val="tx1"/>
              </a:solidFill>
              <a:prstDash val="solid"/>
              <a:headEnd type="none" w="med" len="med"/>
              <a:tailEnd type="none" w="med" len="med"/>
            </a:ln>
          </p:spPr>
        </p:sp>
        <p:sp>
          <p:nvSpPr>
            <p:cNvPr id="6149" name="直接连接符 6148"/>
            <p:cNvSpPr/>
            <p:nvPr/>
          </p:nvSpPr>
          <p:spPr>
            <a:xfrm>
              <a:off x="3176" y="2302"/>
              <a:ext cx="272" cy="163"/>
            </a:xfrm>
            <a:prstGeom prst="line">
              <a:avLst/>
            </a:prstGeom>
            <a:ln w="25400" cap="flat" cmpd="sng">
              <a:solidFill>
                <a:schemeClr val="tx1"/>
              </a:solidFill>
              <a:prstDash val="solid"/>
              <a:headEnd type="none" w="med" len="med"/>
              <a:tailEnd type="none" w="med" len="med"/>
            </a:ln>
          </p:spPr>
        </p:sp>
        <p:sp>
          <p:nvSpPr>
            <p:cNvPr id="6150" name="直接连接符 6149"/>
            <p:cNvSpPr/>
            <p:nvPr/>
          </p:nvSpPr>
          <p:spPr>
            <a:xfrm>
              <a:off x="3176" y="2481"/>
              <a:ext cx="128" cy="74"/>
            </a:xfrm>
            <a:prstGeom prst="line">
              <a:avLst/>
            </a:prstGeom>
            <a:ln w="25400" cap="flat" cmpd="sng">
              <a:solidFill>
                <a:schemeClr val="tx1"/>
              </a:solidFill>
              <a:prstDash val="solid"/>
              <a:headEnd type="none" w="med" len="med"/>
              <a:tailEnd type="none" w="med" len="med"/>
            </a:ln>
          </p:spPr>
        </p:sp>
        <p:sp>
          <p:nvSpPr>
            <p:cNvPr id="6151" name="直接连接符 6150"/>
            <p:cNvSpPr/>
            <p:nvPr/>
          </p:nvSpPr>
          <p:spPr>
            <a:xfrm>
              <a:off x="3312" y="2571"/>
              <a:ext cx="0" cy="163"/>
            </a:xfrm>
            <a:prstGeom prst="line">
              <a:avLst/>
            </a:prstGeom>
            <a:ln w="25400" cap="flat" cmpd="sng">
              <a:solidFill>
                <a:schemeClr val="tx1"/>
              </a:solidFill>
              <a:prstDash val="solid"/>
              <a:headEnd type="none" w="med" len="med"/>
              <a:tailEnd type="none" w="med" len="med"/>
            </a:ln>
          </p:spPr>
        </p:sp>
        <p:sp>
          <p:nvSpPr>
            <p:cNvPr id="6152" name="直接连接符 6151"/>
            <p:cNvSpPr/>
            <p:nvPr/>
          </p:nvSpPr>
          <p:spPr>
            <a:xfrm>
              <a:off x="3456" y="2481"/>
              <a:ext cx="0" cy="342"/>
            </a:xfrm>
            <a:prstGeom prst="line">
              <a:avLst/>
            </a:prstGeom>
            <a:ln w="25400" cap="flat" cmpd="sng">
              <a:solidFill>
                <a:schemeClr val="tx1"/>
              </a:solidFill>
              <a:prstDash val="solid"/>
              <a:headEnd type="none" w="med" len="med"/>
              <a:tailEnd type="none" w="med" len="med"/>
            </a:ln>
          </p:spPr>
        </p:sp>
        <p:sp>
          <p:nvSpPr>
            <p:cNvPr id="6153" name="直接连接符 6152"/>
            <p:cNvSpPr/>
            <p:nvPr/>
          </p:nvSpPr>
          <p:spPr>
            <a:xfrm flipV="1">
              <a:off x="3176" y="2734"/>
              <a:ext cx="128" cy="105"/>
            </a:xfrm>
            <a:prstGeom prst="line">
              <a:avLst/>
            </a:prstGeom>
            <a:ln w="25400" cap="flat" cmpd="sng">
              <a:solidFill>
                <a:schemeClr val="tx1"/>
              </a:solidFill>
              <a:prstDash val="solid"/>
              <a:headEnd type="none" w="med" len="med"/>
              <a:tailEnd type="none" w="med" len="med"/>
            </a:ln>
          </p:spPr>
        </p:sp>
        <p:sp>
          <p:nvSpPr>
            <p:cNvPr id="6154" name="直接连接符 6153"/>
            <p:cNvSpPr/>
            <p:nvPr/>
          </p:nvSpPr>
          <p:spPr>
            <a:xfrm>
              <a:off x="3168" y="2839"/>
              <a:ext cx="0" cy="163"/>
            </a:xfrm>
            <a:prstGeom prst="line">
              <a:avLst/>
            </a:prstGeom>
            <a:ln w="25400" cap="flat" cmpd="sng">
              <a:solidFill>
                <a:schemeClr val="tx1"/>
              </a:solidFill>
              <a:prstDash val="solid"/>
              <a:headEnd type="none" w="med" len="med"/>
              <a:tailEnd type="none" w="med" len="med"/>
            </a:ln>
          </p:spPr>
        </p:sp>
        <p:sp>
          <p:nvSpPr>
            <p:cNvPr id="6155" name="直接连接符 6154"/>
            <p:cNvSpPr/>
            <p:nvPr/>
          </p:nvSpPr>
          <p:spPr>
            <a:xfrm flipV="1">
              <a:off x="3176" y="2823"/>
              <a:ext cx="272" cy="195"/>
            </a:xfrm>
            <a:prstGeom prst="line">
              <a:avLst/>
            </a:prstGeom>
            <a:ln w="25400" cap="flat" cmpd="sng">
              <a:solidFill>
                <a:schemeClr val="tx1"/>
              </a:solidFill>
              <a:prstDash val="solid"/>
              <a:headEnd type="none" w="med" len="med"/>
              <a:tailEnd type="none" w="med" len="med"/>
            </a:ln>
          </p:spPr>
        </p:sp>
      </p:grpSp>
      <p:sp>
        <p:nvSpPr>
          <p:cNvPr id="6157" name="直接连接符 6156"/>
          <p:cNvSpPr/>
          <p:nvPr/>
        </p:nvSpPr>
        <p:spPr>
          <a:xfrm flipH="1">
            <a:off x="5418138" y="3767138"/>
            <a:ext cx="2311400" cy="0"/>
          </a:xfrm>
          <a:prstGeom prst="line">
            <a:avLst/>
          </a:prstGeom>
          <a:ln w="25400" cap="flat" cmpd="sng">
            <a:solidFill>
              <a:schemeClr val="tx1"/>
            </a:solidFill>
            <a:prstDash val="solid"/>
            <a:headEnd type="triangle" w="med" len="med"/>
            <a:tailEnd type="none" w="med" len="med"/>
          </a:ln>
        </p:spPr>
      </p:sp>
      <p:sp>
        <p:nvSpPr>
          <p:cNvPr id="6158" name="直接连接符 6157"/>
          <p:cNvSpPr/>
          <p:nvPr/>
        </p:nvSpPr>
        <p:spPr>
          <a:xfrm flipH="1">
            <a:off x="5805488" y="3703638"/>
            <a:ext cx="88900" cy="128587"/>
          </a:xfrm>
          <a:prstGeom prst="line">
            <a:avLst/>
          </a:prstGeom>
          <a:ln w="12700" cap="flat" cmpd="sng">
            <a:solidFill>
              <a:schemeClr val="tx1"/>
            </a:solidFill>
            <a:prstDash val="solid"/>
            <a:headEnd type="none" w="med" len="med"/>
            <a:tailEnd type="none" w="med" len="med"/>
          </a:ln>
        </p:spPr>
      </p:sp>
      <p:sp>
        <p:nvSpPr>
          <p:cNvPr id="6159" name="矩形 6158"/>
          <p:cNvSpPr/>
          <p:nvPr/>
        </p:nvSpPr>
        <p:spPr>
          <a:xfrm>
            <a:off x="5486400" y="3759200"/>
            <a:ext cx="3841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32</a:t>
            </a:r>
            <a:endParaRPr lang="en-US" altLang="zh-CN" sz="1600">
              <a:latin typeface="Times New Roman" panose="02020603050405020304" pitchFamily="18" charset="0"/>
              <a:ea typeface="Times New Roman" panose="02020603050405020304" pitchFamily="18" charset="0"/>
            </a:endParaRPr>
          </a:p>
        </p:txBody>
      </p:sp>
      <p:sp>
        <p:nvSpPr>
          <p:cNvPr id="6160" name="直接连接符 6159"/>
          <p:cNvSpPr/>
          <p:nvPr/>
        </p:nvSpPr>
        <p:spPr>
          <a:xfrm>
            <a:off x="5202238" y="2846388"/>
            <a:ext cx="0" cy="482600"/>
          </a:xfrm>
          <a:prstGeom prst="line">
            <a:avLst/>
          </a:prstGeom>
          <a:ln w="25400" cap="flat" cmpd="sng">
            <a:solidFill>
              <a:schemeClr val="accent1"/>
            </a:solidFill>
            <a:prstDash val="solid"/>
            <a:headEnd type="none" w="med" len="med"/>
            <a:tailEnd type="triangle" w="med" len="med"/>
          </a:ln>
        </p:spPr>
      </p:sp>
      <p:sp>
        <p:nvSpPr>
          <p:cNvPr id="6161" name="矩形 6160"/>
          <p:cNvSpPr/>
          <p:nvPr/>
        </p:nvSpPr>
        <p:spPr>
          <a:xfrm>
            <a:off x="4267200" y="2698750"/>
            <a:ext cx="1016000" cy="333375"/>
          </a:xfrm>
          <a:prstGeom prst="rect">
            <a:avLst/>
          </a:prstGeom>
          <a:noFill/>
          <a:ln w="12700">
            <a:noFill/>
          </a:ln>
        </p:spPr>
        <p:txBody>
          <a:bodyPr lIns="90488" tIns="44450" rIns="90488" bIns="44450">
            <a:spAutoFit/>
          </a:bodyPr>
          <a:lstStyle/>
          <a:p>
            <a:pPr lvl="0"/>
            <a:r>
              <a:rPr lang="en-US" altLang="zh-CN" sz="1600" b="1" err="1">
                <a:solidFill>
                  <a:schemeClr val="accent1"/>
                </a:solidFill>
                <a:latin typeface="Times New Roman" panose="02020603050405020304" pitchFamily="18" charset="0"/>
                <a:ea typeface="Times New Roman" panose="02020603050405020304" pitchFamily="18" charset="0"/>
              </a:rPr>
              <a:t>ALUctr</a:t>
            </a:r>
            <a:endParaRPr lang="en-US" altLang="zh-CN" sz="1600" b="1" err="1">
              <a:solidFill>
                <a:schemeClr val="accent1"/>
              </a:solidFill>
              <a:latin typeface="Times New Roman" panose="02020603050405020304" pitchFamily="18" charset="0"/>
              <a:ea typeface="Times New Roman" panose="02020603050405020304" pitchFamily="18" charset="0"/>
            </a:endParaRPr>
          </a:p>
        </p:txBody>
      </p:sp>
      <p:sp>
        <p:nvSpPr>
          <p:cNvPr id="6162" name="矩形 6161"/>
          <p:cNvSpPr/>
          <p:nvPr/>
        </p:nvSpPr>
        <p:spPr>
          <a:xfrm>
            <a:off x="1000125" y="3910013"/>
            <a:ext cx="474663"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Clk</a:t>
            </a:r>
            <a:endParaRPr lang="en-US" altLang="zh-CN" sz="1600" err="1">
              <a:latin typeface="Times New Roman" panose="02020603050405020304" pitchFamily="18" charset="0"/>
              <a:ea typeface="Times New Roman" panose="02020603050405020304" pitchFamily="18" charset="0"/>
            </a:endParaRPr>
          </a:p>
        </p:txBody>
      </p:sp>
      <p:sp>
        <p:nvSpPr>
          <p:cNvPr id="6163" name="矩形 6162"/>
          <p:cNvSpPr/>
          <p:nvPr/>
        </p:nvSpPr>
        <p:spPr>
          <a:xfrm>
            <a:off x="609600" y="3332163"/>
            <a:ext cx="655638"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busW</a:t>
            </a:r>
            <a:endParaRPr lang="en-US" altLang="zh-CN" sz="1600" err="1">
              <a:latin typeface="Times New Roman" panose="02020603050405020304" pitchFamily="18" charset="0"/>
              <a:ea typeface="Times New Roman" panose="02020603050405020304" pitchFamily="18" charset="0"/>
            </a:endParaRPr>
          </a:p>
        </p:txBody>
      </p:sp>
      <p:sp>
        <p:nvSpPr>
          <p:cNvPr id="6164" name="矩形 6163"/>
          <p:cNvSpPr/>
          <p:nvPr/>
        </p:nvSpPr>
        <p:spPr>
          <a:xfrm>
            <a:off x="1700213" y="3211513"/>
            <a:ext cx="1431925" cy="11303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6165" name="直接连接符 6164"/>
          <p:cNvSpPr/>
          <p:nvPr/>
        </p:nvSpPr>
        <p:spPr>
          <a:xfrm>
            <a:off x="1738313" y="4117975"/>
            <a:ext cx="250825" cy="63500"/>
          </a:xfrm>
          <a:prstGeom prst="line">
            <a:avLst/>
          </a:prstGeom>
          <a:ln w="25400" cap="flat" cmpd="sng">
            <a:solidFill>
              <a:schemeClr val="tx1"/>
            </a:solidFill>
            <a:prstDash val="solid"/>
            <a:headEnd type="none" w="med" len="med"/>
            <a:tailEnd type="none" w="med" len="med"/>
          </a:ln>
        </p:spPr>
      </p:sp>
      <p:sp>
        <p:nvSpPr>
          <p:cNvPr id="6166" name="直接连接符 6165"/>
          <p:cNvSpPr/>
          <p:nvPr/>
        </p:nvSpPr>
        <p:spPr>
          <a:xfrm flipH="1">
            <a:off x="1712913" y="4206875"/>
            <a:ext cx="301625" cy="98425"/>
          </a:xfrm>
          <a:prstGeom prst="line">
            <a:avLst/>
          </a:prstGeom>
          <a:ln w="25400" cap="flat" cmpd="sng">
            <a:solidFill>
              <a:schemeClr val="tx1"/>
            </a:solidFill>
            <a:prstDash val="solid"/>
            <a:headEnd type="none" w="med" len="med"/>
            <a:tailEnd type="none" w="med" len="med"/>
          </a:ln>
        </p:spPr>
      </p:sp>
      <p:sp>
        <p:nvSpPr>
          <p:cNvPr id="6167" name="椭圆 6166"/>
          <p:cNvSpPr/>
          <p:nvPr/>
        </p:nvSpPr>
        <p:spPr>
          <a:xfrm>
            <a:off x="1547813" y="4152900"/>
            <a:ext cx="127000" cy="117475"/>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6168" name="矩形 6167"/>
          <p:cNvSpPr/>
          <p:nvPr/>
        </p:nvSpPr>
        <p:spPr>
          <a:xfrm>
            <a:off x="1141413" y="2690813"/>
            <a:ext cx="812800" cy="333375"/>
          </a:xfrm>
          <a:prstGeom prst="rect">
            <a:avLst/>
          </a:prstGeom>
          <a:noFill/>
          <a:ln w="12700">
            <a:noFill/>
          </a:ln>
        </p:spPr>
        <p:txBody>
          <a:bodyPr wrap="none" lIns="90488" tIns="44450" rIns="90488" bIns="44450">
            <a:spAutoFit/>
          </a:bodyPr>
          <a:lstStyle/>
          <a:p>
            <a:pPr lvl="0"/>
            <a:r>
              <a:rPr lang="en-US" altLang="zh-CN" sz="1600" b="1" err="1">
                <a:solidFill>
                  <a:schemeClr val="accent1"/>
                </a:solidFill>
                <a:latin typeface="Times New Roman" panose="02020603050405020304" pitchFamily="18" charset="0"/>
                <a:ea typeface="Times New Roman" panose="02020603050405020304" pitchFamily="18" charset="0"/>
              </a:rPr>
              <a:t>RegWr</a:t>
            </a:r>
            <a:endParaRPr lang="en-US" altLang="zh-CN" sz="1600" b="1" err="1">
              <a:solidFill>
                <a:schemeClr val="accent1"/>
              </a:solidFill>
              <a:latin typeface="Times New Roman" panose="02020603050405020304" pitchFamily="18" charset="0"/>
              <a:ea typeface="Times New Roman" panose="02020603050405020304" pitchFamily="18" charset="0"/>
            </a:endParaRPr>
          </a:p>
        </p:txBody>
      </p:sp>
      <p:sp>
        <p:nvSpPr>
          <p:cNvPr id="6169" name="直接连接符 6168"/>
          <p:cNvSpPr/>
          <p:nvPr/>
        </p:nvSpPr>
        <p:spPr>
          <a:xfrm flipH="1">
            <a:off x="693738" y="3697288"/>
            <a:ext cx="1016000" cy="0"/>
          </a:xfrm>
          <a:prstGeom prst="line">
            <a:avLst/>
          </a:prstGeom>
          <a:ln w="25400" cap="flat" cmpd="sng">
            <a:solidFill>
              <a:schemeClr val="tx1"/>
            </a:solidFill>
            <a:prstDash val="solid"/>
            <a:headEnd type="triangle" w="med" len="med"/>
            <a:tailEnd type="none" w="med" len="med"/>
          </a:ln>
        </p:spPr>
      </p:sp>
      <p:sp>
        <p:nvSpPr>
          <p:cNvPr id="6170" name="直接连接符 6169"/>
          <p:cNvSpPr/>
          <p:nvPr/>
        </p:nvSpPr>
        <p:spPr>
          <a:xfrm flipH="1">
            <a:off x="1233488" y="3632200"/>
            <a:ext cx="88900" cy="128588"/>
          </a:xfrm>
          <a:prstGeom prst="line">
            <a:avLst/>
          </a:prstGeom>
          <a:ln w="12700" cap="flat" cmpd="sng">
            <a:solidFill>
              <a:schemeClr val="tx1"/>
            </a:solidFill>
            <a:prstDash val="solid"/>
            <a:headEnd type="none" w="med" len="med"/>
            <a:tailEnd type="none" w="med" len="med"/>
          </a:ln>
        </p:spPr>
      </p:sp>
      <p:sp>
        <p:nvSpPr>
          <p:cNvPr id="6171" name="矩形 6170"/>
          <p:cNvSpPr/>
          <p:nvPr/>
        </p:nvSpPr>
        <p:spPr>
          <a:xfrm>
            <a:off x="914400" y="3687763"/>
            <a:ext cx="3841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32</a:t>
            </a:r>
            <a:endParaRPr lang="en-US" altLang="zh-CN" sz="1600">
              <a:latin typeface="Times New Roman" panose="02020603050405020304" pitchFamily="18" charset="0"/>
              <a:ea typeface="Times New Roman" panose="02020603050405020304" pitchFamily="18" charset="0"/>
            </a:endParaRPr>
          </a:p>
        </p:txBody>
      </p:sp>
      <p:sp>
        <p:nvSpPr>
          <p:cNvPr id="6172" name="直接连接符 6171"/>
          <p:cNvSpPr/>
          <p:nvPr/>
        </p:nvSpPr>
        <p:spPr>
          <a:xfrm>
            <a:off x="3157538" y="3341688"/>
            <a:ext cx="1803400" cy="0"/>
          </a:xfrm>
          <a:prstGeom prst="line">
            <a:avLst/>
          </a:prstGeom>
          <a:ln w="25400" cap="flat" cmpd="sng">
            <a:solidFill>
              <a:schemeClr val="tx1"/>
            </a:solidFill>
            <a:prstDash val="solid"/>
            <a:headEnd type="none" w="med" len="med"/>
            <a:tailEnd type="triangle" w="med" len="med"/>
          </a:ln>
        </p:spPr>
      </p:sp>
      <p:sp>
        <p:nvSpPr>
          <p:cNvPr id="6173" name="直接连接符 6172"/>
          <p:cNvSpPr/>
          <p:nvPr/>
        </p:nvSpPr>
        <p:spPr>
          <a:xfrm flipH="1">
            <a:off x="4129088" y="3276600"/>
            <a:ext cx="88900" cy="130175"/>
          </a:xfrm>
          <a:prstGeom prst="line">
            <a:avLst/>
          </a:prstGeom>
          <a:ln w="12700" cap="flat" cmpd="sng">
            <a:solidFill>
              <a:schemeClr val="tx1"/>
            </a:solidFill>
            <a:prstDash val="solid"/>
            <a:headEnd type="none" w="med" len="med"/>
            <a:tailEnd type="none" w="med" len="med"/>
          </a:ln>
        </p:spPr>
      </p:sp>
      <p:sp>
        <p:nvSpPr>
          <p:cNvPr id="6174" name="矩形 6173"/>
          <p:cNvSpPr/>
          <p:nvPr/>
        </p:nvSpPr>
        <p:spPr>
          <a:xfrm>
            <a:off x="3810000" y="3403600"/>
            <a:ext cx="3841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32</a:t>
            </a:r>
            <a:endParaRPr lang="en-US" altLang="zh-CN" sz="1600">
              <a:latin typeface="Times New Roman" panose="02020603050405020304" pitchFamily="18" charset="0"/>
              <a:ea typeface="Times New Roman" panose="02020603050405020304" pitchFamily="18" charset="0"/>
            </a:endParaRPr>
          </a:p>
        </p:txBody>
      </p:sp>
      <p:sp>
        <p:nvSpPr>
          <p:cNvPr id="6175" name="矩形 6174"/>
          <p:cNvSpPr/>
          <p:nvPr/>
        </p:nvSpPr>
        <p:spPr>
          <a:xfrm>
            <a:off x="3505200" y="3048000"/>
            <a:ext cx="609600"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busA</a:t>
            </a:r>
            <a:endParaRPr lang="en-US" altLang="zh-CN" sz="1600" err="1">
              <a:latin typeface="Times New Roman" panose="02020603050405020304" pitchFamily="18" charset="0"/>
              <a:ea typeface="Times New Roman" panose="02020603050405020304" pitchFamily="18" charset="0"/>
            </a:endParaRPr>
          </a:p>
        </p:txBody>
      </p:sp>
      <p:sp>
        <p:nvSpPr>
          <p:cNvPr id="6176" name="直接连接符 6175"/>
          <p:cNvSpPr/>
          <p:nvPr/>
        </p:nvSpPr>
        <p:spPr>
          <a:xfrm flipV="1">
            <a:off x="1849438" y="2820988"/>
            <a:ext cx="0" cy="390525"/>
          </a:xfrm>
          <a:prstGeom prst="line">
            <a:avLst/>
          </a:prstGeom>
          <a:ln w="25400" cap="flat" cmpd="sng">
            <a:solidFill>
              <a:schemeClr val="accent1"/>
            </a:solidFill>
            <a:prstDash val="solid"/>
            <a:headEnd type="triangle" w="med" len="med"/>
            <a:tailEnd type="none" w="med" len="med"/>
          </a:ln>
        </p:spPr>
      </p:sp>
      <p:sp>
        <p:nvSpPr>
          <p:cNvPr id="6177" name="直接连接符 6176"/>
          <p:cNvSpPr/>
          <p:nvPr/>
        </p:nvSpPr>
        <p:spPr>
          <a:xfrm>
            <a:off x="3157538" y="4041775"/>
            <a:ext cx="965200" cy="0"/>
          </a:xfrm>
          <a:prstGeom prst="line">
            <a:avLst/>
          </a:prstGeom>
          <a:ln w="25400" cap="flat" cmpd="sng">
            <a:solidFill>
              <a:schemeClr val="tx1"/>
            </a:solidFill>
            <a:prstDash val="solid"/>
            <a:headEnd type="none" w="med" len="med"/>
            <a:tailEnd type="triangle" w="med" len="med"/>
          </a:ln>
        </p:spPr>
      </p:sp>
      <p:sp>
        <p:nvSpPr>
          <p:cNvPr id="6178" name="直接连接符 6177"/>
          <p:cNvSpPr/>
          <p:nvPr/>
        </p:nvSpPr>
        <p:spPr>
          <a:xfrm flipV="1">
            <a:off x="3608388" y="3894138"/>
            <a:ext cx="139700" cy="241300"/>
          </a:xfrm>
          <a:prstGeom prst="line">
            <a:avLst/>
          </a:prstGeom>
          <a:ln w="12700" cap="flat" cmpd="sng">
            <a:solidFill>
              <a:schemeClr val="tx1"/>
            </a:solidFill>
            <a:prstDash val="solid"/>
            <a:headEnd type="none" w="med" len="med"/>
            <a:tailEnd type="none" w="med" len="med"/>
          </a:ln>
        </p:spPr>
      </p:sp>
      <p:sp>
        <p:nvSpPr>
          <p:cNvPr id="6179" name="矩形 6178"/>
          <p:cNvSpPr/>
          <p:nvPr/>
        </p:nvSpPr>
        <p:spPr>
          <a:xfrm>
            <a:off x="3200400" y="4032250"/>
            <a:ext cx="3841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32</a:t>
            </a:r>
            <a:endParaRPr lang="en-US" altLang="zh-CN" sz="1600">
              <a:latin typeface="Times New Roman" panose="02020603050405020304" pitchFamily="18" charset="0"/>
              <a:ea typeface="Times New Roman" panose="02020603050405020304" pitchFamily="18" charset="0"/>
            </a:endParaRPr>
          </a:p>
        </p:txBody>
      </p:sp>
      <p:sp>
        <p:nvSpPr>
          <p:cNvPr id="6180" name="矩形 6179"/>
          <p:cNvSpPr/>
          <p:nvPr/>
        </p:nvSpPr>
        <p:spPr>
          <a:xfrm>
            <a:off x="3124200" y="3748088"/>
            <a:ext cx="598488"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busB</a:t>
            </a:r>
            <a:endParaRPr lang="en-US" altLang="zh-CN" sz="1600" err="1">
              <a:latin typeface="Times New Roman" panose="02020603050405020304" pitchFamily="18" charset="0"/>
              <a:ea typeface="Times New Roman" panose="02020603050405020304" pitchFamily="18" charset="0"/>
            </a:endParaRPr>
          </a:p>
        </p:txBody>
      </p:sp>
      <p:sp>
        <p:nvSpPr>
          <p:cNvPr id="6181" name="直接连接符 6180"/>
          <p:cNvSpPr/>
          <p:nvPr/>
        </p:nvSpPr>
        <p:spPr>
          <a:xfrm flipH="1">
            <a:off x="1074738" y="4194175"/>
            <a:ext cx="482600" cy="0"/>
          </a:xfrm>
          <a:prstGeom prst="line">
            <a:avLst/>
          </a:prstGeom>
          <a:ln w="25400" cap="flat" cmpd="sng">
            <a:solidFill>
              <a:schemeClr val="tx1"/>
            </a:solidFill>
            <a:prstDash val="solid"/>
            <a:headEnd type="none" w="med" len="med"/>
            <a:tailEnd type="none" w="med" len="med"/>
          </a:ln>
        </p:spPr>
      </p:sp>
      <p:sp>
        <p:nvSpPr>
          <p:cNvPr id="6182" name="直接连接符 6181"/>
          <p:cNvSpPr/>
          <p:nvPr/>
        </p:nvSpPr>
        <p:spPr>
          <a:xfrm>
            <a:off x="2992438" y="2786063"/>
            <a:ext cx="0" cy="400050"/>
          </a:xfrm>
          <a:prstGeom prst="line">
            <a:avLst/>
          </a:prstGeom>
          <a:ln w="25400" cap="flat" cmpd="sng">
            <a:solidFill>
              <a:schemeClr val="tx1"/>
            </a:solidFill>
            <a:prstDash val="solid"/>
            <a:headEnd type="none" w="med" len="med"/>
            <a:tailEnd type="none" w="med" len="med"/>
          </a:ln>
        </p:spPr>
      </p:sp>
      <p:sp>
        <p:nvSpPr>
          <p:cNvPr id="6183" name="直接连接符 6182"/>
          <p:cNvSpPr/>
          <p:nvPr/>
        </p:nvSpPr>
        <p:spPr>
          <a:xfrm flipV="1">
            <a:off x="2922588" y="2908300"/>
            <a:ext cx="139700" cy="155575"/>
          </a:xfrm>
          <a:prstGeom prst="line">
            <a:avLst/>
          </a:prstGeom>
          <a:ln w="12700" cap="flat" cmpd="sng">
            <a:solidFill>
              <a:schemeClr val="tx1"/>
            </a:solidFill>
            <a:prstDash val="solid"/>
            <a:headEnd type="none" w="med" len="med"/>
            <a:tailEnd type="none" w="med" len="med"/>
          </a:ln>
        </p:spPr>
      </p:sp>
      <p:sp>
        <p:nvSpPr>
          <p:cNvPr id="6184" name="矩形 6183"/>
          <p:cNvSpPr/>
          <p:nvPr/>
        </p:nvSpPr>
        <p:spPr>
          <a:xfrm>
            <a:off x="2743200" y="2763838"/>
            <a:ext cx="2825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5</a:t>
            </a:r>
            <a:endParaRPr lang="en-US" altLang="zh-CN" sz="1600">
              <a:latin typeface="Times New Roman" panose="02020603050405020304" pitchFamily="18" charset="0"/>
              <a:ea typeface="Times New Roman" panose="02020603050405020304" pitchFamily="18" charset="0"/>
            </a:endParaRPr>
          </a:p>
        </p:txBody>
      </p:sp>
      <p:sp>
        <p:nvSpPr>
          <p:cNvPr id="6185" name="直接连接符 6184"/>
          <p:cNvSpPr/>
          <p:nvPr/>
        </p:nvSpPr>
        <p:spPr>
          <a:xfrm>
            <a:off x="2154238" y="2573338"/>
            <a:ext cx="0" cy="612775"/>
          </a:xfrm>
          <a:prstGeom prst="line">
            <a:avLst/>
          </a:prstGeom>
          <a:ln w="25400" cap="flat" cmpd="sng">
            <a:solidFill>
              <a:schemeClr val="tx1"/>
            </a:solidFill>
            <a:prstDash val="solid"/>
            <a:headEnd type="none" w="med" len="med"/>
            <a:tailEnd type="none" w="med" len="med"/>
          </a:ln>
        </p:spPr>
      </p:sp>
      <p:sp>
        <p:nvSpPr>
          <p:cNvPr id="6186" name="直接连接符 6185"/>
          <p:cNvSpPr/>
          <p:nvPr/>
        </p:nvSpPr>
        <p:spPr>
          <a:xfrm flipV="1">
            <a:off x="2084388" y="2908300"/>
            <a:ext cx="139700" cy="155575"/>
          </a:xfrm>
          <a:prstGeom prst="line">
            <a:avLst/>
          </a:prstGeom>
          <a:ln w="12700" cap="flat" cmpd="sng">
            <a:solidFill>
              <a:schemeClr val="tx1"/>
            </a:solidFill>
            <a:prstDash val="solid"/>
            <a:headEnd type="none" w="med" len="med"/>
            <a:tailEnd type="none" w="med" len="med"/>
          </a:ln>
        </p:spPr>
      </p:sp>
      <p:sp>
        <p:nvSpPr>
          <p:cNvPr id="6187" name="矩形 6186"/>
          <p:cNvSpPr/>
          <p:nvPr/>
        </p:nvSpPr>
        <p:spPr>
          <a:xfrm>
            <a:off x="1905000" y="2763838"/>
            <a:ext cx="2825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5</a:t>
            </a:r>
            <a:endParaRPr lang="en-US" altLang="zh-CN" sz="1600">
              <a:latin typeface="Times New Roman" panose="02020603050405020304" pitchFamily="18" charset="0"/>
              <a:ea typeface="Times New Roman" panose="02020603050405020304" pitchFamily="18" charset="0"/>
            </a:endParaRPr>
          </a:p>
        </p:txBody>
      </p:sp>
      <p:sp>
        <p:nvSpPr>
          <p:cNvPr id="6188" name="直接连接符 6187"/>
          <p:cNvSpPr/>
          <p:nvPr/>
        </p:nvSpPr>
        <p:spPr>
          <a:xfrm>
            <a:off x="2535238" y="2786063"/>
            <a:ext cx="0" cy="400050"/>
          </a:xfrm>
          <a:prstGeom prst="line">
            <a:avLst/>
          </a:prstGeom>
          <a:ln w="25400" cap="flat" cmpd="sng">
            <a:solidFill>
              <a:schemeClr val="tx1"/>
            </a:solidFill>
            <a:prstDash val="solid"/>
            <a:headEnd type="none" w="med" len="med"/>
            <a:tailEnd type="none" w="med" len="med"/>
          </a:ln>
        </p:spPr>
      </p:sp>
      <p:sp>
        <p:nvSpPr>
          <p:cNvPr id="6189" name="直接连接符 6188"/>
          <p:cNvSpPr/>
          <p:nvPr/>
        </p:nvSpPr>
        <p:spPr>
          <a:xfrm flipV="1">
            <a:off x="2465388" y="2908300"/>
            <a:ext cx="139700" cy="155575"/>
          </a:xfrm>
          <a:prstGeom prst="line">
            <a:avLst/>
          </a:prstGeom>
          <a:ln w="12700" cap="flat" cmpd="sng">
            <a:solidFill>
              <a:schemeClr val="tx1"/>
            </a:solidFill>
            <a:prstDash val="solid"/>
            <a:headEnd type="none" w="med" len="med"/>
            <a:tailEnd type="none" w="med" len="med"/>
          </a:ln>
        </p:spPr>
      </p:sp>
      <p:sp>
        <p:nvSpPr>
          <p:cNvPr id="6190" name="矩形 6189"/>
          <p:cNvSpPr/>
          <p:nvPr/>
        </p:nvSpPr>
        <p:spPr>
          <a:xfrm>
            <a:off x="2286000" y="2763838"/>
            <a:ext cx="2825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5</a:t>
            </a:r>
            <a:endParaRPr lang="en-US" altLang="zh-CN" sz="1600">
              <a:latin typeface="Times New Roman" panose="02020603050405020304" pitchFamily="18" charset="0"/>
              <a:ea typeface="Times New Roman" panose="02020603050405020304" pitchFamily="18" charset="0"/>
            </a:endParaRPr>
          </a:p>
        </p:txBody>
      </p:sp>
      <p:sp>
        <p:nvSpPr>
          <p:cNvPr id="6191" name="矩形 6190"/>
          <p:cNvSpPr/>
          <p:nvPr/>
        </p:nvSpPr>
        <p:spPr>
          <a:xfrm>
            <a:off x="1905000" y="3190875"/>
            <a:ext cx="461963"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Rw</a:t>
            </a:r>
            <a:endParaRPr lang="en-US" altLang="zh-CN" sz="1600" err="1">
              <a:latin typeface="Times New Roman" panose="02020603050405020304" pitchFamily="18" charset="0"/>
              <a:ea typeface="Times New Roman" panose="02020603050405020304" pitchFamily="18" charset="0"/>
            </a:endParaRPr>
          </a:p>
        </p:txBody>
      </p:sp>
      <p:sp>
        <p:nvSpPr>
          <p:cNvPr id="6192" name="矩形 6191"/>
          <p:cNvSpPr/>
          <p:nvPr/>
        </p:nvSpPr>
        <p:spPr>
          <a:xfrm>
            <a:off x="2362200" y="3190875"/>
            <a:ext cx="406400"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Ra</a:t>
            </a:r>
            <a:endParaRPr lang="en-US" altLang="zh-CN" sz="1600">
              <a:latin typeface="Times New Roman" panose="02020603050405020304" pitchFamily="18" charset="0"/>
              <a:ea typeface="Times New Roman" panose="02020603050405020304" pitchFamily="18" charset="0"/>
            </a:endParaRPr>
          </a:p>
        </p:txBody>
      </p:sp>
      <p:sp>
        <p:nvSpPr>
          <p:cNvPr id="6193" name="矩形 6192"/>
          <p:cNvSpPr/>
          <p:nvPr/>
        </p:nvSpPr>
        <p:spPr>
          <a:xfrm>
            <a:off x="2743200" y="3190875"/>
            <a:ext cx="417513"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Rb</a:t>
            </a:r>
            <a:endParaRPr lang="en-US" altLang="zh-CN" sz="1600" err="1">
              <a:latin typeface="Times New Roman" panose="02020603050405020304" pitchFamily="18" charset="0"/>
              <a:ea typeface="Times New Roman" panose="02020603050405020304" pitchFamily="18" charset="0"/>
            </a:endParaRPr>
          </a:p>
        </p:txBody>
      </p:sp>
      <p:sp>
        <p:nvSpPr>
          <p:cNvPr id="6194" name="矩形 6193"/>
          <p:cNvSpPr/>
          <p:nvPr/>
        </p:nvSpPr>
        <p:spPr>
          <a:xfrm>
            <a:off x="1905000" y="3475038"/>
            <a:ext cx="984250" cy="577850"/>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32 32-bit</a:t>
            </a:r>
            <a:endParaRPr lang="en-US" altLang="zh-CN" sz="1600" b="1">
              <a:latin typeface="Times New Roman" panose="02020603050405020304" pitchFamily="18" charset="0"/>
              <a:ea typeface="Times New Roman" panose="02020603050405020304" pitchFamily="18" charset="0"/>
            </a:endParaRPr>
          </a:p>
          <a:p>
            <a:pPr lvl="0"/>
            <a:r>
              <a:rPr lang="en-US" altLang="zh-CN" sz="1600" b="1">
                <a:latin typeface="Times New Roman" panose="02020603050405020304" pitchFamily="18" charset="0"/>
                <a:ea typeface="Times New Roman" panose="02020603050405020304" pitchFamily="18" charset="0"/>
              </a:rPr>
              <a:t>Registers</a:t>
            </a:r>
            <a:endParaRPr lang="en-US" altLang="zh-CN" sz="1600" b="1">
              <a:latin typeface="Times New Roman" panose="02020603050405020304" pitchFamily="18" charset="0"/>
              <a:ea typeface="Times New Roman" panose="02020603050405020304" pitchFamily="18" charset="0"/>
            </a:endParaRPr>
          </a:p>
        </p:txBody>
      </p:sp>
      <p:sp>
        <p:nvSpPr>
          <p:cNvPr id="6195" name="直接连接符 6194"/>
          <p:cNvSpPr/>
          <p:nvPr/>
        </p:nvSpPr>
        <p:spPr>
          <a:xfrm flipH="1">
            <a:off x="693738" y="5729288"/>
            <a:ext cx="7797800" cy="0"/>
          </a:xfrm>
          <a:prstGeom prst="line">
            <a:avLst/>
          </a:prstGeom>
          <a:ln w="25400" cap="flat" cmpd="sng">
            <a:solidFill>
              <a:schemeClr val="tx1"/>
            </a:solidFill>
            <a:prstDash val="solid"/>
            <a:headEnd type="none" w="med" len="med"/>
            <a:tailEnd type="none" w="med" len="med"/>
          </a:ln>
        </p:spPr>
      </p:sp>
      <p:sp>
        <p:nvSpPr>
          <p:cNvPr id="6196" name="直接连接符 6195"/>
          <p:cNvSpPr/>
          <p:nvPr/>
        </p:nvSpPr>
        <p:spPr>
          <a:xfrm flipV="1">
            <a:off x="706438" y="3684588"/>
            <a:ext cx="0" cy="2057400"/>
          </a:xfrm>
          <a:prstGeom prst="line">
            <a:avLst/>
          </a:prstGeom>
          <a:ln w="25400" cap="flat" cmpd="sng">
            <a:solidFill>
              <a:schemeClr val="tx1"/>
            </a:solidFill>
            <a:prstDash val="solid"/>
            <a:headEnd type="none" w="med" len="med"/>
            <a:tailEnd type="none" w="med" len="med"/>
          </a:ln>
        </p:spPr>
      </p:sp>
      <p:sp>
        <p:nvSpPr>
          <p:cNvPr id="6197" name="矩形 6196"/>
          <p:cNvSpPr/>
          <p:nvPr/>
        </p:nvSpPr>
        <p:spPr>
          <a:xfrm>
            <a:off x="2514600" y="2551113"/>
            <a:ext cx="395288"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Rs</a:t>
            </a:r>
            <a:endParaRPr lang="en-US" altLang="zh-CN" sz="1600" err="1">
              <a:latin typeface="Times New Roman" panose="02020603050405020304" pitchFamily="18" charset="0"/>
              <a:ea typeface="Times New Roman" panose="02020603050405020304" pitchFamily="18" charset="0"/>
            </a:endParaRPr>
          </a:p>
        </p:txBody>
      </p:sp>
      <p:sp>
        <p:nvSpPr>
          <p:cNvPr id="6198" name="矩形 6197"/>
          <p:cNvSpPr/>
          <p:nvPr/>
        </p:nvSpPr>
        <p:spPr>
          <a:xfrm>
            <a:off x="2286000" y="1911350"/>
            <a:ext cx="373063"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Rt</a:t>
            </a:r>
            <a:endParaRPr lang="en-US" altLang="zh-CN" sz="1600" err="1">
              <a:latin typeface="Times New Roman" panose="02020603050405020304" pitchFamily="18" charset="0"/>
              <a:ea typeface="Times New Roman" panose="02020603050405020304" pitchFamily="18" charset="0"/>
            </a:endParaRPr>
          </a:p>
        </p:txBody>
      </p:sp>
      <p:grpSp>
        <p:nvGrpSpPr>
          <p:cNvPr id="6203" name="组合 6202"/>
          <p:cNvGrpSpPr/>
          <p:nvPr/>
        </p:nvGrpSpPr>
        <p:grpSpPr>
          <a:xfrm>
            <a:off x="4135438" y="3760788"/>
            <a:ext cx="304800" cy="1227137"/>
            <a:chOff x="2640" y="2648"/>
            <a:chExt cx="192" cy="773"/>
          </a:xfrm>
        </p:grpSpPr>
        <p:sp>
          <p:nvSpPr>
            <p:cNvPr id="6199" name="直接连接符 6198"/>
            <p:cNvSpPr/>
            <p:nvPr/>
          </p:nvSpPr>
          <p:spPr>
            <a:xfrm>
              <a:off x="2640" y="2648"/>
              <a:ext cx="0" cy="757"/>
            </a:xfrm>
            <a:prstGeom prst="line">
              <a:avLst/>
            </a:prstGeom>
            <a:ln w="25400" cap="flat" cmpd="sng">
              <a:solidFill>
                <a:schemeClr val="tx1"/>
              </a:solidFill>
              <a:prstDash val="solid"/>
              <a:headEnd type="none" w="med" len="med"/>
              <a:tailEnd type="none" w="med" len="med"/>
            </a:ln>
          </p:spPr>
        </p:sp>
        <p:sp>
          <p:nvSpPr>
            <p:cNvPr id="6200" name="直接连接符 6199"/>
            <p:cNvSpPr/>
            <p:nvPr/>
          </p:nvSpPr>
          <p:spPr>
            <a:xfrm>
              <a:off x="2648" y="2648"/>
              <a:ext cx="176" cy="86"/>
            </a:xfrm>
            <a:prstGeom prst="line">
              <a:avLst/>
            </a:prstGeom>
            <a:ln w="25400" cap="flat" cmpd="sng">
              <a:solidFill>
                <a:schemeClr val="tx1"/>
              </a:solidFill>
              <a:prstDash val="solid"/>
              <a:headEnd type="none" w="med" len="med"/>
              <a:tailEnd type="none" w="med" len="med"/>
            </a:ln>
          </p:spPr>
        </p:sp>
        <p:sp>
          <p:nvSpPr>
            <p:cNvPr id="6201" name="直接连接符 6200"/>
            <p:cNvSpPr/>
            <p:nvPr/>
          </p:nvSpPr>
          <p:spPr>
            <a:xfrm flipV="1">
              <a:off x="2648" y="3303"/>
              <a:ext cx="176" cy="118"/>
            </a:xfrm>
            <a:prstGeom prst="line">
              <a:avLst/>
            </a:prstGeom>
            <a:ln w="25400" cap="flat" cmpd="sng">
              <a:solidFill>
                <a:schemeClr val="tx1"/>
              </a:solidFill>
              <a:prstDash val="solid"/>
              <a:headEnd type="none" w="med" len="med"/>
              <a:tailEnd type="none" w="med" len="med"/>
            </a:ln>
          </p:spPr>
        </p:sp>
        <p:sp>
          <p:nvSpPr>
            <p:cNvPr id="6202" name="直接连接符 6201"/>
            <p:cNvSpPr/>
            <p:nvPr/>
          </p:nvSpPr>
          <p:spPr>
            <a:xfrm>
              <a:off x="2832" y="2750"/>
              <a:ext cx="0" cy="553"/>
            </a:xfrm>
            <a:prstGeom prst="line">
              <a:avLst/>
            </a:prstGeom>
            <a:ln w="25400" cap="flat" cmpd="sng">
              <a:solidFill>
                <a:schemeClr val="tx1"/>
              </a:solidFill>
              <a:prstDash val="solid"/>
              <a:headEnd type="none" w="med" len="med"/>
              <a:tailEnd type="none" w="med" len="med"/>
            </a:ln>
          </p:spPr>
        </p:sp>
      </p:grpSp>
      <p:grpSp>
        <p:nvGrpSpPr>
          <p:cNvPr id="6208" name="组合 6207"/>
          <p:cNvGrpSpPr/>
          <p:nvPr/>
        </p:nvGrpSpPr>
        <p:grpSpPr>
          <a:xfrm>
            <a:off x="1417638" y="2311400"/>
            <a:ext cx="1168400" cy="284163"/>
            <a:chOff x="928" y="1735"/>
            <a:chExt cx="736" cy="179"/>
          </a:xfrm>
        </p:grpSpPr>
        <p:sp>
          <p:nvSpPr>
            <p:cNvPr id="6204" name="直接连接符 6203"/>
            <p:cNvSpPr/>
            <p:nvPr/>
          </p:nvSpPr>
          <p:spPr>
            <a:xfrm flipH="1">
              <a:off x="928" y="1735"/>
              <a:ext cx="736" cy="0"/>
            </a:xfrm>
            <a:prstGeom prst="line">
              <a:avLst/>
            </a:prstGeom>
            <a:ln w="25400" cap="flat" cmpd="sng">
              <a:solidFill>
                <a:schemeClr val="tx1"/>
              </a:solidFill>
              <a:prstDash val="solid"/>
              <a:headEnd type="none" w="med" len="med"/>
              <a:tailEnd type="none" w="med" len="med"/>
            </a:ln>
          </p:spPr>
        </p:sp>
        <p:sp>
          <p:nvSpPr>
            <p:cNvPr id="6205" name="直接连接符 6204"/>
            <p:cNvSpPr/>
            <p:nvPr/>
          </p:nvSpPr>
          <p:spPr>
            <a:xfrm flipH="1">
              <a:off x="1552" y="1743"/>
              <a:ext cx="112" cy="163"/>
            </a:xfrm>
            <a:prstGeom prst="line">
              <a:avLst/>
            </a:prstGeom>
            <a:ln w="25400" cap="flat" cmpd="sng">
              <a:solidFill>
                <a:schemeClr val="tx1"/>
              </a:solidFill>
              <a:prstDash val="solid"/>
              <a:headEnd type="none" w="med" len="med"/>
              <a:tailEnd type="none" w="med" len="med"/>
            </a:ln>
          </p:spPr>
        </p:sp>
        <p:sp>
          <p:nvSpPr>
            <p:cNvPr id="6206" name="直接连接符 6205"/>
            <p:cNvSpPr/>
            <p:nvPr/>
          </p:nvSpPr>
          <p:spPr>
            <a:xfrm>
              <a:off x="944" y="1743"/>
              <a:ext cx="80" cy="163"/>
            </a:xfrm>
            <a:prstGeom prst="line">
              <a:avLst/>
            </a:prstGeom>
            <a:ln w="25400" cap="flat" cmpd="sng">
              <a:solidFill>
                <a:schemeClr val="tx1"/>
              </a:solidFill>
              <a:prstDash val="solid"/>
              <a:headEnd type="none" w="med" len="med"/>
              <a:tailEnd type="none" w="med" len="med"/>
            </a:ln>
          </p:spPr>
        </p:sp>
        <p:sp>
          <p:nvSpPr>
            <p:cNvPr id="6207" name="直接连接符 6206"/>
            <p:cNvSpPr/>
            <p:nvPr/>
          </p:nvSpPr>
          <p:spPr>
            <a:xfrm flipH="1">
              <a:off x="1024" y="1914"/>
              <a:ext cx="544" cy="0"/>
            </a:xfrm>
            <a:prstGeom prst="line">
              <a:avLst/>
            </a:prstGeom>
            <a:ln w="25400" cap="flat" cmpd="sng">
              <a:solidFill>
                <a:schemeClr val="tx1"/>
              </a:solidFill>
              <a:prstDash val="solid"/>
              <a:headEnd type="none" w="med" len="med"/>
              <a:tailEnd type="none" w="med" len="med"/>
            </a:ln>
          </p:spPr>
        </p:sp>
      </p:grpSp>
      <p:sp>
        <p:nvSpPr>
          <p:cNvPr id="6209" name="矩形 6208"/>
          <p:cNvSpPr/>
          <p:nvPr/>
        </p:nvSpPr>
        <p:spPr>
          <a:xfrm>
            <a:off x="2954338" y="2551113"/>
            <a:ext cx="373062" cy="333375"/>
          </a:xfrm>
          <a:prstGeom prst="rect">
            <a:avLst/>
          </a:prstGeom>
          <a:noFill/>
          <a:ln w="12700">
            <a:noFill/>
          </a:ln>
        </p:spPr>
        <p:txBody>
          <a:bodyPr wrap="none" lIns="90488" tIns="44450" rIns="90488" bIns="44450">
            <a:spAutoFit/>
          </a:bodyPr>
          <a:lstStyle/>
          <a:p>
            <a:pPr lvl="0" algn="ctr"/>
            <a:r>
              <a:rPr lang="en-US" altLang="zh-CN" sz="1600" err="1">
                <a:latin typeface="Times New Roman" panose="02020603050405020304" pitchFamily="18" charset="0"/>
                <a:ea typeface="Times New Roman" panose="02020603050405020304" pitchFamily="18" charset="0"/>
              </a:rPr>
              <a:t>Rt</a:t>
            </a:r>
            <a:endParaRPr lang="en-US" altLang="zh-CN" sz="1600" err="1">
              <a:latin typeface="Times New Roman" panose="02020603050405020304" pitchFamily="18" charset="0"/>
              <a:ea typeface="Times New Roman" panose="02020603050405020304" pitchFamily="18" charset="0"/>
            </a:endParaRPr>
          </a:p>
        </p:txBody>
      </p:sp>
      <p:sp>
        <p:nvSpPr>
          <p:cNvPr id="6210" name="直接连接符 6209"/>
          <p:cNvSpPr/>
          <p:nvPr/>
        </p:nvSpPr>
        <p:spPr>
          <a:xfrm>
            <a:off x="2306638" y="2074863"/>
            <a:ext cx="0" cy="188912"/>
          </a:xfrm>
          <a:prstGeom prst="line">
            <a:avLst/>
          </a:prstGeom>
          <a:ln w="25400" cap="flat" cmpd="sng">
            <a:solidFill>
              <a:schemeClr val="tx1"/>
            </a:solidFill>
            <a:prstDash val="solid"/>
            <a:headEnd type="none" w="med" len="med"/>
            <a:tailEnd type="none" w="med" len="med"/>
          </a:ln>
        </p:spPr>
      </p:sp>
      <p:sp>
        <p:nvSpPr>
          <p:cNvPr id="6211" name="直接连接符 6210"/>
          <p:cNvSpPr/>
          <p:nvPr/>
        </p:nvSpPr>
        <p:spPr>
          <a:xfrm>
            <a:off x="1697038" y="2074863"/>
            <a:ext cx="0" cy="188912"/>
          </a:xfrm>
          <a:prstGeom prst="line">
            <a:avLst/>
          </a:prstGeom>
          <a:ln w="25400" cap="flat" cmpd="sng">
            <a:solidFill>
              <a:schemeClr val="tx1"/>
            </a:solidFill>
            <a:prstDash val="solid"/>
            <a:headEnd type="none" w="med" len="med"/>
            <a:tailEnd type="none" w="med" len="med"/>
          </a:ln>
        </p:spPr>
      </p:sp>
      <p:sp>
        <p:nvSpPr>
          <p:cNvPr id="6212" name="矩形 6211"/>
          <p:cNvSpPr/>
          <p:nvPr/>
        </p:nvSpPr>
        <p:spPr>
          <a:xfrm>
            <a:off x="1676400" y="1911350"/>
            <a:ext cx="417513"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Rd</a:t>
            </a:r>
            <a:endParaRPr lang="en-US" altLang="zh-CN" sz="1600">
              <a:latin typeface="Times New Roman" panose="02020603050405020304" pitchFamily="18" charset="0"/>
              <a:ea typeface="Times New Roman" panose="02020603050405020304" pitchFamily="18" charset="0"/>
            </a:endParaRPr>
          </a:p>
        </p:txBody>
      </p:sp>
      <p:sp>
        <p:nvSpPr>
          <p:cNvPr id="6213" name="直接连接符 6212"/>
          <p:cNvSpPr/>
          <p:nvPr/>
        </p:nvSpPr>
        <p:spPr>
          <a:xfrm flipH="1">
            <a:off x="998538" y="2452688"/>
            <a:ext cx="558800" cy="0"/>
          </a:xfrm>
          <a:prstGeom prst="line">
            <a:avLst/>
          </a:prstGeom>
          <a:ln w="25400" cap="flat" cmpd="sng">
            <a:solidFill>
              <a:schemeClr val="accent1"/>
            </a:solidFill>
            <a:prstDash val="solid"/>
            <a:headEnd type="triangle" w="med" len="med"/>
            <a:tailEnd type="none" w="med" len="med"/>
          </a:ln>
        </p:spPr>
      </p:sp>
      <p:sp>
        <p:nvSpPr>
          <p:cNvPr id="6214" name="矩形 6213"/>
          <p:cNvSpPr/>
          <p:nvPr/>
        </p:nvSpPr>
        <p:spPr>
          <a:xfrm>
            <a:off x="304800" y="2119313"/>
            <a:ext cx="812800" cy="333375"/>
          </a:xfrm>
          <a:prstGeom prst="rect">
            <a:avLst/>
          </a:prstGeom>
          <a:noFill/>
          <a:ln w="12700">
            <a:noFill/>
          </a:ln>
        </p:spPr>
        <p:txBody>
          <a:bodyPr wrap="none" lIns="90488" tIns="44450" rIns="90488" bIns="44450">
            <a:spAutoFit/>
          </a:bodyPr>
          <a:lstStyle/>
          <a:p>
            <a:pPr lvl="0"/>
            <a:r>
              <a:rPr lang="en-US" altLang="zh-CN" sz="1600" b="1" err="1">
                <a:solidFill>
                  <a:schemeClr val="accent1"/>
                </a:solidFill>
                <a:latin typeface="Times New Roman" panose="02020603050405020304" pitchFamily="18" charset="0"/>
                <a:ea typeface="Times New Roman" panose="02020603050405020304" pitchFamily="18" charset="0"/>
              </a:rPr>
              <a:t>RegDst</a:t>
            </a:r>
            <a:endParaRPr lang="en-US" altLang="zh-CN" sz="1600" b="1" err="1">
              <a:solidFill>
                <a:schemeClr val="accent1"/>
              </a:solidFill>
              <a:latin typeface="Times New Roman" panose="02020603050405020304" pitchFamily="18" charset="0"/>
              <a:ea typeface="Times New Roman" panose="02020603050405020304" pitchFamily="18" charset="0"/>
            </a:endParaRPr>
          </a:p>
        </p:txBody>
      </p:sp>
      <p:sp>
        <p:nvSpPr>
          <p:cNvPr id="6215" name="矩形 6214"/>
          <p:cNvSpPr/>
          <p:nvPr/>
        </p:nvSpPr>
        <p:spPr>
          <a:xfrm>
            <a:off x="3081338" y="4446588"/>
            <a:ext cx="355600" cy="9652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6216" name="矩形 6215"/>
          <p:cNvSpPr/>
          <p:nvPr/>
        </p:nvSpPr>
        <p:spPr>
          <a:xfrm rot="5400000">
            <a:off x="2747963" y="4775200"/>
            <a:ext cx="982662" cy="333375"/>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Extender</a:t>
            </a:r>
            <a:endParaRPr lang="en-US" altLang="zh-CN" sz="1600" b="1">
              <a:latin typeface="Times New Roman" panose="02020603050405020304" pitchFamily="18" charset="0"/>
              <a:ea typeface="Times New Roman" panose="02020603050405020304" pitchFamily="18" charset="0"/>
            </a:endParaRPr>
          </a:p>
        </p:txBody>
      </p:sp>
      <p:sp>
        <p:nvSpPr>
          <p:cNvPr id="6217" name="矩形 6216"/>
          <p:cNvSpPr/>
          <p:nvPr/>
        </p:nvSpPr>
        <p:spPr>
          <a:xfrm rot="5400000">
            <a:off x="3967163" y="4167188"/>
            <a:ext cx="587375" cy="33337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Mux</a:t>
            </a:r>
            <a:endParaRPr lang="en-US" altLang="zh-CN" sz="1600" b="1" err="1">
              <a:latin typeface="Times New Roman" panose="02020603050405020304" pitchFamily="18" charset="0"/>
              <a:ea typeface="Times New Roman" panose="02020603050405020304" pitchFamily="18" charset="0"/>
            </a:endParaRPr>
          </a:p>
        </p:txBody>
      </p:sp>
      <p:sp>
        <p:nvSpPr>
          <p:cNvPr id="6218" name="矩形 6217"/>
          <p:cNvSpPr/>
          <p:nvPr/>
        </p:nvSpPr>
        <p:spPr>
          <a:xfrm>
            <a:off x="1714500" y="2301875"/>
            <a:ext cx="587375" cy="33337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Mux</a:t>
            </a:r>
            <a:endParaRPr lang="en-US" altLang="zh-CN" sz="1600" b="1" err="1">
              <a:latin typeface="Times New Roman" panose="02020603050405020304" pitchFamily="18" charset="0"/>
              <a:ea typeface="Times New Roman" panose="02020603050405020304" pitchFamily="18" charset="0"/>
            </a:endParaRPr>
          </a:p>
        </p:txBody>
      </p:sp>
      <p:sp>
        <p:nvSpPr>
          <p:cNvPr id="6219" name="直接连接符 6218"/>
          <p:cNvSpPr/>
          <p:nvPr/>
        </p:nvSpPr>
        <p:spPr>
          <a:xfrm>
            <a:off x="3462338" y="4833938"/>
            <a:ext cx="660400" cy="0"/>
          </a:xfrm>
          <a:prstGeom prst="line">
            <a:avLst/>
          </a:prstGeom>
          <a:ln w="25400" cap="flat" cmpd="sng">
            <a:solidFill>
              <a:schemeClr val="tx1"/>
            </a:solidFill>
            <a:prstDash val="solid"/>
            <a:headEnd type="none" w="med" len="med"/>
            <a:tailEnd type="triangle" w="med" len="med"/>
          </a:ln>
        </p:spPr>
      </p:sp>
      <p:sp>
        <p:nvSpPr>
          <p:cNvPr id="6220" name="矩形 6219"/>
          <p:cNvSpPr/>
          <p:nvPr/>
        </p:nvSpPr>
        <p:spPr>
          <a:xfrm>
            <a:off x="3448050" y="4859338"/>
            <a:ext cx="3841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32</a:t>
            </a:r>
            <a:endParaRPr lang="en-US" altLang="zh-CN" sz="1600">
              <a:latin typeface="Times New Roman" panose="02020603050405020304" pitchFamily="18" charset="0"/>
              <a:ea typeface="Times New Roman" panose="02020603050405020304" pitchFamily="18" charset="0"/>
            </a:endParaRPr>
          </a:p>
        </p:txBody>
      </p:sp>
      <p:sp>
        <p:nvSpPr>
          <p:cNvPr id="6221" name="直接连接符 6220"/>
          <p:cNvSpPr/>
          <p:nvPr/>
        </p:nvSpPr>
        <p:spPr>
          <a:xfrm flipH="1">
            <a:off x="3748088" y="4768850"/>
            <a:ext cx="88900" cy="130175"/>
          </a:xfrm>
          <a:prstGeom prst="line">
            <a:avLst/>
          </a:prstGeom>
          <a:ln w="12700" cap="flat" cmpd="sng">
            <a:solidFill>
              <a:schemeClr val="tx1"/>
            </a:solidFill>
            <a:prstDash val="solid"/>
            <a:headEnd type="none" w="med" len="med"/>
            <a:tailEnd type="none" w="med" len="med"/>
          </a:ln>
        </p:spPr>
      </p:sp>
      <p:sp>
        <p:nvSpPr>
          <p:cNvPr id="6222" name="直接连接符 6221"/>
          <p:cNvSpPr/>
          <p:nvPr/>
        </p:nvSpPr>
        <p:spPr>
          <a:xfrm>
            <a:off x="2090738" y="4975225"/>
            <a:ext cx="965200" cy="0"/>
          </a:xfrm>
          <a:prstGeom prst="line">
            <a:avLst/>
          </a:prstGeom>
          <a:ln w="25400" cap="flat" cmpd="sng">
            <a:solidFill>
              <a:schemeClr val="tx1"/>
            </a:solidFill>
            <a:prstDash val="solid"/>
            <a:headEnd type="none" w="med" len="med"/>
            <a:tailEnd type="triangle" w="med" len="med"/>
          </a:ln>
        </p:spPr>
      </p:sp>
      <p:sp>
        <p:nvSpPr>
          <p:cNvPr id="6223" name="直接连接符 6222"/>
          <p:cNvSpPr/>
          <p:nvPr/>
        </p:nvSpPr>
        <p:spPr>
          <a:xfrm flipH="1">
            <a:off x="2528888" y="4911725"/>
            <a:ext cx="88900" cy="128588"/>
          </a:xfrm>
          <a:prstGeom prst="line">
            <a:avLst/>
          </a:prstGeom>
          <a:ln w="12700" cap="flat" cmpd="sng">
            <a:solidFill>
              <a:schemeClr val="tx1"/>
            </a:solidFill>
            <a:prstDash val="solid"/>
            <a:headEnd type="none" w="med" len="med"/>
            <a:tailEnd type="none" w="med" len="med"/>
          </a:ln>
        </p:spPr>
      </p:sp>
      <p:sp>
        <p:nvSpPr>
          <p:cNvPr id="6224" name="矩形 6223"/>
          <p:cNvSpPr/>
          <p:nvPr/>
        </p:nvSpPr>
        <p:spPr>
          <a:xfrm>
            <a:off x="2209800" y="4965700"/>
            <a:ext cx="3841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16</a:t>
            </a:r>
            <a:endParaRPr lang="en-US" altLang="zh-CN" sz="1600">
              <a:latin typeface="Times New Roman" panose="02020603050405020304" pitchFamily="18" charset="0"/>
              <a:ea typeface="Times New Roman" panose="02020603050405020304" pitchFamily="18" charset="0"/>
            </a:endParaRPr>
          </a:p>
        </p:txBody>
      </p:sp>
      <p:sp>
        <p:nvSpPr>
          <p:cNvPr id="6225" name="矩形 6224"/>
          <p:cNvSpPr/>
          <p:nvPr/>
        </p:nvSpPr>
        <p:spPr>
          <a:xfrm>
            <a:off x="1371600" y="4824413"/>
            <a:ext cx="75882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imm16</a:t>
            </a:r>
            <a:endParaRPr lang="en-US" altLang="zh-CN" sz="1600">
              <a:latin typeface="Times New Roman" panose="02020603050405020304" pitchFamily="18" charset="0"/>
              <a:ea typeface="Times New Roman" panose="02020603050405020304" pitchFamily="18" charset="0"/>
            </a:endParaRPr>
          </a:p>
        </p:txBody>
      </p:sp>
      <p:sp>
        <p:nvSpPr>
          <p:cNvPr id="6226" name="直接连接符 6225"/>
          <p:cNvSpPr/>
          <p:nvPr/>
        </p:nvSpPr>
        <p:spPr>
          <a:xfrm>
            <a:off x="4287838" y="4918075"/>
            <a:ext cx="0" cy="400050"/>
          </a:xfrm>
          <a:prstGeom prst="line">
            <a:avLst/>
          </a:prstGeom>
          <a:ln w="25400" cap="flat" cmpd="sng">
            <a:solidFill>
              <a:schemeClr val="accent1"/>
            </a:solidFill>
            <a:prstDash val="solid"/>
            <a:headEnd type="triangle" w="med" len="med"/>
            <a:tailEnd type="none" w="med" len="med"/>
          </a:ln>
        </p:spPr>
      </p:sp>
      <p:sp>
        <p:nvSpPr>
          <p:cNvPr id="6227" name="矩形 6226"/>
          <p:cNvSpPr/>
          <p:nvPr/>
        </p:nvSpPr>
        <p:spPr>
          <a:xfrm>
            <a:off x="3886200" y="5332413"/>
            <a:ext cx="901700" cy="333375"/>
          </a:xfrm>
          <a:prstGeom prst="rect">
            <a:avLst/>
          </a:prstGeom>
          <a:noFill/>
          <a:ln w="12700">
            <a:noFill/>
          </a:ln>
        </p:spPr>
        <p:txBody>
          <a:bodyPr wrap="none" lIns="90488" tIns="44450" rIns="90488" bIns="44450">
            <a:spAutoFit/>
          </a:bodyPr>
          <a:lstStyle/>
          <a:p>
            <a:pPr lvl="0"/>
            <a:r>
              <a:rPr lang="en-US" altLang="zh-CN" sz="1600" b="1" err="1">
                <a:solidFill>
                  <a:schemeClr val="accent1"/>
                </a:solidFill>
                <a:latin typeface="Times New Roman" panose="02020603050405020304" pitchFamily="18" charset="0"/>
                <a:ea typeface="Times New Roman" panose="02020603050405020304" pitchFamily="18" charset="0"/>
              </a:rPr>
              <a:t>ALUSrc</a:t>
            </a:r>
            <a:endParaRPr lang="en-US" altLang="zh-CN" sz="1600" b="1" err="1">
              <a:solidFill>
                <a:schemeClr val="accent1"/>
              </a:solidFill>
              <a:latin typeface="Times New Roman" panose="02020603050405020304" pitchFamily="18" charset="0"/>
              <a:ea typeface="Times New Roman" panose="02020603050405020304" pitchFamily="18" charset="0"/>
            </a:endParaRPr>
          </a:p>
        </p:txBody>
      </p:sp>
      <p:sp>
        <p:nvSpPr>
          <p:cNvPr id="6228" name="直接连接符 6227"/>
          <p:cNvSpPr/>
          <p:nvPr/>
        </p:nvSpPr>
        <p:spPr>
          <a:xfrm>
            <a:off x="4452938" y="4194175"/>
            <a:ext cx="508000" cy="0"/>
          </a:xfrm>
          <a:prstGeom prst="line">
            <a:avLst/>
          </a:prstGeom>
          <a:ln w="25400" cap="flat" cmpd="sng">
            <a:solidFill>
              <a:schemeClr val="tx1"/>
            </a:solidFill>
            <a:prstDash val="solid"/>
            <a:headEnd type="none" w="med" len="med"/>
            <a:tailEnd type="triangle" w="med" len="med"/>
          </a:ln>
        </p:spPr>
      </p:sp>
      <p:sp>
        <p:nvSpPr>
          <p:cNvPr id="6229" name="直接连接符 6228"/>
          <p:cNvSpPr/>
          <p:nvPr/>
        </p:nvSpPr>
        <p:spPr>
          <a:xfrm>
            <a:off x="8478838" y="4064000"/>
            <a:ext cx="0" cy="1652588"/>
          </a:xfrm>
          <a:prstGeom prst="line">
            <a:avLst/>
          </a:prstGeom>
          <a:ln w="25400" cap="flat" cmpd="sng">
            <a:solidFill>
              <a:schemeClr val="tx1"/>
            </a:solidFill>
            <a:prstDash val="solid"/>
            <a:headEnd type="none" w="med" len="med"/>
            <a:tailEnd type="none" w="med" len="med"/>
          </a:ln>
        </p:spPr>
      </p:sp>
      <p:sp>
        <p:nvSpPr>
          <p:cNvPr id="6230" name="直接连接符 6229"/>
          <p:cNvSpPr/>
          <p:nvPr/>
        </p:nvSpPr>
        <p:spPr>
          <a:xfrm>
            <a:off x="3297238" y="5419725"/>
            <a:ext cx="0" cy="471488"/>
          </a:xfrm>
          <a:prstGeom prst="line">
            <a:avLst/>
          </a:prstGeom>
          <a:ln w="25400" cap="flat" cmpd="sng">
            <a:solidFill>
              <a:schemeClr val="accent1"/>
            </a:solidFill>
            <a:prstDash val="solid"/>
            <a:headEnd type="triangle" w="med" len="med"/>
            <a:tailEnd type="none" w="med" len="med"/>
          </a:ln>
        </p:spPr>
      </p:sp>
      <p:sp>
        <p:nvSpPr>
          <p:cNvPr id="6231" name="矩形 6230"/>
          <p:cNvSpPr/>
          <p:nvPr/>
        </p:nvSpPr>
        <p:spPr>
          <a:xfrm>
            <a:off x="3048000" y="5818188"/>
            <a:ext cx="757238" cy="333375"/>
          </a:xfrm>
          <a:prstGeom prst="rect">
            <a:avLst/>
          </a:prstGeom>
          <a:noFill/>
          <a:ln w="12700">
            <a:noFill/>
          </a:ln>
        </p:spPr>
        <p:txBody>
          <a:bodyPr wrap="none" lIns="90488" tIns="44450" rIns="90488" bIns="44450">
            <a:spAutoFit/>
          </a:bodyPr>
          <a:lstStyle/>
          <a:p>
            <a:pPr lvl="0"/>
            <a:r>
              <a:rPr lang="en-US" altLang="zh-CN" sz="1600" b="1" err="1">
                <a:solidFill>
                  <a:schemeClr val="accent1"/>
                </a:solidFill>
                <a:latin typeface="Times New Roman" panose="02020603050405020304" pitchFamily="18" charset="0"/>
                <a:ea typeface="Times New Roman" panose="02020603050405020304" pitchFamily="18" charset="0"/>
              </a:rPr>
              <a:t>ExtOp</a:t>
            </a:r>
            <a:endParaRPr lang="en-US" altLang="zh-CN" sz="1600" b="1" err="1">
              <a:solidFill>
                <a:schemeClr val="accent1"/>
              </a:solidFill>
              <a:latin typeface="Times New Roman" panose="02020603050405020304" pitchFamily="18" charset="0"/>
              <a:ea typeface="Times New Roman" panose="02020603050405020304" pitchFamily="18" charset="0"/>
            </a:endParaRPr>
          </a:p>
        </p:txBody>
      </p:sp>
      <p:grpSp>
        <p:nvGrpSpPr>
          <p:cNvPr id="6236" name="组合 6235"/>
          <p:cNvGrpSpPr/>
          <p:nvPr/>
        </p:nvGrpSpPr>
        <p:grpSpPr>
          <a:xfrm>
            <a:off x="7716838" y="3495675"/>
            <a:ext cx="304800" cy="1255713"/>
            <a:chOff x="4896" y="2481"/>
            <a:chExt cx="192" cy="791"/>
          </a:xfrm>
        </p:grpSpPr>
        <p:sp>
          <p:nvSpPr>
            <p:cNvPr id="6232" name="直接连接符 6231"/>
            <p:cNvSpPr/>
            <p:nvPr/>
          </p:nvSpPr>
          <p:spPr>
            <a:xfrm>
              <a:off x="4896" y="2481"/>
              <a:ext cx="0" cy="775"/>
            </a:xfrm>
            <a:prstGeom prst="line">
              <a:avLst/>
            </a:prstGeom>
            <a:ln w="25400" cap="flat" cmpd="sng">
              <a:solidFill>
                <a:schemeClr val="tx1"/>
              </a:solidFill>
              <a:prstDash val="solid"/>
              <a:headEnd type="none" w="med" len="med"/>
              <a:tailEnd type="none" w="med" len="med"/>
            </a:ln>
          </p:spPr>
        </p:sp>
        <p:sp>
          <p:nvSpPr>
            <p:cNvPr id="6233" name="直接连接符 6232"/>
            <p:cNvSpPr/>
            <p:nvPr/>
          </p:nvSpPr>
          <p:spPr>
            <a:xfrm>
              <a:off x="4904" y="2481"/>
              <a:ext cx="176" cy="90"/>
            </a:xfrm>
            <a:prstGeom prst="line">
              <a:avLst/>
            </a:prstGeom>
            <a:ln w="25400" cap="flat" cmpd="sng">
              <a:solidFill>
                <a:schemeClr val="tx1"/>
              </a:solidFill>
              <a:prstDash val="solid"/>
              <a:headEnd type="none" w="med" len="med"/>
              <a:tailEnd type="none" w="med" len="med"/>
            </a:ln>
          </p:spPr>
        </p:sp>
        <p:sp>
          <p:nvSpPr>
            <p:cNvPr id="6234" name="直接连接符 6233"/>
            <p:cNvSpPr/>
            <p:nvPr/>
          </p:nvSpPr>
          <p:spPr>
            <a:xfrm flipV="1">
              <a:off x="4904" y="3150"/>
              <a:ext cx="176" cy="122"/>
            </a:xfrm>
            <a:prstGeom prst="line">
              <a:avLst/>
            </a:prstGeom>
            <a:ln w="25400" cap="flat" cmpd="sng">
              <a:solidFill>
                <a:schemeClr val="tx1"/>
              </a:solidFill>
              <a:prstDash val="solid"/>
              <a:headEnd type="none" w="med" len="med"/>
              <a:tailEnd type="none" w="med" len="med"/>
            </a:ln>
          </p:spPr>
        </p:sp>
        <p:sp>
          <p:nvSpPr>
            <p:cNvPr id="6235" name="直接连接符 6234"/>
            <p:cNvSpPr/>
            <p:nvPr/>
          </p:nvSpPr>
          <p:spPr>
            <a:xfrm>
              <a:off x="5088" y="2587"/>
              <a:ext cx="0" cy="563"/>
            </a:xfrm>
            <a:prstGeom prst="line">
              <a:avLst/>
            </a:prstGeom>
            <a:ln w="25400" cap="flat" cmpd="sng">
              <a:solidFill>
                <a:schemeClr val="tx1"/>
              </a:solidFill>
              <a:prstDash val="solid"/>
              <a:headEnd type="none" w="med" len="med"/>
              <a:tailEnd type="none" w="med" len="med"/>
            </a:ln>
          </p:spPr>
        </p:sp>
      </p:grpSp>
      <p:sp>
        <p:nvSpPr>
          <p:cNvPr id="6237" name="矩形 6236"/>
          <p:cNvSpPr/>
          <p:nvPr/>
        </p:nvSpPr>
        <p:spPr>
          <a:xfrm rot="5400000">
            <a:off x="7529513" y="4022725"/>
            <a:ext cx="587375" cy="33337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Mux</a:t>
            </a:r>
            <a:endParaRPr lang="en-US" altLang="zh-CN" sz="1600" b="1" err="1">
              <a:latin typeface="Times New Roman" panose="02020603050405020304" pitchFamily="18" charset="0"/>
              <a:ea typeface="Times New Roman" panose="02020603050405020304" pitchFamily="18" charset="0"/>
            </a:endParaRPr>
          </a:p>
        </p:txBody>
      </p:sp>
      <p:sp>
        <p:nvSpPr>
          <p:cNvPr id="6238" name="直接连接符 6237"/>
          <p:cNvSpPr/>
          <p:nvPr/>
        </p:nvSpPr>
        <p:spPr>
          <a:xfrm flipV="1">
            <a:off x="7869238" y="3116263"/>
            <a:ext cx="0" cy="450850"/>
          </a:xfrm>
          <a:prstGeom prst="line">
            <a:avLst/>
          </a:prstGeom>
          <a:ln w="25400" cap="flat" cmpd="sng">
            <a:solidFill>
              <a:schemeClr val="accent1"/>
            </a:solidFill>
            <a:prstDash val="solid"/>
            <a:headEnd type="triangle" w="med" len="med"/>
            <a:tailEnd type="none" w="med" len="med"/>
          </a:ln>
        </p:spPr>
      </p:sp>
      <p:sp>
        <p:nvSpPr>
          <p:cNvPr id="6239" name="矩形 6238"/>
          <p:cNvSpPr/>
          <p:nvPr/>
        </p:nvSpPr>
        <p:spPr>
          <a:xfrm>
            <a:off x="7848600" y="2987675"/>
            <a:ext cx="1141413" cy="333375"/>
          </a:xfrm>
          <a:prstGeom prst="rect">
            <a:avLst/>
          </a:prstGeom>
          <a:noFill/>
          <a:ln w="12700">
            <a:noFill/>
          </a:ln>
        </p:spPr>
        <p:txBody>
          <a:bodyPr wrap="none" lIns="90488" tIns="44450" rIns="90488" bIns="44450">
            <a:spAutoFit/>
          </a:bodyPr>
          <a:lstStyle/>
          <a:p>
            <a:pPr lvl="0"/>
            <a:r>
              <a:rPr lang="en-US" altLang="zh-CN" sz="1600" b="1" err="1">
                <a:solidFill>
                  <a:schemeClr val="accent1"/>
                </a:solidFill>
                <a:latin typeface="Times New Roman" panose="02020603050405020304" pitchFamily="18" charset="0"/>
                <a:ea typeface="Times New Roman" panose="02020603050405020304" pitchFamily="18" charset="0"/>
              </a:rPr>
              <a:t>MemtoReg</a:t>
            </a:r>
            <a:endParaRPr lang="en-US" altLang="zh-CN" sz="1600" b="1" err="1">
              <a:solidFill>
                <a:schemeClr val="accent1"/>
              </a:solidFill>
              <a:latin typeface="Times New Roman" panose="02020603050405020304" pitchFamily="18" charset="0"/>
              <a:ea typeface="Times New Roman" panose="02020603050405020304" pitchFamily="18" charset="0"/>
            </a:endParaRPr>
          </a:p>
        </p:txBody>
      </p:sp>
      <p:sp>
        <p:nvSpPr>
          <p:cNvPr id="6240" name="直接连接符 6239"/>
          <p:cNvSpPr/>
          <p:nvPr/>
        </p:nvSpPr>
        <p:spPr>
          <a:xfrm>
            <a:off x="8034338" y="4051300"/>
            <a:ext cx="431800" cy="0"/>
          </a:xfrm>
          <a:prstGeom prst="line">
            <a:avLst/>
          </a:prstGeom>
          <a:ln w="25400" cap="flat" cmpd="sng">
            <a:solidFill>
              <a:schemeClr val="tx1"/>
            </a:solidFill>
            <a:prstDash val="solid"/>
            <a:headEnd type="none" w="med" len="med"/>
            <a:tailEnd type="none" w="med" len="med"/>
          </a:ln>
        </p:spPr>
      </p:sp>
      <p:sp>
        <p:nvSpPr>
          <p:cNvPr id="6241" name="矩形 6240"/>
          <p:cNvSpPr/>
          <p:nvPr/>
        </p:nvSpPr>
        <p:spPr>
          <a:xfrm>
            <a:off x="5967413" y="4419600"/>
            <a:ext cx="1127125" cy="1128713"/>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6242" name="直接连接符 6241"/>
          <p:cNvSpPr/>
          <p:nvPr/>
        </p:nvSpPr>
        <p:spPr>
          <a:xfrm flipH="1">
            <a:off x="5341938" y="5402263"/>
            <a:ext cx="482600" cy="0"/>
          </a:xfrm>
          <a:prstGeom prst="line">
            <a:avLst/>
          </a:prstGeom>
          <a:ln w="25400" cap="flat" cmpd="sng">
            <a:solidFill>
              <a:schemeClr val="tx1"/>
            </a:solidFill>
            <a:prstDash val="solid"/>
            <a:headEnd type="none" w="med" len="med"/>
            <a:tailEnd type="none" w="med" len="med"/>
          </a:ln>
        </p:spPr>
      </p:sp>
      <p:sp>
        <p:nvSpPr>
          <p:cNvPr id="6243" name="矩形 6242"/>
          <p:cNvSpPr/>
          <p:nvPr/>
        </p:nvSpPr>
        <p:spPr>
          <a:xfrm>
            <a:off x="5267325" y="5116513"/>
            <a:ext cx="474663"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Clk</a:t>
            </a:r>
            <a:endParaRPr lang="en-US" altLang="zh-CN" sz="1600" err="1">
              <a:latin typeface="Times New Roman" panose="02020603050405020304" pitchFamily="18" charset="0"/>
              <a:ea typeface="Times New Roman" panose="02020603050405020304" pitchFamily="18" charset="0"/>
            </a:endParaRPr>
          </a:p>
        </p:txBody>
      </p:sp>
      <p:sp>
        <p:nvSpPr>
          <p:cNvPr id="6244" name="矩形 6243"/>
          <p:cNvSpPr/>
          <p:nvPr/>
        </p:nvSpPr>
        <p:spPr>
          <a:xfrm>
            <a:off x="4572000" y="4611688"/>
            <a:ext cx="785813"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Data In</a:t>
            </a:r>
            <a:endParaRPr lang="en-US" altLang="zh-CN" sz="1600">
              <a:latin typeface="Times New Roman" panose="02020603050405020304" pitchFamily="18" charset="0"/>
              <a:ea typeface="Times New Roman" panose="02020603050405020304" pitchFamily="18" charset="0"/>
            </a:endParaRPr>
          </a:p>
        </p:txBody>
      </p:sp>
      <p:sp>
        <p:nvSpPr>
          <p:cNvPr id="6245" name="直接连接符 6244"/>
          <p:cNvSpPr/>
          <p:nvPr/>
        </p:nvSpPr>
        <p:spPr>
          <a:xfrm>
            <a:off x="5975350" y="5357813"/>
            <a:ext cx="250825" cy="63500"/>
          </a:xfrm>
          <a:prstGeom prst="line">
            <a:avLst/>
          </a:prstGeom>
          <a:ln w="25400" cap="flat" cmpd="sng">
            <a:solidFill>
              <a:schemeClr val="tx1"/>
            </a:solidFill>
            <a:prstDash val="solid"/>
            <a:headEnd type="none" w="med" len="med"/>
            <a:tailEnd type="none" w="med" len="med"/>
          </a:ln>
        </p:spPr>
      </p:sp>
      <p:sp>
        <p:nvSpPr>
          <p:cNvPr id="6246" name="直接连接符 6245"/>
          <p:cNvSpPr/>
          <p:nvPr/>
        </p:nvSpPr>
        <p:spPr>
          <a:xfrm flipH="1">
            <a:off x="5980113" y="5414963"/>
            <a:ext cx="301625" cy="98425"/>
          </a:xfrm>
          <a:prstGeom prst="line">
            <a:avLst/>
          </a:prstGeom>
          <a:ln w="25400" cap="flat" cmpd="sng">
            <a:solidFill>
              <a:schemeClr val="tx1"/>
            </a:solidFill>
            <a:prstDash val="solid"/>
            <a:headEnd type="none" w="med" len="med"/>
            <a:tailEnd type="none" w="med" len="med"/>
          </a:ln>
        </p:spPr>
      </p:sp>
      <p:sp>
        <p:nvSpPr>
          <p:cNvPr id="6247" name="椭圆 6246"/>
          <p:cNvSpPr/>
          <p:nvPr/>
        </p:nvSpPr>
        <p:spPr>
          <a:xfrm>
            <a:off x="5815013" y="5360988"/>
            <a:ext cx="127000" cy="117475"/>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6248" name="矩形 6247"/>
          <p:cNvSpPr/>
          <p:nvPr/>
        </p:nvSpPr>
        <p:spPr>
          <a:xfrm>
            <a:off x="5942013" y="4395788"/>
            <a:ext cx="666750"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WrEn</a:t>
            </a:r>
            <a:endParaRPr lang="en-US" altLang="zh-CN" sz="1600" err="1">
              <a:latin typeface="Times New Roman" panose="02020603050405020304" pitchFamily="18" charset="0"/>
              <a:ea typeface="Times New Roman" panose="02020603050405020304" pitchFamily="18" charset="0"/>
            </a:endParaRPr>
          </a:p>
        </p:txBody>
      </p:sp>
      <p:sp>
        <p:nvSpPr>
          <p:cNvPr id="6249" name="直接连接符 6248"/>
          <p:cNvSpPr/>
          <p:nvPr/>
        </p:nvSpPr>
        <p:spPr>
          <a:xfrm flipH="1">
            <a:off x="4960938" y="4619625"/>
            <a:ext cx="1016000" cy="0"/>
          </a:xfrm>
          <a:prstGeom prst="line">
            <a:avLst/>
          </a:prstGeom>
          <a:ln w="25400" cap="flat" cmpd="sng">
            <a:solidFill>
              <a:schemeClr val="tx1"/>
            </a:solidFill>
            <a:prstDash val="solid"/>
            <a:headEnd type="triangle" w="med" len="med"/>
            <a:tailEnd type="none" w="med" len="med"/>
          </a:ln>
        </p:spPr>
      </p:sp>
      <p:sp>
        <p:nvSpPr>
          <p:cNvPr id="6250" name="直接连接符 6249"/>
          <p:cNvSpPr/>
          <p:nvPr/>
        </p:nvSpPr>
        <p:spPr>
          <a:xfrm flipH="1">
            <a:off x="5500688" y="4556125"/>
            <a:ext cx="88900" cy="128588"/>
          </a:xfrm>
          <a:prstGeom prst="line">
            <a:avLst/>
          </a:prstGeom>
          <a:ln w="12700" cap="flat" cmpd="sng">
            <a:solidFill>
              <a:schemeClr val="tx1"/>
            </a:solidFill>
            <a:prstDash val="solid"/>
            <a:headEnd type="none" w="med" len="med"/>
            <a:tailEnd type="none" w="med" len="med"/>
          </a:ln>
        </p:spPr>
      </p:sp>
      <p:sp>
        <p:nvSpPr>
          <p:cNvPr id="6251" name="矩形 6250"/>
          <p:cNvSpPr/>
          <p:nvPr/>
        </p:nvSpPr>
        <p:spPr>
          <a:xfrm>
            <a:off x="5257800" y="4681538"/>
            <a:ext cx="3841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32</a:t>
            </a:r>
            <a:endParaRPr lang="en-US" altLang="zh-CN" sz="1600">
              <a:latin typeface="Times New Roman" panose="02020603050405020304" pitchFamily="18" charset="0"/>
              <a:ea typeface="Times New Roman" panose="02020603050405020304" pitchFamily="18" charset="0"/>
            </a:endParaRPr>
          </a:p>
        </p:txBody>
      </p:sp>
      <p:sp>
        <p:nvSpPr>
          <p:cNvPr id="6252" name="直接连接符 6251"/>
          <p:cNvSpPr/>
          <p:nvPr/>
        </p:nvSpPr>
        <p:spPr>
          <a:xfrm flipV="1">
            <a:off x="6269038" y="3116263"/>
            <a:ext cx="0" cy="1303337"/>
          </a:xfrm>
          <a:prstGeom prst="line">
            <a:avLst/>
          </a:prstGeom>
          <a:ln w="25400" cap="flat" cmpd="sng">
            <a:solidFill>
              <a:schemeClr val="accent1"/>
            </a:solidFill>
            <a:prstDash val="solid"/>
            <a:headEnd type="triangle" w="med" len="med"/>
            <a:tailEnd type="none" w="med" len="med"/>
          </a:ln>
        </p:spPr>
      </p:sp>
      <p:sp>
        <p:nvSpPr>
          <p:cNvPr id="6253" name="直接连接符 6252"/>
          <p:cNvSpPr/>
          <p:nvPr/>
        </p:nvSpPr>
        <p:spPr>
          <a:xfrm>
            <a:off x="6802438" y="3779838"/>
            <a:ext cx="0" cy="614362"/>
          </a:xfrm>
          <a:prstGeom prst="line">
            <a:avLst/>
          </a:prstGeom>
          <a:ln w="25400" cap="flat" cmpd="sng">
            <a:solidFill>
              <a:schemeClr val="tx1"/>
            </a:solidFill>
            <a:prstDash val="solid"/>
            <a:headEnd type="none" w="med" len="med"/>
            <a:tailEnd type="triangle" w="med" len="med"/>
          </a:ln>
        </p:spPr>
      </p:sp>
      <p:sp>
        <p:nvSpPr>
          <p:cNvPr id="6254" name="矩形 6253"/>
          <p:cNvSpPr/>
          <p:nvPr/>
        </p:nvSpPr>
        <p:spPr>
          <a:xfrm>
            <a:off x="6553200" y="4397375"/>
            <a:ext cx="496888"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Adr</a:t>
            </a:r>
            <a:endParaRPr lang="en-US" altLang="zh-CN" sz="1600" err="1">
              <a:latin typeface="Times New Roman" panose="02020603050405020304" pitchFamily="18" charset="0"/>
              <a:ea typeface="Times New Roman" panose="02020603050405020304" pitchFamily="18" charset="0"/>
            </a:endParaRPr>
          </a:p>
        </p:txBody>
      </p:sp>
      <p:sp>
        <p:nvSpPr>
          <p:cNvPr id="6255" name="矩形 6254"/>
          <p:cNvSpPr/>
          <p:nvPr/>
        </p:nvSpPr>
        <p:spPr>
          <a:xfrm>
            <a:off x="6024563" y="4752975"/>
            <a:ext cx="927100" cy="577850"/>
          </a:xfrm>
          <a:prstGeom prst="rect">
            <a:avLst/>
          </a:prstGeom>
          <a:noFill/>
          <a:ln w="12700">
            <a:noFill/>
          </a:ln>
        </p:spPr>
        <p:txBody>
          <a:bodyPr wrap="none" lIns="90488" tIns="44450" rIns="90488" bIns="44450">
            <a:spAutoFit/>
          </a:bodyPr>
          <a:lstStyle/>
          <a:p>
            <a:pPr lvl="0" algn="ctr"/>
            <a:r>
              <a:rPr lang="en-US" altLang="zh-CN" sz="1600" b="1">
                <a:latin typeface="Times New Roman" panose="02020603050405020304" pitchFamily="18" charset="0"/>
                <a:ea typeface="Times New Roman" panose="02020603050405020304" pitchFamily="18" charset="0"/>
              </a:rPr>
              <a:t>Data</a:t>
            </a:r>
            <a:endParaRPr lang="en-US" altLang="zh-CN" sz="1600" b="1">
              <a:latin typeface="Times New Roman" panose="02020603050405020304" pitchFamily="18" charset="0"/>
              <a:ea typeface="Times New Roman" panose="02020603050405020304" pitchFamily="18" charset="0"/>
            </a:endParaRPr>
          </a:p>
          <a:p>
            <a:pPr lvl="0" algn="ctr"/>
            <a:r>
              <a:rPr lang="en-US" altLang="zh-CN" sz="1600" b="1">
                <a:latin typeface="Times New Roman" panose="02020603050405020304" pitchFamily="18" charset="0"/>
                <a:ea typeface="Times New Roman" panose="02020603050405020304" pitchFamily="18" charset="0"/>
              </a:rPr>
              <a:t>Memory</a:t>
            </a:r>
            <a:endParaRPr lang="en-US" altLang="zh-CN" sz="1600" b="1">
              <a:latin typeface="Times New Roman" panose="02020603050405020304" pitchFamily="18" charset="0"/>
              <a:ea typeface="Times New Roman" panose="02020603050405020304" pitchFamily="18" charset="0"/>
            </a:endParaRPr>
          </a:p>
        </p:txBody>
      </p:sp>
      <p:sp>
        <p:nvSpPr>
          <p:cNvPr id="6256" name="直接连接符 6255"/>
          <p:cNvSpPr/>
          <p:nvPr/>
        </p:nvSpPr>
        <p:spPr>
          <a:xfrm>
            <a:off x="7272338" y="4570413"/>
            <a:ext cx="431800" cy="0"/>
          </a:xfrm>
          <a:prstGeom prst="line">
            <a:avLst/>
          </a:prstGeom>
          <a:ln w="25400" cap="flat" cmpd="sng">
            <a:solidFill>
              <a:schemeClr val="tx1"/>
            </a:solidFill>
            <a:prstDash val="solid"/>
            <a:headEnd type="none" w="med" len="med"/>
            <a:tailEnd type="triangle" w="med" len="med"/>
          </a:ln>
        </p:spPr>
      </p:sp>
      <p:sp>
        <p:nvSpPr>
          <p:cNvPr id="6257" name="直接连接符 6256"/>
          <p:cNvSpPr/>
          <p:nvPr/>
        </p:nvSpPr>
        <p:spPr>
          <a:xfrm>
            <a:off x="7259638" y="4598988"/>
            <a:ext cx="0" cy="434975"/>
          </a:xfrm>
          <a:prstGeom prst="line">
            <a:avLst/>
          </a:prstGeom>
          <a:ln w="25400" cap="flat" cmpd="sng">
            <a:solidFill>
              <a:schemeClr val="tx1"/>
            </a:solidFill>
            <a:prstDash val="solid"/>
            <a:headEnd type="none" w="med" len="med"/>
            <a:tailEnd type="none" w="med" len="med"/>
          </a:ln>
        </p:spPr>
      </p:sp>
      <p:sp>
        <p:nvSpPr>
          <p:cNvPr id="6258" name="直接连接符 6257"/>
          <p:cNvSpPr/>
          <p:nvPr/>
        </p:nvSpPr>
        <p:spPr>
          <a:xfrm flipH="1">
            <a:off x="7094538" y="5046663"/>
            <a:ext cx="177800" cy="0"/>
          </a:xfrm>
          <a:prstGeom prst="line">
            <a:avLst/>
          </a:prstGeom>
          <a:ln w="25400" cap="flat" cmpd="sng">
            <a:solidFill>
              <a:schemeClr val="tx1"/>
            </a:solidFill>
            <a:prstDash val="solid"/>
            <a:headEnd type="none" w="med" len="med"/>
            <a:tailEnd type="none" w="med" len="med"/>
          </a:ln>
        </p:spPr>
      </p:sp>
      <p:sp>
        <p:nvSpPr>
          <p:cNvPr id="6259" name="直接连接符 6258"/>
          <p:cNvSpPr/>
          <p:nvPr/>
        </p:nvSpPr>
        <p:spPr>
          <a:xfrm flipH="1">
            <a:off x="7329488" y="4505325"/>
            <a:ext cx="88900" cy="128588"/>
          </a:xfrm>
          <a:prstGeom prst="line">
            <a:avLst/>
          </a:prstGeom>
          <a:ln w="12700" cap="flat" cmpd="sng">
            <a:solidFill>
              <a:schemeClr val="tx1"/>
            </a:solidFill>
            <a:prstDash val="solid"/>
            <a:headEnd type="none" w="med" len="med"/>
            <a:tailEnd type="none" w="med" len="med"/>
          </a:ln>
        </p:spPr>
      </p:sp>
      <p:sp>
        <p:nvSpPr>
          <p:cNvPr id="6260" name="矩形 6259"/>
          <p:cNvSpPr/>
          <p:nvPr/>
        </p:nvSpPr>
        <p:spPr>
          <a:xfrm>
            <a:off x="7086600" y="4200525"/>
            <a:ext cx="3841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32</a:t>
            </a:r>
            <a:endParaRPr lang="en-US" altLang="zh-CN" sz="1600">
              <a:latin typeface="Times New Roman" panose="02020603050405020304" pitchFamily="18" charset="0"/>
              <a:ea typeface="Times New Roman" panose="02020603050405020304" pitchFamily="18" charset="0"/>
            </a:endParaRPr>
          </a:p>
        </p:txBody>
      </p:sp>
      <p:sp>
        <p:nvSpPr>
          <p:cNvPr id="6261" name="矩形 6260"/>
          <p:cNvSpPr/>
          <p:nvPr/>
        </p:nvSpPr>
        <p:spPr>
          <a:xfrm>
            <a:off x="6248400" y="3063875"/>
            <a:ext cx="927100" cy="333375"/>
          </a:xfrm>
          <a:prstGeom prst="rect">
            <a:avLst/>
          </a:prstGeom>
          <a:noFill/>
          <a:ln w="12700">
            <a:noFill/>
          </a:ln>
        </p:spPr>
        <p:txBody>
          <a:bodyPr wrap="none" lIns="90488" tIns="44450" rIns="90488" bIns="44450">
            <a:spAutoFit/>
          </a:bodyPr>
          <a:lstStyle/>
          <a:p>
            <a:pPr lvl="0"/>
            <a:r>
              <a:rPr lang="en-US" altLang="zh-CN" sz="1600" b="1" err="1">
                <a:solidFill>
                  <a:schemeClr val="accent1"/>
                </a:solidFill>
                <a:latin typeface="Times New Roman" panose="02020603050405020304" pitchFamily="18" charset="0"/>
                <a:ea typeface="Times New Roman" panose="02020603050405020304" pitchFamily="18" charset="0"/>
              </a:rPr>
              <a:t>MemWr</a:t>
            </a:r>
            <a:endParaRPr lang="en-US" altLang="zh-CN" sz="1600" b="1" err="1">
              <a:solidFill>
                <a:schemeClr val="accent1"/>
              </a:solidFill>
              <a:latin typeface="Times New Roman" panose="02020603050405020304" pitchFamily="18" charset="0"/>
              <a:ea typeface="Times New Roman" panose="02020603050405020304" pitchFamily="18" charset="0"/>
            </a:endParaRPr>
          </a:p>
        </p:txBody>
      </p:sp>
      <p:sp>
        <p:nvSpPr>
          <p:cNvPr id="6262" name="直接连接符 6261"/>
          <p:cNvSpPr/>
          <p:nvPr/>
        </p:nvSpPr>
        <p:spPr>
          <a:xfrm>
            <a:off x="3754438" y="4065588"/>
            <a:ext cx="0" cy="541337"/>
          </a:xfrm>
          <a:prstGeom prst="line">
            <a:avLst/>
          </a:prstGeom>
          <a:ln w="25400" cap="flat" cmpd="sng">
            <a:solidFill>
              <a:schemeClr val="tx1"/>
            </a:solidFill>
            <a:prstDash val="solid"/>
            <a:headEnd type="none" w="med" len="med"/>
            <a:tailEnd type="none" w="med" len="med"/>
          </a:ln>
        </p:spPr>
      </p:sp>
      <p:sp>
        <p:nvSpPr>
          <p:cNvPr id="6263" name="直接连接符 6262"/>
          <p:cNvSpPr/>
          <p:nvPr/>
        </p:nvSpPr>
        <p:spPr>
          <a:xfrm>
            <a:off x="3749675" y="4611688"/>
            <a:ext cx="1211263" cy="7937"/>
          </a:xfrm>
          <a:prstGeom prst="line">
            <a:avLst/>
          </a:prstGeom>
          <a:ln w="25400" cap="flat" cmpd="sng">
            <a:solidFill>
              <a:schemeClr val="tx1"/>
            </a:solidFill>
            <a:prstDash val="solid"/>
            <a:headEnd type="none" w="med" len="med"/>
            <a:tailEnd type="none" w="med" len="med"/>
          </a:ln>
        </p:spPr>
      </p:sp>
      <p:sp>
        <p:nvSpPr>
          <p:cNvPr id="6264" name="矩形 6263"/>
          <p:cNvSpPr/>
          <p:nvPr/>
        </p:nvSpPr>
        <p:spPr>
          <a:xfrm rot="5400000">
            <a:off x="5003800" y="3621088"/>
            <a:ext cx="608013" cy="333375"/>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ALU</a:t>
            </a:r>
            <a:endParaRPr lang="en-US" altLang="zh-CN" sz="1600" b="1">
              <a:latin typeface="Times New Roman" panose="02020603050405020304" pitchFamily="18" charset="0"/>
              <a:ea typeface="Times New Roman" panose="02020603050405020304" pitchFamily="18" charset="0"/>
            </a:endParaRPr>
          </a:p>
        </p:txBody>
      </p:sp>
      <p:sp>
        <p:nvSpPr>
          <p:cNvPr id="6265" name="矩形 6264"/>
          <p:cNvSpPr/>
          <p:nvPr/>
        </p:nvSpPr>
        <p:spPr>
          <a:xfrm>
            <a:off x="4519613" y="1550988"/>
            <a:ext cx="1203325" cy="873125"/>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6266" name="直接连接符 6265"/>
          <p:cNvSpPr/>
          <p:nvPr/>
        </p:nvSpPr>
        <p:spPr>
          <a:xfrm flipH="1">
            <a:off x="3894138" y="2278063"/>
            <a:ext cx="482600" cy="0"/>
          </a:xfrm>
          <a:prstGeom prst="line">
            <a:avLst/>
          </a:prstGeom>
          <a:ln w="25400" cap="flat" cmpd="sng">
            <a:solidFill>
              <a:schemeClr val="tx1"/>
            </a:solidFill>
            <a:prstDash val="solid"/>
            <a:headEnd type="none" w="med" len="med"/>
            <a:tailEnd type="none" w="med" len="med"/>
          </a:ln>
        </p:spPr>
      </p:sp>
      <p:sp>
        <p:nvSpPr>
          <p:cNvPr id="6267" name="直接连接符 6266"/>
          <p:cNvSpPr/>
          <p:nvPr/>
        </p:nvSpPr>
        <p:spPr>
          <a:xfrm>
            <a:off x="4525963" y="2247900"/>
            <a:ext cx="250825" cy="63500"/>
          </a:xfrm>
          <a:prstGeom prst="line">
            <a:avLst/>
          </a:prstGeom>
          <a:ln w="25400" cap="flat" cmpd="sng">
            <a:solidFill>
              <a:schemeClr val="tx1"/>
            </a:solidFill>
            <a:prstDash val="solid"/>
            <a:headEnd type="none" w="med" len="med"/>
            <a:tailEnd type="none" w="med" len="med"/>
          </a:ln>
        </p:spPr>
      </p:sp>
      <p:sp>
        <p:nvSpPr>
          <p:cNvPr id="6268" name="直接连接符 6267"/>
          <p:cNvSpPr/>
          <p:nvPr/>
        </p:nvSpPr>
        <p:spPr>
          <a:xfrm flipH="1">
            <a:off x="4532313" y="2290763"/>
            <a:ext cx="301625" cy="98425"/>
          </a:xfrm>
          <a:prstGeom prst="line">
            <a:avLst/>
          </a:prstGeom>
          <a:ln w="25400" cap="flat" cmpd="sng">
            <a:solidFill>
              <a:schemeClr val="tx1"/>
            </a:solidFill>
            <a:prstDash val="solid"/>
            <a:headEnd type="none" w="med" len="med"/>
            <a:tailEnd type="none" w="med" len="med"/>
          </a:ln>
        </p:spPr>
      </p:sp>
      <p:sp>
        <p:nvSpPr>
          <p:cNvPr id="6269" name="椭圆 6268"/>
          <p:cNvSpPr/>
          <p:nvPr/>
        </p:nvSpPr>
        <p:spPr>
          <a:xfrm>
            <a:off x="4367213" y="2236788"/>
            <a:ext cx="127000" cy="117475"/>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6270" name="矩形 6269"/>
          <p:cNvSpPr/>
          <p:nvPr/>
        </p:nvSpPr>
        <p:spPr>
          <a:xfrm>
            <a:off x="4541838" y="1628775"/>
            <a:ext cx="1154112" cy="577850"/>
          </a:xfrm>
          <a:prstGeom prst="rect">
            <a:avLst/>
          </a:prstGeom>
          <a:noFill/>
          <a:ln w="12700">
            <a:noFill/>
          </a:ln>
        </p:spPr>
        <p:txBody>
          <a:bodyPr wrap="none" lIns="90488" tIns="44450" rIns="90488" bIns="44450">
            <a:spAutoFit/>
          </a:bodyPr>
          <a:lstStyle/>
          <a:p>
            <a:pPr lvl="0" algn="ctr"/>
            <a:r>
              <a:rPr lang="en-US" altLang="zh-CN" sz="1600" b="1">
                <a:latin typeface="Times New Roman" panose="02020603050405020304" pitchFamily="18" charset="0"/>
                <a:ea typeface="Times New Roman" panose="02020603050405020304" pitchFamily="18" charset="0"/>
              </a:rPr>
              <a:t>Instruction</a:t>
            </a:r>
            <a:endParaRPr lang="en-US" altLang="zh-CN" sz="1600" b="1">
              <a:latin typeface="Times New Roman" panose="02020603050405020304" pitchFamily="18" charset="0"/>
              <a:ea typeface="Times New Roman" panose="02020603050405020304" pitchFamily="18" charset="0"/>
            </a:endParaRPr>
          </a:p>
          <a:p>
            <a:pPr lvl="0" algn="ctr"/>
            <a:r>
              <a:rPr lang="en-US" altLang="zh-CN" sz="1600" b="1">
                <a:latin typeface="Times New Roman" panose="02020603050405020304" pitchFamily="18" charset="0"/>
                <a:ea typeface="Times New Roman" panose="02020603050405020304" pitchFamily="18" charset="0"/>
              </a:rPr>
              <a:t>Fetch Unit</a:t>
            </a:r>
            <a:endParaRPr lang="en-US" altLang="zh-CN" sz="1600" b="1">
              <a:latin typeface="Times New Roman" panose="02020603050405020304" pitchFamily="18" charset="0"/>
              <a:ea typeface="Times New Roman" panose="02020603050405020304" pitchFamily="18" charset="0"/>
            </a:endParaRPr>
          </a:p>
        </p:txBody>
      </p:sp>
      <p:sp>
        <p:nvSpPr>
          <p:cNvPr id="6271" name="矩形 6270"/>
          <p:cNvSpPr/>
          <p:nvPr/>
        </p:nvSpPr>
        <p:spPr>
          <a:xfrm>
            <a:off x="3438525" y="2081213"/>
            <a:ext cx="474663"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Clk</a:t>
            </a:r>
            <a:endParaRPr lang="en-US" altLang="zh-CN" sz="1600" err="1">
              <a:latin typeface="Times New Roman" panose="02020603050405020304" pitchFamily="18" charset="0"/>
              <a:ea typeface="Times New Roman" panose="02020603050405020304" pitchFamily="18" charset="0"/>
            </a:endParaRPr>
          </a:p>
        </p:txBody>
      </p:sp>
      <p:sp>
        <p:nvSpPr>
          <p:cNvPr id="6272" name="直接连接符 6271"/>
          <p:cNvSpPr/>
          <p:nvPr/>
        </p:nvSpPr>
        <p:spPr>
          <a:xfrm flipV="1">
            <a:off x="5583238" y="2439988"/>
            <a:ext cx="0" cy="1168400"/>
          </a:xfrm>
          <a:prstGeom prst="line">
            <a:avLst/>
          </a:prstGeom>
          <a:ln w="25400" cap="flat" cmpd="sng">
            <a:solidFill>
              <a:schemeClr val="accent1"/>
            </a:solidFill>
            <a:prstDash val="solid"/>
            <a:headEnd type="none" w="med" len="med"/>
            <a:tailEnd type="triangle" w="med" len="med"/>
          </a:ln>
        </p:spPr>
      </p:sp>
      <p:sp>
        <p:nvSpPr>
          <p:cNvPr id="6273" name="直接连接符 6272"/>
          <p:cNvSpPr/>
          <p:nvPr/>
        </p:nvSpPr>
        <p:spPr>
          <a:xfrm flipH="1">
            <a:off x="5418138" y="3595688"/>
            <a:ext cx="177800" cy="0"/>
          </a:xfrm>
          <a:prstGeom prst="line">
            <a:avLst/>
          </a:prstGeom>
          <a:ln w="25400" cap="flat" cmpd="sng">
            <a:solidFill>
              <a:schemeClr val="accent1"/>
            </a:solidFill>
            <a:prstDash val="solid"/>
            <a:headEnd type="none" w="med" len="med"/>
            <a:tailEnd type="none" w="med" len="med"/>
          </a:ln>
        </p:spPr>
      </p:sp>
      <p:sp>
        <p:nvSpPr>
          <p:cNvPr id="6274" name="矩形 6273"/>
          <p:cNvSpPr/>
          <p:nvPr/>
        </p:nvSpPr>
        <p:spPr>
          <a:xfrm>
            <a:off x="5562600" y="3055938"/>
            <a:ext cx="700088" cy="333375"/>
          </a:xfrm>
          <a:prstGeom prst="rect">
            <a:avLst/>
          </a:prstGeom>
          <a:noFill/>
          <a:ln w="12700">
            <a:noFill/>
          </a:ln>
        </p:spPr>
        <p:txBody>
          <a:bodyPr wrap="none" lIns="90488" tIns="44450" rIns="90488" bIns="44450">
            <a:spAutoFit/>
          </a:bodyPr>
          <a:lstStyle/>
          <a:p>
            <a:pPr lvl="0"/>
            <a:r>
              <a:rPr lang="en-US" altLang="zh-CN" sz="1600" b="1">
                <a:solidFill>
                  <a:schemeClr val="accent1"/>
                </a:solidFill>
                <a:latin typeface="Times New Roman" panose="02020603050405020304" pitchFamily="18" charset="0"/>
                <a:ea typeface="Times New Roman" panose="02020603050405020304" pitchFamily="18" charset="0"/>
              </a:rPr>
              <a:t>Equal</a:t>
            </a:r>
            <a:endParaRPr lang="en-US" altLang="zh-CN" sz="1600" b="1">
              <a:solidFill>
                <a:schemeClr val="accent1"/>
              </a:solidFill>
              <a:latin typeface="Times New Roman" panose="02020603050405020304" pitchFamily="18" charset="0"/>
              <a:ea typeface="Times New Roman" panose="02020603050405020304" pitchFamily="18" charset="0"/>
            </a:endParaRPr>
          </a:p>
        </p:txBody>
      </p:sp>
      <p:sp>
        <p:nvSpPr>
          <p:cNvPr id="6275" name="直接连接符 6274"/>
          <p:cNvSpPr/>
          <p:nvPr/>
        </p:nvSpPr>
        <p:spPr>
          <a:xfrm>
            <a:off x="5748338" y="1690688"/>
            <a:ext cx="2489200" cy="0"/>
          </a:xfrm>
          <a:prstGeom prst="line">
            <a:avLst/>
          </a:prstGeom>
          <a:ln w="25400" cap="flat" cmpd="sng">
            <a:solidFill>
              <a:schemeClr val="tx1"/>
            </a:solidFill>
            <a:prstDash val="solid"/>
            <a:headEnd type="none" w="med" len="med"/>
            <a:tailEnd type="triangle" w="med" len="med"/>
          </a:ln>
        </p:spPr>
      </p:sp>
      <p:sp>
        <p:nvSpPr>
          <p:cNvPr id="6276" name="矩形 6275"/>
          <p:cNvSpPr/>
          <p:nvPr/>
        </p:nvSpPr>
        <p:spPr>
          <a:xfrm>
            <a:off x="5791200" y="1295400"/>
            <a:ext cx="1655763"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Instruction&lt;31:0&gt;</a:t>
            </a:r>
            <a:endParaRPr lang="en-US" altLang="zh-CN" sz="1600">
              <a:latin typeface="Times New Roman" panose="02020603050405020304" pitchFamily="18" charset="0"/>
              <a:ea typeface="Times New Roman" panose="02020603050405020304" pitchFamily="18" charset="0"/>
            </a:endParaRPr>
          </a:p>
        </p:txBody>
      </p:sp>
      <p:sp>
        <p:nvSpPr>
          <p:cNvPr id="6277" name="矩形 6276"/>
          <p:cNvSpPr/>
          <p:nvPr/>
        </p:nvSpPr>
        <p:spPr>
          <a:xfrm>
            <a:off x="7670800" y="3589338"/>
            <a:ext cx="2825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6278" name="矩形 6277"/>
          <p:cNvSpPr/>
          <p:nvPr/>
        </p:nvSpPr>
        <p:spPr>
          <a:xfrm>
            <a:off x="7670800" y="4368800"/>
            <a:ext cx="2825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6279" name="矩形 6278"/>
          <p:cNvSpPr/>
          <p:nvPr/>
        </p:nvSpPr>
        <p:spPr>
          <a:xfrm>
            <a:off x="4089400" y="3817938"/>
            <a:ext cx="2825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6280" name="矩形 6279"/>
          <p:cNvSpPr/>
          <p:nvPr/>
        </p:nvSpPr>
        <p:spPr>
          <a:xfrm>
            <a:off x="4089400" y="4597400"/>
            <a:ext cx="2825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6281" name="矩形 6280"/>
          <p:cNvSpPr/>
          <p:nvPr/>
        </p:nvSpPr>
        <p:spPr>
          <a:xfrm>
            <a:off x="2219325" y="2268538"/>
            <a:ext cx="2825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6282" name="矩形 6281"/>
          <p:cNvSpPr/>
          <p:nvPr/>
        </p:nvSpPr>
        <p:spPr>
          <a:xfrm>
            <a:off x="1533525" y="2268538"/>
            <a:ext cx="28257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6283" name="直接连接符 6282"/>
          <p:cNvSpPr/>
          <p:nvPr/>
        </p:nvSpPr>
        <p:spPr>
          <a:xfrm>
            <a:off x="6040438" y="1703388"/>
            <a:ext cx="0" cy="889000"/>
          </a:xfrm>
          <a:prstGeom prst="line">
            <a:avLst/>
          </a:prstGeom>
          <a:ln w="25400" cap="flat" cmpd="sng">
            <a:solidFill>
              <a:schemeClr val="tx1"/>
            </a:solidFill>
            <a:prstDash val="solid"/>
            <a:headEnd type="none" w="med" len="med"/>
            <a:tailEnd type="triangle" w="med" len="med"/>
          </a:ln>
        </p:spPr>
      </p:sp>
      <p:sp>
        <p:nvSpPr>
          <p:cNvPr id="6284" name="矩形 6283"/>
          <p:cNvSpPr/>
          <p:nvPr/>
        </p:nvSpPr>
        <p:spPr>
          <a:xfrm rot="5400000">
            <a:off x="5795963" y="1917700"/>
            <a:ext cx="87312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&lt;21:25&gt;</a:t>
            </a:r>
            <a:endParaRPr lang="en-US" altLang="zh-CN" sz="1600">
              <a:latin typeface="Times New Roman" panose="02020603050405020304" pitchFamily="18" charset="0"/>
              <a:ea typeface="Times New Roman" panose="02020603050405020304" pitchFamily="18" charset="0"/>
            </a:endParaRPr>
          </a:p>
        </p:txBody>
      </p:sp>
      <p:sp>
        <p:nvSpPr>
          <p:cNvPr id="6285" name="矩形 6284"/>
          <p:cNvSpPr/>
          <p:nvPr/>
        </p:nvSpPr>
        <p:spPr>
          <a:xfrm rot="5400000">
            <a:off x="6329363" y="1917700"/>
            <a:ext cx="87312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&lt;16:20&gt;</a:t>
            </a:r>
            <a:endParaRPr lang="en-US" altLang="zh-CN" sz="1600">
              <a:latin typeface="Times New Roman" panose="02020603050405020304" pitchFamily="18" charset="0"/>
              <a:ea typeface="Times New Roman" panose="02020603050405020304" pitchFamily="18" charset="0"/>
            </a:endParaRPr>
          </a:p>
        </p:txBody>
      </p:sp>
      <p:sp>
        <p:nvSpPr>
          <p:cNvPr id="6286" name="矩形 6285"/>
          <p:cNvSpPr/>
          <p:nvPr/>
        </p:nvSpPr>
        <p:spPr>
          <a:xfrm rot="5400000">
            <a:off x="6862763" y="1917700"/>
            <a:ext cx="87312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&lt;11:15&gt;</a:t>
            </a:r>
            <a:endParaRPr lang="en-US" altLang="zh-CN" sz="1600">
              <a:latin typeface="Times New Roman" panose="02020603050405020304" pitchFamily="18" charset="0"/>
              <a:ea typeface="Times New Roman" panose="02020603050405020304" pitchFamily="18" charset="0"/>
            </a:endParaRPr>
          </a:p>
        </p:txBody>
      </p:sp>
      <p:sp>
        <p:nvSpPr>
          <p:cNvPr id="6287" name="矩形 6286"/>
          <p:cNvSpPr/>
          <p:nvPr/>
        </p:nvSpPr>
        <p:spPr>
          <a:xfrm rot="5400000">
            <a:off x="7396163" y="1917700"/>
            <a:ext cx="771525"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&lt;0:15&gt;</a:t>
            </a:r>
            <a:endParaRPr lang="en-US" altLang="zh-CN" sz="1600">
              <a:latin typeface="Times New Roman" panose="02020603050405020304" pitchFamily="18" charset="0"/>
              <a:ea typeface="Times New Roman" panose="02020603050405020304" pitchFamily="18" charset="0"/>
            </a:endParaRPr>
          </a:p>
        </p:txBody>
      </p:sp>
      <p:sp>
        <p:nvSpPr>
          <p:cNvPr id="6288" name="直接连接符 6287"/>
          <p:cNvSpPr/>
          <p:nvPr/>
        </p:nvSpPr>
        <p:spPr>
          <a:xfrm>
            <a:off x="6573838" y="1703388"/>
            <a:ext cx="0" cy="889000"/>
          </a:xfrm>
          <a:prstGeom prst="line">
            <a:avLst/>
          </a:prstGeom>
          <a:ln w="25400" cap="flat" cmpd="sng">
            <a:solidFill>
              <a:schemeClr val="tx1"/>
            </a:solidFill>
            <a:prstDash val="solid"/>
            <a:headEnd type="none" w="med" len="med"/>
            <a:tailEnd type="triangle" w="med" len="med"/>
          </a:ln>
        </p:spPr>
      </p:sp>
      <p:sp>
        <p:nvSpPr>
          <p:cNvPr id="6289" name="直接连接符 6288"/>
          <p:cNvSpPr/>
          <p:nvPr/>
        </p:nvSpPr>
        <p:spPr>
          <a:xfrm>
            <a:off x="7107238" y="1703388"/>
            <a:ext cx="0" cy="889000"/>
          </a:xfrm>
          <a:prstGeom prst="line">
            <a:avLst/>
          </a:prstGeom>
          <a:ln w="25400" cap="flat" cmpd="sng">
            <a:solidFill>
              <a:schemeClr val="tx1"/>
            </a:solidFill>
            <a:prstDash val="solid"/>
            <a:headEnd type="none" w="med" len="med"/>
            <a:tailEnd type="triangle" w="med" len="med"/>
          </a:ln>
        </p:spPr>
      </p:sp>
      <p:sp>
        <p:nvSpPr>
          <p:cNvPr id="6290" name="直接连接符 6289"/>
          <p:cNvSpPr/>
          <p:nvPr/>
        </p:nvSpPr>
        <p:spPr>
          <a:xfrm>
            <a:off x="7640638" y="1703388"/>
            <a:ext cx="0" cy="889000"/>
          </a:xfrm>
          <a:prstGeom prst="line">
            <a:avLst/>
          </a:prstGeom>
          <a:ln w="25400" cap="flat" cmpd="sng">
            <a:solidFill>
              <a:schemeClr val="tx1"/>
            </a:solidFill>
            <a:prstDash val="solid"/>
            <a:headEnd type="none" w="med" len="med"/>
            <a:tailEnd type="triangle" w="med" len="med"/>
          </a:ln>
        </p:spPr>
      </p:sp>
      <p:sp>
        <p:nvSpPr>
          <p:cNvPr id="6291" name="矩形 6290"/>
          <p:cNvSpPr/>
          <p:nvPr/>
        </p:nvSpPr>
        <p:spPr>
          <a:xfrm>
            <a:off x="7391400" y="2522538"/>
            <a:ext cx="769938"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Imm16</a:t>
            </a:r>
            <a:endParaRPr lang="en-US" altLang="zh-CN" sz="1600">
              <a:latin typeface="Times New Roman" panose="02020603050405020304" pitchFamily="18" charset="0"/>
              <a:ea typeface="Times New Roman" panose="02020603050405020304" pitchFamily="18" charset="0"/>
            </a:endParaRPr>
          </a:p>
        </p:txBody>
      </p:sp>
      <p:sp>
        <p:nvSpPr>
          <p:cNvPr id="6292" name="矩形 6291"/>
          <p:cNvSpPr/>
          <p:nvPr/>
        </p:nvSpPr>
        <p:spPr>
          <a:xfrm>
            <a:off x="6858000" y="2522538"/>
            <a:ext cx="417513" cy="33337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Rd</a:t>
            </a:r>
            <a:endParaRPr lang="en-US" altLang="zh-CN" sz="1600">
              <a:latin typeface="Times New Roman" panose="02020603050405020304" pitchFamily="18" charset="0"/>
              <a:ea typeface="Times New Roman" panose="02020603050405020304" pitchFamily="18" charset="0"/>
            </a:endParaRPr>
          </a:p>
        </p:txBody>
      </p:sp>
      <p:sp>
        <p:nvSpPr>
          <p:cNvPr id="6293" name="矩形 6292"/>
          <p:cNvSpPr/>
          <p:nvPr/>
        </p:nvSpPr>
        <p:spPr>
          <a:xfrm>
            <a:off x="6400800" y="2522538"/>
            <a:ext cx="395288"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Rs</a:t>
            </a:r>
            <a:endParaRPr lang="en-US" altLang="zh-CN" sz="1600" err="1">
              <a:latin typeface="Times New Roman" panose="02020603050405020304" pitchFamily="18" charset="0"/>
              <a:ea typeface="Times New Roman" panose="02020603050405020304" pitchFamily="18" charset="0"/>
            </a:endParaRPr>
          </a:p>
        </p:txBody>
      </p:sp>
      <p:sp>
        <p:nvSpPr>
          <p:cNvPr id="6294" name="矩形 6293"/>
          <p:cNvSpPr/>
          <p:nvPr/>
        </p:nvSpPr>
        <p:spPr>
          <a:xfrm>
            <a:off x="5867400" y="2522538"/>
            <a:ext cx="373063" cy="333375"/>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Rt</a:t>
            </a:r>
            <a:endParaRPr lang="en-US" altLang="zh-CN" sz="1600" err="1">
              <a:latin typeface="Times New Roman" panose="02020603050405020304" pitchFamily="18" charset="0"/>
              <a:ea typeface="Times New Roman" panose="02020603050405020304" pitchFamily="18" charset="0"/>
            </a:endParaRPr>
          </a:p>
        </p:txBody>
      </p:sp>
      <p:sp>
        <p:nvSpPr>
          <p:cNvPr id="6295" name="矩形 6294"/>
          <p:cNvSpPr/>
          <p:nvPr/>
        </p:nvSpPr>
        <p:spPr>
          <a:xfrm>
            <a:off x="3479800" y="1506538"/>
            <a:ext cx="892175" cy="333375"/>
          </a:xfrm>
          <a:prstGeom prst="rect">
            <a:avLst/>
          </a:prstGeom>
          <a:noFill/>
          <a:ln w="12700">
            <a:noFill/>
          </a:ln>
        </p:spPr>
        <p:txBody>
          <a:bodyPr wrap="none" lIns="90488" tIns="44450" rIns="90488" bIns="44450">
            <a:spAutoFit/>
          </a:bodyPr>
          <a:lstStyle/>
          <a:p>
            <a:pPr lvl="0"/>
            <a:r>
              <a:rPr lang="en-US" altLang="zh-CN" sz="1600" b="1" err="1">
                <a:solidFill>
                  <a:schemeClr val="accent1"/>
                </a:solidFill>
                <a:latin typeface="Times New Roman" panose="02020603050405020304" pitchFamily="18" charset="0"/>
                <a:ea typeface="Times New Roman" panose="02020603050405020304" pitchFamily="18" charset="0"/>
              </a:rPr>
              <a:t>nPC_sel</a:t>
            </a:r>
            <a:endParaRPr lang="en-US" altLang="zh-CN" sz="1600" b="1" err="1">
              <a:solidFill>
                <a:schemeClr val="accent1"/>
              </a:solidFill>
              <a:latin typeface="Times New Roman" panose="02020603050405020304" pitchFamily="18" charset="0"/>
              <a:ea typeface="Times New Roman" panose="02020603050405020304" pitchFamily="18" charset="0"/>
            </a:endParaRPr>
          </a:p>
        </p:txBody>
      </p:sp>
      <p:sp>
        <p:nvSpPr>
          <p:cNvPr id="6296" name="直接连接符 6295"/>
          <p:cNvSpPr/>
          <p:nvPr/>
        </p:nvSpPr>
        <p:spPr>
          <a:xfrm flipH="1">
            <a:off x="3970338" y="1843088"/>
            <a:ext cx="558800" cy="0"/>
          </a:xfrm>
          <a:prstGeom prst="line">
            <a:avLst/>
          </a:prstGeom>
          <a:ln w="25400" cap="flat" cmpd="sng">
            <a:solidFill>
              <a:schemeClr val="accent1"/>
            </a:solidFill>
            <a:prstDash val="solid"/>
            <a:headEnd type="triangle" w="med" len="med"/>
            <a:tailEnd type="none" w="med" len="med"/>
          </a:ln>
        </p:spPr>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1229360" y="35560"/>
            <a:ext cx="7298690" cy="649605"/>
          </a:xfrm>
        </p:spPr>
        <p:txBody>
          <a:bodyPr/>
          <a:lstStyle/>
          <a:p>
            <a:r>
              <a:rPr lang="en-US" altLang="zh-CN" sz="2400">
                <a:sym typeface="+mn-ea"/>
              </a:rPr>
              <a:t>Step 5  </a:t>
            </a:r>
            <a:r>
              <a:rPr lang="en-US" altLang="zh-CN" sz="2400">
                <a:sym typeface="Symbol" panose="05050102010706020507" pitchFamily="18" charset="2"/>
              </a:rPr>
              <a:t></a:t>
            </a:r>
            <a:r>
              <a:rPr lang="en-US" altLang="zh-CN" sz="2400">
                <a:sym typeface="+mn-ea"/>
              </a:rPr>
              <a:t> (datapath + state diagram</a:t>
            </a:r>
            <a:r>
              <a:rPr lang="en-US" altLang="zh-CN" sz="2400">
                <a:sym typeface="Symbol" panose="05050102010706020507" pitchFamily="18" charset="2"/>
              </a:rPr>
              <a:t></a:t>
            </a:r>
            <a:r>
              <a:rPr lang="en-US" altLang="zh-CN" sz="2400">
                <a:sym typeface="+mn-ea"/>
              </a:rPr>
              <a:t> control)</a:t>
            </a:r>
            <a:endParaRPr lang="zh-CN" altLang="en-US" sz="2400" dirty="0"/>
          </a:p>
        </p:txBody>
      </p:sp>
      <p:sp>
        <p:nvSpPr>
          <p:cNvPr id="12" name="内容占位符 11"/>
          <p:cNvSpPr>
            <a:spLocks noGrp="1"/>
          </p:cNvSpPr>
          <p:nvPr>
            <p:ph sz="quarter" idx="13"/>
          </p:nvPr>
        </p:nvSpPr>
        <p:spPr>
          <a:xfrm>
            <a:off x="212725" y="116840"/>
            <a:ext cx="1092200" cy="568325"/>
          </a:xfrm>
        </p:spPr>
        <p:txBody>
          <a:bodyPr/>
          <a:lstStyle/>
          <a:p>
            <a:r>
              <a:rPr lang="en-US" altLang="zh-CN"/>
              <a:t>5.4</a:t>
            </a:r>
            <a:endParaRPr lang="en-US" altLang="zh-CN"/>
          </a:p>
        </p:txBody>
      </p:sp>
      <p:sp>
        <p:nvSpPr>
          <p:cNvPr id="37891" name="文本占位符 37890"/>
          <p:cNvSpPr>
            <a:spLocks noGrp="1"/>
          </p:cNvSpPr>
          <p:nvPr>
            <p:ph type="body" idx="1"/>
          </p:nvPr>
        </p:nvSpPr>
        <p:spPr>
          <a:xfrm>
            <a:off x="495300" y="1803400"/>
            <a:ext cx="8153400" cy="1732915"/>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err="1"/>
              <a:t>Translate RTs</a:t>
            </a:r>
            <a:r>
              <a:rPr lang="en-US" altLang="zh-CN" sz="2400"/>
              <a:t> into control points</a:t>
            </a:r>
            <a:endParaRPr lang="en-US" altLang="zh-CN" sz="2400"/>
          </a:p>
          <a:p>
            <a:pPr>
              <a:buClr>
                <a:srgbClr val="290CFC"/>
              </a:buClr>
              <a:buFont typeface="Wingdings" panose="05000000000000000000" charset="0"/>
              <a:buChar char="Ø"/>
            </a:pPr>
            <a:r>
              <a:rPr lang="en-US" altLang="zh-CN" sz="2400"/>
              <a:t>Assign states</a:t>
            </a:r>
            <a:endParaRPr lang="en-US" altLang="zh-CN" sz="2400"/>
          </a:p>
          <a:p>
            <a:pPr>
              <a:buClr>
                <a:srgbClr val="290CFC"/>
              </a:buClr>
              <a:buFont typeface="Wingdings" panose="05000000000000000000" charset="0"/>
              <a:buChar char="Ø"/>
            </a:pPr>
            <a:endParaRPr lang="en-US" altLang="zh-CN" sz="2400"/>
          </a:p>
          <a:p>
            <a:pPr>
              <a:buClr>
                <a:srgbClr val="290CFC"/>
              </a:buClr>
              <a:buFont typeface="Wingdings" panose="05000000000000000000" charset="0"/>
              <a:buChar char="Ø"/>
            </a:pPr>
            <a:r>
              <a:rPr lang="en-US" altLang="zh-CN" sz="2400"/>
              <a:t>Then go build the controller</a:t>
            </a:r>
            <a:endParaRPr lang="en-US" altLang="zh-CN" sz="2400"/>
          </a:p>
        </p:txBody>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4" name="Footer Placeholder 3"/>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err="1">
                <a:sym typeface="+mn-ea"/>
              </a:rPr>
              <a:t>Mapping RTs</a:t>
            </a:r>
            <a:r>
              <a:rPr lang="en-US" altLang="zh-CN">
                <a:sym typeface="+mn-ea"/>
              </a:rPr>
              <a:t> to Control Points</a:t>
            </a:r>
            <a:endParaRPr lang="en-US" altLang="zh-CN" dirty="0"/>
          </a:p>
        </p:txBody>
      </p:sp>
      <p:sp>
        <p:nvSpPr>
          <p:cNvPr id="4" name="内容占位符 3"/>
          <p:cNvSpPr>
            <a:spLocks noGrp="1"/>
          </p:cNvSpPr>
          <p:nvPr>
            <p:ph sz="quarter" idx="13"/>
          </p:nvPr>
        </p:nvSpPr>
        <p:spPr>
          <a:xfrm>
            <a:off x="276860" y="112395"/>
            <a:ext cx="790575" cy="568325"/>
          </a:xfrm>
        </p:spPr>
        <p:txBody>
          <a:bodyPr/>
          <a:lstStyle/>
          <a:p>
            <a:r>
              <a:rPr lang="en-US" altLang="zh-CN"/>
              <a:t>5.5</a:t>
            </a:r>
            <a:endParaRPr lang="en-US" altLang="zh-CN"/>
          </a:p>
        </p:txBody>
      </p:sp>
      <p:sp>
        <p:nvSpPr>
          <p:cNvPr id="38915" name="椭圆 38914"/>
          <p:cNvSpPr/>
          <p:nvPr/>
        </p:nvSpPr>
        <p:spPr>
          <a:xfrm>
            <a:off x="3289300" y="927100"/>
            <a:ext cx="1879600" cy="5842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16" name="矩形 38915"/>
          <p:cNvSpPr/>
          <p:nvPr/>
        </p:nvSpPr>
        <p:spPr>
          <a:xfrm>
            <a:off x="3425825" y="946150"/>
            <a:ext cx="1423988" cy="301625"/>
          </a:xfrm>
          <a:prstGeom prst="rect">
            <a:avLst/>
          </a:prstGeom>
          <a:noFill/>
          <a:ln w="12700">
            <a:noFill/>
          </a:ln>
        </p:spPr>
        <p:txBody>
          <a:bodyPr wrap="none" lIns="90488" tIns="44450" rIns="90488" bIns="44450">
            <a:spAutoFit/>
          </a:bodyPr>
          <a:lstStyle/>
          <a:p>
            <a:pPr lvl="0"/>
            <a:r>
              <a:rPr lang="en-US" altLang="zh-CN" sz="1400">
                <a:latin typeface="Arial" panose="020B0604020202020204" pitchFamily="34" charset="0"/>
                <a:ea typeface="Times New Roman" panose="02020603050405020304" pitchFamily="18" charset="0"/>
              </a:rPr>
              <a:t>IR &lt;= MEM[PC]</a:t>
            </a:r>
            <a:endParaRPr lang="en-US" altLang="zh-CN" sz="1400">
              <a:latin typeface="Arial" panose="020B0604020202020204" pitchFamily="34" charset="0"/>
              <a:ea typeface="Times New Roman" panose="02020603050405020304" pitchFamily="18" charset="0"/>
            </a:endParaRPr>
          </a:p>
        </p:txBody>
      </p:sp>
      <p:sp>
        <p:nvSpPr>
          <p:cNvPr id="38917" name="椭圆 38916"/>
          <p:cNvSpPr/>
          <p:nvPr/>
        </p:nvSpPr>
        <p:spPr>
          <a:xfrm>
            <a:off x="3517900" y="1765300"/>
            <a:ext cx="12700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18" name="椭圆 38917"/>
          <p:cNvSpPr/>
          <p:nvPr/>
        </p:nvSpPr>
        <p:spPr>
          <a:xfrm>
            <a:off x="6261100" y="3289300"/>
            <a:ext cx="12700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20" name="直接连接符 38919"/>
          <p:cNvSpPr/>
          <p:nvPr/>
        </p:nvSpPr>
        <p:spPr>
          <a:xfrm flipH="1">
            <a:off x="1282700" y="2679700"/>
            <a:ext cx="2921000" cy="660400"/>
          </a:xfrm>
          <a:prstGeom prst="line">
            <a:avLst/>
          </a:prstGeom>
          <a:ln w="25400" cap="flat" cmpd="sng">
            <a:solidFill>
              <a:schemeClr val="tx1"/>
            </a:solidFill>
            <a:prstDash val="solid"/>
            <a:headEnd type="none" w="med" len="med"/>
            <a:tailEnd type="triangle" w="med" len="med"/>
          </a:ln>
        </p:spPr>
      </p:sp>
      <p:sp>
        <p:nvSpPr>
          <p:cNvPr id="38921" name="矩形 38920"/>
          <p:cNvSpPr/>
          <p:nvPr/>
        </p:nvSpPr>
        <p:spPr>
          <a:xfrm>
            <a:off x="1122363" y="2943225"/>
            <a:ext cx="8667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R-type</a:t>
            </a:r>
            <a:endParaRPr lang="en-US" altLang="zh-CN" sz="1800">
              <a:latin typeface="Arial" panose="020B0604020202020204" pitchFamily="34" charset="0"/>
              <a:ea typeface="Times New Roman" panose="02020603050405020304" pitchFamily="18" charset="0"/>
            </a:endParaRPr>
          </a:p>
        </p:txBody>
      </p:sp>
      <p:sp>
        <p:nvSpPr>
          <p:cNvPr id="38922" name="直接连接符 38921"/>
          <p:cNvSpPr/>
          <p:nvPr/>
        </p:nvSpPr>
        <p:spPr>
          <a:xfrm flipH="1">
            <a:off x="2654300" y="2679700"/>
            <a:ext cx="1473200" cy="660400"/>
          </a:xfrm>
          <a:prstGeom prst="line">
            <a:avLst/>
          </a:prstGeom>
          <a:ln w="25400" cap="flat" cmpd="sng">
            <a:solidFill>
              <a:schemeClr val="tx1"/>
            </a:solidFill>
            <a:prstDash val="solid"/>
            <a:headEnd type="none" w="med" len="med"/>
            <a:tailEnd type="triangle" w="med" len="med"/>
          </a:ln>
        </p:spPr>
      </p:sp>
      <p:sp>
        <p:nvSpPr>
          <p:cNvPr id="38923" name="矩形 38922"/>
          <p:cNvSpPr/>
          <p:nvPr/>
        </p:nvSpPr>
        <p:spPr>
          <a:xfrm>
            <a:off x="3636963" y="1770063"/>
            <a:ext cx="992187" cy="527050"/>
          </a:xfrm>
          <a:prstGeom prst="rect">
            <a:avLst/>
          </a:prstGeom>
          <a:noFill/>
          <a:ln w="12700">
            <a:noFill/>
          </a:ln>
        </p:spPr>
        <p:txBody>
          <a:bodyPr wrap="none" lIns="90488" tIns="44450" rIns="90488" bIns="44450">
            <a:spAutoFit/>
          </a:bodyPr>
          <a:lstStyle/>
          <a:p>
            <a:pPr lvl="0"/>
            <a:r>
              <a:rPr lang="en-US" altLang="zh-CN" sz="1400" err="1">
                <a:latin typeface="Arial" panose="020B0604020202020204" pitchFamily="34" charset="0"/>
                <a:ea typeface="Times New Roman" panose="02020603050405020304" pitchFamily="18" charset="0"/>
              </a:rPr>
              <a:t>A &lt;= R[rs</a:t>
            </a:r>
            <a:r>
              <a:rPr lang="en-US" altLang="zh-CN" sz="1400">
                <a:latin typeface="Arial" panose="020B0604020202020204" pitchFamily="34" charset="0"/>
                <a:ea typeface="Times New Roman" panose="02020603050405020304" pitchFamily="18" charset="0"/>
              </a:rPr>
              <a:t>]</a:t>
            </a:r>
            <a:endParaRPr lang="en-US" altLang="zh-CN" sz="1400">
              <a:latin typeface="Arial" panose="020B0604020202020204" pitchFamily="34" charset="0"/>
              <a:ea typeface="Times New Roman" panose="02020603050405020304" pitchFamily="18" charset="0"/>
            </a:endParaRPr>
          </a:p>
          <a:p>
            <a:pPr lvl="0"/>
            <a:r>
              <a:rPr lang="en-US" altLang="zh-CN" sz="1400" err="1">
                <a:latin typeface="Arial" panose="020B0604020202020204" pitchFamily="34" charset="0"/>
                <a:ea typeface="Times New Roman" panose="02020603050405020304" pitchFamily="18" charset="0"/>
              </a:rPr>
              <a:t>B &lt;= R[rt</a:t>
            </a:r>
            <a:r>
              <a:rPr lang="en-US" altLang="zh-CN" sz="1400">
                <a:latin typeface="Arial" panose="020B0604020202020204" pitchFamily="34" charset="0"/>
                <a:ea typeface="Times New Roman" panose="02020603050405020304" pitchFamily="18" charset="0"/>
              </a:rPr>
              <a:t>]</a:t>
            </a:r>
            <a:endParaRPr lang="en-US" altLang="zh-CN" sz="1400">
              <a:latin typeface="Arial" panose="020B0604020202020204" pitchFamily="34" charset="0"/>
              <a:ea typeface="Times New Roman" panose="02020603050405020304" pitchFamily="18" charset="0"/>
            </a:endParaRPr>
          </a:p>
        </p:txBody>
      </p:sp>
      <p:sp>
        <p:nvSpPr>
          <p:cNvPr id="38924" name="椭圆 38923"/>
          <p:cNvSpPr/>
          <p:nvPr/>
        </p:nvSpPr>
        <p:spPr>
          <a:xfrm>
            <a:off x="546100" y="33655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25" name="矩形 38924"/>
          <p:cNvSpPr/>
          <p:nvPr/>
        </p:nvSpPr>
        <p:spPr>
          <a:xfrm>
            <a:off x="512763" y="3446463"/>
            <a:ext cx="1200150" cy="314325"/>
          </a:xfrm>
          <a:prstGeom prst="rect">
            <a:avLst/>
          </a:prstGeom>
          <a:noFill/>
          <a:ln w="12700">
            <a:noFill/>
          </a:ln>
        </p:spPr>
        <p:txBody>
          <a:bodyPr wrap="none" lIns="90488" tIns="44450" rIns="90488" bIns="44450">
            <a:spAutoFit/>
          </a:bodyPr>
          <a:lstStyle/>
          <a:p>
            <a:pPr lvl="0"/>
            <a:r>
              <a:rPr lang="en-US" altLang="zh-CN" sz="1400">
                <a:latin typeface="Arial" panose="020B0604020202020204" pitchFamily="34" charset="0"/>
                <a:ea typeface="Times New Roman" panose="02020603050405020304" pitchFamily="18" charset="0"/>
              </a:rPr>
              <a:t>S &lt;= A fun B</a:t>
            </a:r>
            <a:endParaRPr lang="en-US" altLang="zh-CN" sz="1400">
              <a:latin typeface="Arial" panose="020B0604020202020204" pitchFamily="34" charset="0"/>
              <a:ea typeface="Times New Roman" panose="02020603050405020304" pitchFamily="18" charset="0"/>
            </a:endParaRPr>
          </a:p>
        </p:txBody>
      </p:sp>
      <p:sp>
        <p:nvSpPr>
          <p:cNvPr id="38926" name="椭圆 38925"/>
          <p:cNvSpPr/>
          <p:nvPr/>
        </p:nvSpPr>
        <p:spPr>
          <a:xfrm>
            <a:off x="393700" y="4965700"/>
            <a:ext cx="1346200" cy="11938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27" name="矩形 38926"/>
          <p:cNvSpPr/>
          <p:nvPr/>
        </p:nvSpPr>
        <p:spPr>
          <a:xfrm>
            <a:off x="439738" y="4970463"/>
            <a:ext cx="1293812" cy="527050"/>
          </a:xfrm>
          <a:prstGeom prst="rect">
            <a:avLst/>
          </a:prstGeom>
          <a:noFill/>
          <a:ln w="12700">
            <a:noFill/>
          </a:ln>
        </p:spPr>
        <p:txBody>
          <a:bodyPr wrap="none" lIns="90488" tIns="44450" rIns="90488" bIns="44450">
            <a:spAutoFit/>
          </a:bodyPr>
          <a:lstStyle/>
          <a:p>
            <a:pPr lvl="0" algn="ctr"/>
            <a:r>
              <a:rPr lang="en-US" altLang="zh-CN" sz="1400">
                <a:latin typeface="Arial" panose="020B0604020202020204" pitchFamily="34" charset="0"/>
                <a:ea typeface="Times New Roman" panose="02020603050405020304" pitchFamily="18" charset="0"/>
              </a:rPr>
              <a:t>R[rd] &lt;= S</a:t>
            </a:r>
            <a:endParaRPr lang="en-US" altLang="zh-CN" sz="1400">
              <a:latin typeface="Arial" panose="020B0604020202020204" pitchFamily="34" charset="0"/>
              <a:ea typeface="Times New Roman" panose="02020603050405020304" pitchFamily="18" charset="0"/>
            </a:endParaRPr>
          </a:p>
          <a:p>
            <a:pPr lvl="0" algn="ctr"/>
            <a:r>
              <a:rPr lang="en-US" altLang="zh-CN" sz="1400">
                <a:latin typeface="Arial" panose="020B0604020202020204" pitchFamily="34" charset="0"/>
                <a:ea typeface="Times New Roman" panose="02020603050405020304" pitchFamily="18" charset="0"/>
              </a:rPr>
              <a:t>PC &lt;= PC + 4</a:t>
            </a:r>
            <a:endParaRPr lang="en-US" altLang="zh-CN" sz="1400">
              <a:latin typeface="Arial" panose="020B0604020202020204" pitchFamily="34" charset="0"/>
              <a:ea typeface="Times New Roman" panose="02020603050405020304" pitchFamily="18" charset="0"/>
            </a:endParaRPr>
          </a:p>
        </p:txBody>
      </p:sp>
      <p:sp>
        <p:nvSpPr>
          <p:cNvPr id="38928" name="直接连接符 38927"/>
          <p:cNvSpPr/>
          <p:nvPr/>
        </p:nvSpPr>
        <p:spPr>
          <a:xfrm>
            <a:off x="1143000" y="4127500"/>
            <a:ext cx="0" cy="812800"/>
          </a:xfrm>
          <a:prstGeom prst="line">
            <a:avLst/>
          </a:prstGeom>
          <a:ln w="25400" cap="flat" cmpd="sng">
            <a:solidFill>
              <a:schemeClr val="tx1"/>
            </a:solidFill>
            <a:prstDash val="solid"/>
            <a:headEnd type="none" w="med" len="med"/>
            <a:tailEnd type="triangle" w="med" len="med"/>
          </a:ln>
        </p:spPr>
      </p:sp>
      <p:sp>
        <p:nvSpPr>
          <p:cNvPr id="38929" name="椭圆 38928"/>
          <p:cNvSpPr/>
          <p:nvPr/>
        </p:nvSpPr>
        <p:spPr>
          <a:xfrm>
            <a:off x="1917700" y="33655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30" name="矩形 38929"/>
          <p:cNvSpPr/>
          <p:nvPr/>
        </p:nvSpPr>
        <p:spPr>
          <a:xfrm>
            <a:off x="1884363" y="3575050"/>
            <a:ext cx="137001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 &lt;= A or ZX</a:t>
            </a:r>
            <a:endParaRPr lang="en-US" altLang="zh-CN" sz="1600">
              <a:latin typeface="Arial" panose="020B0604020202020204" pitchFamily="34" charset="0"/>
              <a:ea typeface="Times New Roman" panose="02020603050405020304" pitchFamily="18" charset="0"/>
            </a:endParaRPr>
          </a:p>
        </p:txBody>
      </p:sp>
      <p:sp>
        <p:nvSpPr>
          <p:cNvPr id="38931" name="椭圆 38930"/>
          <p:cNvSpPr/>
          <p:nvPr/>
        </p:nvSpPr>
        <p:spPr>
          <a:xfrm>
            <a:off x="1841500" y="5270500"/>
            <a:ext cx="13462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32" name="矩形 38931"/>
          <p:cNvSpPr/>
          <p:nvPr/>
        </p:nvSpPr>
        <p:spPr>
          <a:xfrm>
            <a:off x="1806575" y="5403850"/>
            <a:ext cx="1454150" cy="590550"/>
          </a:xfrm>
          <a:prstGeom prst="rect">
            <a:avLst/>
          </a:prstGeom>
          <a:noFill/>
          <a:ln w="12700">
            <a:noFill/>
          </a:ln>
        </p:spPr>
        <p:txBody>
          <a:bodyPr wrap="none" lIns="90488" tIns="44450" rIns="90488" bIns="44450">
            <a:spAutoFit/>
          </a:bodyPr>
          <a:lstStyle/>
          <a:p>
            <a:pPr lvl="0" algn="ctr"/>
            <a:r>
              <a:rPr lang="en-US" altLang="zh-CN" sz="1600" err="1">
                <a:latin typeface="Arial" panose="020B0604020202020204" pitchFamily="34" charset="0"/>
                <a:ea typeface="Times New Roman" panose="02020603050405020304" pitchFamily="18" charset="0"/>
              </a:rPr>
              <a:t>R[rt</a:t>
            </a:r>
            <a:r>
              <a:rPr lang="en-US" altLang="zh-CN" sz="1600">
                <a:latin typeface="Arial" panose="020B0604020202020204" pitchFamily="34" charset="0"/>
                <a:ea typeface="Times New Roman" panose="02020603050405020304" pitchFamily="18" charset="0"/>
              </a:rPr>
              <a:t>] &lt;= S</a:t>
            </a:r>
            <a:endParaRPr lang="en-US" altLang="zh-CN" sz="1600">
              <a:latin typeface="Arial" panose="020B0604020202020204" pitchFamily="34" charset="0"/>
              <a:ea typeface="Times New Roman" panose="02020603050405020304" pitchFamily="18" charset="0"/>
            </a:endParaRPr>
          </a:p>
          <a:p>
            <a:pPr lvl="0" algn="ctr"/>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38933" name="直接连接符 38932"/>
          <p:cNvSpPr/>
          <p:nvPr/>
        </p:nvSpPr>
        <p:spPr>
          <a:xfrm>
            <a:off x="2514600" y="4127500"/>
            <a:ext cx="0" cy="1117600"/>
          </a:xfrm>
          <a:prstGeom prst="line">
            <a:avLst/>
          </a:prstGeom>
          <a:ln w="25400" cap="flat" cmpd="sng">
            <a:solidFill>
              <a:schemeClr val="tx1"/>
            </a:solidFill>
            <a:prstDash val="solid"/>
            <a:headEnd type="none" w="med" len="med"/>
            <a:tailEnd type="triangle" w="med" len="med"/>
          </a:ln>
        </p:spPr>
      </p:sp>
      <p:sp>
        <p:nvSpPr>
          <p:cNvPr id="38934" name="矩形 38933"/>
          <p:cNvSpPr/>
          <p:nvPr/>
        </p:nvSpPr>
        <p:spPr>
          <a:xfrm>
            <a:off x="2570163" y="2943225"/>
            <a:ext cx="587375" cy="376238"/>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ORi</a:t>
            </a:r>
            <a:endParaRPr lang="en-US" altLang="zh-CN" sz="1800" err="1">
              <a:latin typeface="Arial" panose="020B0604020202020204" pitchFamily="34" charset="0"/>
              <a:ea typeface="Times New Roman" panose="02020603050405020304" pitchFamily="18" charset="0"/>
            </a:endParaRPr>
          </a:p>
        </p:txBody>
      </p:sp>
      <p:sp>
        <p:nvSpPr>
          <p:cNvPr id="38935" name="椭圆 38934"/>
          <p:cNvSpPr/>
          <p:nvPr/>
        </p:nvSpPr>
        <p:spPr>
          <a:xfrm>
            <a:off x="3365500" y="33655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36" name="矩形 38935"/>
          <p:cNvSpPr/>
          <p:nvPr/>
        </p:nvSpPr>
        <p:spPr>
          <a:xfrm>
            <a:off x="3332163" y="3575050"/>
            <a:ext cx="131921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 &lt;= A + SX</a:t>
            </a:r>
            <a:endParaRPr lang="en-US" altLang="zh-CN" sz="1600">
              <a:latin typeface="Arial" panose="020B0604020202020204" pitchFamily="34" charset="0"/>
              <a:ea typeface="Times New Roman" panose="02020603050405020304" pitchFamily="18" charset="0"/>
            </a:endParaRPr>
          </a:p>
        </p:txBody>
      </p:sp>
      <p:sp>
        <p:nvSpPr>
          <p:cNvPr id="38937" name="椭圆 38936"/>
          <p:cNvSpPr/>
          <p:nvPr/>
        </p:nvSpPr>
        <p:spPr>
          <a:xfrm>
            <a:off x="3289300" y="5346700"/>
            <a:ext cx="13462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38" name="矩形 38937"/>
          <p:cNvSpPr/>
          <p:nvPr/>
        </p:nvSpPr>
        <p:spPr>
          <a:xfrm>
            <a:off x="3254375" y="5480050"/>
            <a:ext cx="1454150" cy="590550"/>
          </a:xfrm>
          <a:prstGeom prst="rect">
            <a:avLst/>
          </a:prstGeom>
          <a:noFill/>
          <a:ln w="12700">
            <a:noFill/>
          </a:ln>
        </p:spPr>
        <p:txBody>
          <a:bodyPr wrap="none" lIns="90488" tIns="44450" rIns="90488" bIns="44450">
            <a:spAutoFit/>
          </a:bodyPr>
          <a:lstStyle/>
          <a:p>
            <a:pPr lvl="0" algn="ctr"/>
            <a:r>
              <a:rPr lang="en-US" altLang="zh-CN" sz="1600" err="1">
                <a:latin typeface="Arial" panose="020B0604020202020204" pitchFamily="34" charset="0"/>
                <a:ea typeface="Times New Roman" panose="02020603050405020304" pitchFamily="18" charset="0"/>
              </a:rPr>
              <a:t>R[rt</a:t>
            </a:r>
            <a:r>
              <a:rPr lang="en-US" altLang="zh-CN" sz="1600">
                <a:latin typeface="Arial" panose="020B0604020202020204" pitchFamily="34" charset="0"/>
                <a:ea typeface="Times New Roman" panose="02020603050405020304" pitchFamily="18" charset="0"/>
              </a:rPr>
              <a:t>] &lt;= M</a:t>
            </a:r>
            <a:endParaRPr lang="en-US" altLang="zh-CN" sz="1600">
              <a:latin typeface="Arial" panose="020B0604020202020204" pitchFamily="34" charset="0"/>
              <a:ea typeface="Times New Roman" panose="02020603050405020304" pitchFamily="18" charset="0"/>
            </a:endParaRPr>
          </a:p>
          <a:p>
            <a:pPr lvl="0" algn="ctr"/>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38939" name="直接连接符 38938"/>
          <p:cNvSpPr/>
          <p:nvPr/>
        </p:nvSpPr>
        <p:spPr>
          <a:xfrm>
            <a:off x="3962400" y="4127500"/>
            <a:ext cx="0" cy="203200"/>
          </a:xfrm>
          <a:prstGeom prst="line">
            <a:avLst/>
          </a:prstGeom>
          <a:ln w="25400" cap="flat" cmpd="sng">
            <a:solidFill>
              <a:schemeClr val="tx1"/>
            </a:solidFill>
            <a:prstDash val="solid"/>
            <a:headEnd type="none" w="med" len="med"/>
            <a:tailEnd type="triangle" w="med" len="med"/>
          </a:ln>
        </p:spPr>
      </p:sp>
      <p:sp>
        <p:nvSpPr>
          <p:cNvPr id="38940" name="椭圆 38939"/>
          <p:cNvSpPr/>
          <p:nvPr/>
        </p:nvSpPr>
        <p:spPr>
          <a:xfrm>
            <a:off x="3365500" y="43561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41" name="直接连接符 38940"/>
          <p:cNvSpPr/>
          <p:nvPr/>
        </p:nvSpPr>
        <p:spPr>
          <a:xfrm>
            <a:off x="3962400" y="5118100"/>
            <a:ext cx="0" cy="203200"/>
          </a:xfrm>
          <a:prstGeom prst="line">
            <a:avLst/>
          </a:prstGeom>
          <a:ln w="25400" cap="flat" cmpd="sng">
            <a:solidFill>
              <a:schemeClr val="tx1"/>
            </a:solidFill>
            <a:prstDash val="solid"/>
            <a:headEnd type="none" w="med" len="med"/>
            <a:tailEnd type="triangle" w="med" len="med"/>
          </a:ln>
        </p:spPr>
      </p:sp>
      <p:sp>
        <p:nvSpPr>
          <p:cNvPr id="38942" name="矩形 38941"/>
          <p:cNvSpPr/>
          <p:nvPr/>
        </p:nvSpPr>
        <p:spPr>
          <a:xfrm>
            <a:off x="3255963" y="4565650"/>
            <a:ext cx="143986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M &lt;= MEM[S]</a:t>
            </a:r>
            <a:endParaRPr lang="en-US" altLang="zh-CN" sz="1600">
              <a:latin typeface="Arial" panose="020B0604020202020204" pitchFamily="34" charset="0"/>
              <a:ea typeface="Times New Roman" panose="02020603050405020304" pitchFamily="18" charset="0"/>
            </a:endParaRPr>
          </a:p>
        </p:txBody>
      </p:sp>
      <p:sp>
        <p:nvSpPr>
          <p:cNvPr id="38943" name="直接连接符 38942"/>
          <p:cNvSpPr/>
          <p:nvPr/>
        </p:nvSpPr>
        <p:spPr>
          <a:xfrm flipH="1">
            <a:off x="4102100" y="2679700"/>
            <a:ext cx="101600" cy="660400"/>
          </a:xfrm>
          <a:prstGeom prst="line">
            <a:avLst/>
          </a:prstGeom>
          <a:ln w="25400" cap="flat" cmpd="sng">
            <a:solidFill>
              <a:schemeClr val="tx1"/>
            </a:solidFill>
            <a:prstDash val="solid"/>
            <a:headEnd type="none" w="med" len="med"/>
            <a:tailEnd type="triangle" w="med" len="med"/>
          </a:ln>
        </p:spPr>
      </p:sp>
      <p:sp>
        <p:nvSpPr>
          <p:cNvPr id="38944" name="矩形 38943"/>
          <p:cNvSpPr/>
          <p:nvPr/>
        </p:nvSpPr>
        <p:spPr>
          <a:xfrm>
            <a:off x="3713163" y="2867025"/>
            <a:ext cx="5365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LW</a:t>
            </a:r>
            <a:endParaRPr lang="en-US" altLang="zh-CN" sz="1800">
              <a:latin typeface="Arial" panose="020B0604020202020204" pitchFamily="34" charset="0"/>
              <a:ea typeface="Times New Roman" panose="02020603050405020304" pitchFamily="18" charset="0"/>
            </a:endParaRPr>
          </a:p>
        </p:txBody>
      </p:sp>
      <p:sp>
        <p:nvSpPr>
          <p:cNvPr id="38945" name="椭圆 38944"/>
          <p:cNvSpPr/>
          <p:nvPr/>
        </p:nvSpPr>
        <p:spPr>
          <a:xfrm>
            <a:off x="4813300" y="33655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46" name="矩形 38945"/>
          <p:cNvSpPr/>
          <p:nvPr/>
        </p:nvSpPr>
        <p:spPr>
          <a:xfrm>
            <a:off x="4779963" y="3575050"/>
            <a:ext cx="131921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 &lt;= A + SX</a:t>
            </a:r>
            <a:endParaRPr lang="en-US" altLang="zh-CN" sz="1600">
              <a:latin typeface="Arial" panose="020B0604020202020204" pitchFamily="34" charset="0"/>
              <a:ea typeface="Times New Roman" panose="02020603050405020304" pitchFamily="18" charset="0"/>
            </a:endParaRPr>
          </a:p>
        </p:txBody>
      </p:sp>
      <p:sp>
        <p:nvSpPr>
          <p:cNvPr id="38947" name="直接连接符 38946"/>
          <p:cNvSpPr/>
          <p:nvPr/>
        </p:nvSpPr>
        <p:spPr>
          <a:xfrm>
            <a:off x="5410200" y="4127500"/>
            <a:ext cx="0" cy="203200"/>
          </a:xfrm>
          <a:prstGeom prst="line">
            <a:avLst/>
          </a:prstGeom>
          <a:ln w="25400" cap="flat" cmpd="sng">
            <a:solidFill>
              <a:schemeClr val="tx1"/>
            </a:solidFill>
            <a:prstDash val="solid"/>
            <a:headEnd type="none" w="med" len="med"/>
            <a:tailEnd type="triangle" w="med" len="med"/>
          </a:ln>
        </p:spPr>
      </p:sp>
      <p:sp>
        <p:nvSpPr>
          <p:cNvPr id="38948" name="椭圆 38947"/>
          <p:cNvSpPr/>
          <p:nvPr/>
        </p:nvSpPr>
        <p:spPr>
          <a:xfrm>
            <a:off x="4813300" y="4356100"/>
            <a:ext cx="1422400" cy="9652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8949" name="矩形 38948"/>
          <p:cNvSpPr/>
          <p:nvPr/>
        </p:nvSpPr>
        <p:spPr>
          <a:xfrm>
            <a:off x="4856163" y="4565650"/>
            <a:ext cx="1454150" cy="590550"/>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MEM[S] &lt;= B</a:t>
            </a:r>
            <a:endParaRPr lang="en-US" altLang="zh-CN" sz="1600">
              <a:latin typeface="Arial" panose="020B0604020202020204" pitchFamily="34" charset="0"/>
              <a:ea typeface="Times New Roman" panose="02020603050405020304" pitchFamily="18" charset="0"/>
            </a:endParaRPr>
          </a:p>
          <a:p>
            <a:pPr lvl="0"/>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38950" name="直接连接符 38949"/>
          <p:cNvSpPr/>
          <p:nvPr/>
        </p:nvSpPr>
        <p:spPr>
          <a:xfrm>
            <a:off x="4279900" y="2679700"/>
            <a:ext cx="1270000" cy="660400"/>
          </a:xfrm>
          <a:prstGeom prst="line">
            <a:avLst/>
          </a:prstGeom>
          <a:ln w="25400" cap="flat" cmpd="sng">
            <a:solidFill>
              <a:schemeClr val="tx1"/>
            </a:solidFill>
            <a:prstDash val="solid"/>
            <a:headEnd type="none" w="med" len="med"/>
            <a:tailEnd type="triangle" w="med" len="med"/>
          </a:ln>
        </p:spPr>
      </p:sp>
      <p:sp>
        <p:nvSpPr>
          <p:cNvPr id="38951" name="直接连接符 38950"/>
          <p:cNvSpPr/>
          <p:nvPr/>
        </p:nvSpPr>
        <p:spPr>
          <a:xfrm>
            <a:off x="4279900" y="2679700"/>
            <a:ext cx="2336800" cy="584200"/>
          </a:xfrm>
          <a:prstGeom prst="line">
            <a:avLst/>
          </a:prstGeom>
          <a:ln w="25400" cap="flat" cmpd="sng">
            <a:solidFill>
              <a:schemeClr val="tx1"/>
            </a:solidFill>
            <a:prstDash val="solid"/>
            <a:headEnd type="none" w="med" len="med"/>
            <a:tailEnd type="triangle" w="med" len="med"/>
          </a:ln>
        </p:spPr>
      </p:sp>
      <p:sp>
        <p:nvSpPr>
          <p:cNvPr id="38953" name="矩形 38952"/>
          <p:cNvSpPr/>
          <p:nvPr/>
        </p:nvSpPr>
        <p:spPr>
          <a:xfrm>
            <a:off x="5846763" y="3171825"/>
            <a:ext cx="663575" cy="3635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BEQ</a:t>
            </a:r>
            <a:endParaRPr lang="en-US" altLang="zh-CN" sz="1800">
              <a:latin typeface="Arial" panose="020B0604020202020204" pitchFamily="34" charset="0"/>
              <a:ea typeface="Times New Roman" panose="02020603050405020304" pitchFamily="18" charset="0"/>
            </a:endParaRPr>
          </a:p>
        </p:txBody>
      </p:sp>
      <p:sp>
        <p:nvSpPr>
          <p:cNvPr id="38955" name="矩形 38954"/>
          <p:cNvSpPr/>
          <p:nvPr/>
        </p:nvSpPr>
        <p:spPr>
          <a:xfrm>
            <a:off x="6176963" y="3536950"/>
            <a:ext cx="1704975" cy="577850"/>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    PC &lt;= </a:t>
            </a:r>
            <a:endParaRPr lang="en-US" altLang="zh-CN" sz="1600">
              <a:latin typeface="Arial" panose="020B0604020202020204" pitchFamily="34" charset="0"/>
              <a:ea typeface="Times New Roman" panose="02020603050405020304" pitchFamily="18" charset="0"/>
            </a:endParaRPr>
          </a:p>
          <a:p>
            <a:pPr lvl="0"/>
            <a:r>
              <a:rPr lang="en-US" altLang="zh-CN" sz="1600">
                <a:latin typeface="Arial" panose="020B0604020202020204" pitchFamily="34" charset="0"/>
                <a:ea typeface="Times New Roman" panose="02020603050405020304" pitchFamily="18" charset="0"/>
              </a:rPr>
              <a:t>  Next(PC,Equal)</a:t>
            </a:r>
            <a:endParaRPr lang="en-US" altLang="zh-CN" sz="1600">
              <a:latin typeface="Arial" panose="020B0604020202020204" pitchFamily="34" charset="0"/>
              <a:ea typeface="Times New Roman" panose="02020603050405020304" pitchFamily="18" charset="0"/>
            </a:endParaRPr>
          </a:p>
        </p:txBody>
      </p:sp>
      <p:sp>
        <p:nvSpPr>
          <p:cNvPr id="38957" name="任意多边形 38956"/>
          <p:cNvSpPr/>
          <p:nvPr/>
        </p:nvSpPr>
        <p:spPr>
          <a:xfrm>
            <a:off x="609600" y="6172200"/>
            <a:ext cx="4445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38958" name="任意多边形 38957"/>
          <p:cNvSpPr/>
          <p:nvPr/>
        </p:nvSpPr>
        <p:spPr>
          <a:xfrm>
            <a:off x="319088" y="5867400"/>
            <a:ext cx="292100" cy="520700"/>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38959" name="直接连接符 38958"/>
          <p:cNvSpPr/>
          <p:nvPr/>
        </p:nvSpPr>
        <p:spPr>
          <a:xfrm flipV="1">
            <a:off x="304800" y="1663700"/>
            <a:ext cx="0" cy="4216400"/>
          </a:xfrm>
          <a:prstGeom prst="line">
            <a:avLst/>
          </a:prstGeom>
          <a:ln w="25400" cap="flat" cmpd="sng">
            <a:solidFill>
              <a:schemeClr val="tx1"/>
            </a:solidFill>
            <a:prstDash val="solid"/>
            <a:headEnd type="none" w="med" len="med"/>
            <a:tailEnd type="none" w="med" len="med"/>
          </a:ln>
        </p:spPr>
      </p:sp>
      <p:sp>
        <p:nvSpPr>
          <p:cNvPr id="38960" name="任意多边形 38959"/>
          <p:cNvSpPr/>
          <p:nvPr/>
        </p:nvSpPr>
        <p:spPr>
          <a:xfrm>
            <a:off x="319088" y="1233488"/>
            <a:ext cx="444500" cy="444500"/>
          </a:xfrm>
          <a:custGeom>
            <a:avLst/>
            <a:gdLst>
              <a:gd name="txL" fmla="*/ 0 w 21600"/>
              <a:gd name="txT" fmla="*/ 0 h 21600"/>
              <a:gd name="txR" fmla="*/ 21600 w 21600"/>
              <a:gd name="txB" fmla="*/ 21600 h 21600"/>
            </a:gdLst>
            <a:ahLst/>
            <a:cxnLst>
              <a:cxn ang="90">
                <a:pos x="0" y="21600"/>
              </a:cxn>
              <a:cxn ang="270">
                <a:pos x="21522" y="0"/>
              </a:cxn>
              <a:cxn ang="90">
                <a:pos x="21600" y="21600"/>
              </a:cxn>
            </a:cxnLst>
            <a:rect l="txL" t="txT" r="txR" b="txB"/>
            <a:pathLst>
              <a:path w="21600" h="21600" fill="none">
                <a:moveTo>
                  <a:pt x="0" y="21600"/>
                </a:moveTo>
                <a:arcTo wR="21600" hR="21600" stAng="-10800000" swAng="5387586"/>
              </a:path>
              <a:path w="21600" h="21600" stroke="0">
                <a:moveTo>
                  <a:pt x="0" y="21600"/>
                </a:moveTo>
                <a:arcTo wR="21600" hR="21600" stAng="-10800000" swAng="5387586"/>
                <a:lnTo>
                  <a:pt x="2160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38961" name="直接连接符 38960"/>
          <p:cNvSpPr/>
          <p:nvPr/>
        </p:nvSpPr>
        <p:spPr>
          <a:xfrm>
            <a:off x="774700" y="1219200"/>
            <a:ext cx="2413000" cy="0"/>
          </a:xfrm>
          <a:prstGeom prst="line">
            <a:avLst/>
          </a:prstGeom>
          <a:ln w="25400" cap="flat" cmpd="sng">
            <a:solidFill>
              <a:schemeClr val="tx1"/>
            </a:solidFill>
            <a:prstDash val="solid"/>
            <a:headEnd type="none" w="med" len="med"/>
            <a:tailEnd type="triangle" w="med" len="med"/>
          </a:ln>
        </p:spPr>
      </p:sp>
      <p:sp>
        <p:nvSpPr>
          <p:cNvPr id="38962" name="任意多边形 38961"/>
          <p:cNvSpPr/>
          <p:nvPr/>
        </p:nvSpPr>
        <p:spPr>
          <a:xfrm>
            <a:off x="1905000" y="6172200"/>
            <a:ext cx="5207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38963" name="任意多边形 38962"/>
          <p:cNvSpPr/>
          <p:nvPr/>
        </p:nvSpPr>
        <p:spPr>
          <a:xfrm>
            <a:off x="2971800" y="6096000"/>
            <a:ext cx="5207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38964" name="任意多边形 38963"/>
          <p:cNvSpPr/>
          <p:nvPr/>
        </p:nvSpPr>
        <p:spPr>
          <a:xfrm>
            <a:off x="4953000" y="6096000"/>
            <a:ext cx="5207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38966" name="任意多边形 38965"/>
          <p:cNvSpPr/>
          <p:nvPr/>
        </p:nvSpPr>
        <p:spPr>
          <a:xfrm>
            <a:off x="6948488" y="4191000"/>
            <a:ext cx="673100" cy="292100"/>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triangle" w="med" len="med"/>
            <a:tailEnd type="none" w="med" len="med"/>
          </a:ln>
        </p:spPr>
        <p:txBody>
          <a:bodyPr/>
          <a:lstStyle/>
          <a:p>
            <a:endParaRPr lang="zh-CN" altLang="en-US"/>
          </a:p>
        </p:txBody>
      </p:sp>
      <p:sp>
        <p:nvSpPr>
          <p:cNvPr id="38967" name="矩形 38966"/>
          <p:cNvSpPr/>
          <p:nvPr/>
        </p:nvSpPr>
        <p:spPr>
          <a:xfrm>
            <a:off x="4703763" y="3019425"/>
            <a:ext cx="5619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SW</a:t>
            </a:r>
            <a:endParaRPr lang="en-US" altLang="zh-CN" sz="1800">
              <a:latin typeface="Arial" panose="020B0604020202020204" pitchFamily="34" charset="0"/>
              <a:ea typeface="Times New Roman" panose="02020603050405020304" pitchFamily="18" charset="0"/>
            </a:endParaRPr>
          </a:p>
        </p:txBody>
      </p:sp>
      <p:sp>
        <p:nvSpPr>
          <p:cNvPr id="38968" name="直接连接符 38967"/>
          <p:cNvSpPr/>
          <p:nvPr/>
        </p:nvSpPr>
        <p:spPr>
          <a:xfrm>
            <a:off x="4191000" y="1536700"/>
            <a:ext cx="0" cy="203200"/>
          </a:xfrm>
          <a:prstGeom prst="line">
            <a:avLst/>
          </a:prstGeom>
          <a:ln w="25400" cap="flat" cmpd="sng">
            <a:solidFill>
              <a:schemeClr val="tx1"/>
            </a:solidFill>
            <a:prstDash val="solid"/>
            <a:headEnd type="none" w="med" len="med"/>
            <a:tailEnd type="triangle" w="med" len="med"/>
          </a:ln>
        </p:spPr>
      </p:sp>
      <p:sp>
        <p:nvSpPr>
          <p:cNvPr id="38969" name="矩形 38968"/>
          <p:cNvSpPr/>
          <p:nvPr/>
        </p:nvSpPr>
        <p:spPr>
          <a:xfrm>
            <a:off x="5237163" y="962025"/>
            <a:ext cx="21367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“instruction fetch”</a:t>
            </a:r>
            <a:endParaRPr lang="en-US" altLang="zh-CN" sz="1800">
              <a:latin typeface="Arial" panose="020B0604020202020204" pitchFamily="34" charset="0"/>
              <a:ea typeface="Times New Roman" panose="02020603050405020304" pitchFamily="18" charset="0"/>
            </a:endParaRPr>
          </a:p>
        </p:txBody>
      </p:sp>
      <p:sp>
        <p:nvSpPr>
          <p:cNvPr id="38970" name="矩形 38969"/>
          <p:cNvSpPr/>
          <p:nvPr/>
        </p:nvSpPr>
        <p:spPr>
          <a:xfrm>
            <a:off x="5237163" y="1876425"/>
            <a:ext cx="12858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“decode”</a:t>
            </a:r>
            <a:endParaRPr lang="en-US" altLang="zh-CN" sz="1800">
              <a:latin typeface="Arial" panose="020B0604020202020204" pitchFamily="34" charset="0"/>
              <a:ea typeface="Times New Roman" panose="02020603050405020304" pitchFamily="18" charset="0"/>
            </a:endParaRPr>
          </a:p>
        </p:txBody>
      </p:sp>
      <p:sp>
        <p:nvSpPr>
          <p:cNvPr id="38971" name="直接连接符 38970"/>
          <p:cNvSpPr/>
          <p:nvPr/>
        </p:nvSpPr>
        <p:spPr>
          <a:xfrm flipV="1">
            <a:off x="5486400" y="5321300"/>
            <a:ext cx="0" cy="787400"/>
          </a:xfrm>
          <a:prstGeom prst="line">
            <a:avLst/>
          </a:prstGeom>
          <a:ln w="25400" cap="flat" cmpd="sng">
            <a:solidFill>
              <a:schemeClr val="tx1"/>
            </a:solidFill>
            <a:prstDash val="solid"/>
            <a:headEnd type="none" w="med" len="med"/>
            <a:tailEnd type="none" w="med" len="med"/>
          </a:ln>
        </p:spPr>
      </p:sp>
      <p:sp>
        <p:nvSpPr>
          <p:cNvPr id="38975" name="矩形 38974"/>
          <p:cNvSpPr/>
          <p:nvPr/>
        </p:nvSpPr>
        <p:spPr>
          <a:xfrm>
            <a:off x="3408363" y="1128713"/>
            <a:ext cx="1679575" cy="363537"/>
          </a:xfrm>
          <a:prstGeom prst="rect">
            <a:avLst/>
          </a:prstGeom>
          <a:noFill/>
          <a:ln w="12700">
            <a:noFill/>
          </a:ln>
        </p:spPr>
        <p:txBody>
          <a:bodyPr wrap="none" lIns="90488" tIns="44450" rIns="90488" bIns="44450">
            <a:spAutoFit/>
          </a:bodyPr>
          <a:lstStyle/>
          <a:p>
            <a:pPr lvl="0"/>
            <a:r>
              <a:rPr lang="en-US" altLang="zh-CN" sz="1800" err="1">
                <a:solidFill>
                  <a:schemeClr val="accent1"/>
                </a:solidFill>
                <a:latin typeface="Arial" panose="020B0604020202020204" pitchFamily="34" charset="0"/>
                <a:ea typeface="Times New Roman" panose="02020603050405020304" pitchFamily="18" charset="0"/>
              </a:rPr>
              <a:t>imem_rd, IRen</a:t>
            </a:r>
            <a:endParaRPr lang="en-US" altLang="zh-CN" sz="1800" err="1">
              <a:solidFill>
                <a:schemeClr val="accent1"/>
              </a:solidFill>
              <a:latin typeface="Arial" panose="020B0604020202020204" pitchFamily="34" charset="0"/>
              <a:ea typeface="Times New Roman" panose="02020603050405020304" pitchFamily="18" charset="0"/>
            </a:endParaRPr>
          </a:p>
        </p:txBody>
      </p:sp>
      <p:sp>
        <p:nvSpPr>
          <p:cNvPr id="38976" name="矩形 38975"/>
          <p:cNvSpPr/>
          <p:nvPr/>
        </p:nvSpPr>
        <p:spPr>
          <a:xfrm>
            <a:off x="436563" y="3629025"/>
            <a:ext cx="1489075" cy="376238"/>
          </a:xfrm>
          <a:prstGeom prst="rect">
            <a:avLst/>
          </a:prstGeom>
          <a:noFill/>
          <a:ln w="12700">
            <a:noFill/>
          </a:ln>
        </p:spPr>
        <p:txBody>
          <a:bodyPr wrap="none" lIns="90488" tIns="44450" rIns="90488" bIns="44450">
            <a:spAutoFit/>
          </a:bodyPr>
          <a:lstStyle/>
          <a:p>
            <a:pPr lvl="0"/>
            <a:r>
              <a:rPr lang="en-US" altLang="zh-CN" sz="1800" err="1">
                <a:solidFill>
                  <a:schemeClr val="accent1"/>
                </a:solidFill>
                <a:latin typeface="Arial" panose="020B0604020202020204" pitchFamily="34" charset="0"/>
                <a:ea typeface="Times New Roman" panose="02020603050405020304" pitchFamily="18" charset="0"/>
              </a:rPr>
              <a:t>ALUfun, Sen</a:t>
            </a:r>
            <a:endParaRPr lang="en-US" altLang="zh-CN" sz="1800" err="1">
              <a:solidFill>
                <a:schemeClr val="accent1"/>
              </a:solidFill>
              <a:latin typeface="Arial" panose="020B0604020202020204" pitchFamily="34" charset="0"/>
              <a:ea typeface="Times New Roman" panose="02020603050405020304" pitchFamily="18" charset="0"/>
            </a:endParaRPr>
          </a:p>
        </p:txBody>
      </p:sp>
      <p:sp>
        <p:nvSpPr>
          <p:cNvPr id="38977" name="矩形 38976"/>
          <p:cNvSpPr/>
          <p:nvPr/>
        </p:nvSpPr>
        <p:spPr>
          <a:xfrm>
            <a:off x="571500" y="5351463"/>
            <a:ext cx="1069975" cy="788987"/>
          </a:xfrm>
          <a:prstGeom prst="rect">
            <a:avLst/>
          </a:prstGeom>
          <a:noFill/>
          <a:ln w="12700">
            <a:noFill/>
          </a:ln>
        </p:spPr>
        <p:txBody>
          <a:bodyPr wrap="none" lIns="90488" tIns="44450" rIns="90488" bIns="44450">
            <a:spAutoFit/>
          </a:bodyPr>
          <a:lstStyle/>
          <a:p>
            <a:pPr lvl="0" algn="ctr">
              <a:lnSpc>
                <a:spcPct val="85000"/>
              </a:lnSpc>
            </a:pPr>
            <a:r>
              <a:rPr lang="en-US" altLang="zh-CN" sz="1800" err="1">
                <a:solidFill>
                  <a:schemeClr val="accent1"/>
                </a:solidFill>
                <a:latin typeface="Arial" panose="020B0604020202020204" pitchFamily="34" charset="0"/>
                <a:ea typeface="Times New Roman" panose="02020603050405020304" pitchFamily="18" charset="0"/>
              </a:rPr>
              <a:t>RegDst, </a:t>
            </a:r>
            <a:endParaRPr lang="en-US" altLang="zh-CN" sz="1800" err="1">
              <a:solidFill>
                <a:schemeClr val="accent1"/>
              </a:solidFill>
              <a:latin typeface="Arial" panose="020B0604020202020204" pitchFamily="34" charset="0"/>
              <a:ea typeface="Times New Roman" panose="02020603050405020304" pitchFamily="18" charset="0"/>
            </a:endParaRPr>
          </a:p>
          <a:p>
            <a:pPr lvl="0" algn="ctr">
              <a:lnSpc>
                <a:spcPct val="85000"/>
              </a:lnSpc>
            </a:pPr>
            <a:r>
              <a:rPr lang="en-US" altLang="zh-CN" sz="1800" err="1">
                <a:solidFill>
                  <a:schemeClr val="accent1"/>
                </a:solidFill>
                <a:latin typeface="Arial" panose="020B0604020202020204" pitchFamily="34" charset="0"/>
                <a:ea typeface="Times New Roman" panose="02020603050405020304" pitchFamily="18" charset="0"/>
              </a:rPr>
              <a:t>RegWr,</a:t>
            </a:r>
            <a:endParaRPr lang="en-US" altLang="zh-CN" sz="1800" err="1">
              <a:solidFill>
                <a:schemeClr val="accent1"/>
              </a:solidFill>
              <a:latin typeface="Arial" panose="020B0604020202020204" pitchFamily="34" charset="0"/>
              <a:ea typeface="Times New Roman" panose="02020603050405020304" pitchFamily="18" charset="0"/>
            </a:endParaRPr>
          </a:p>
          <a:p>
            <a:pPr lvl="0" algn="ctr">
              <a:lnSpc>
                <a:spcPct val="85000"/>
              </a:lnSpc>
            </a:pPr>
            <a:r>
              <a:rPr lang="en-US" altLang="zh-CN" sz="1800" err="1">
                <a:solidFill>
                  <a:schemeClr val="accent1"/>
                </a:solidFill>
                <a:latin typeface="Arial" panose="020B0604020202020204" pitchFamily="34" charset="0"/>
                <a:ea typeface="Times New Roman" panose="02020603050405020304" pitchFamily="18" charset="0"/>
              </a:rPr>
              <a:t>PCen</a:t>
            </a:r>
            <a:endParaRPr lang="en-US" altLang="zh-CN" sz="1800" err="1">
              <a:solidFill>
                <a:schemeClr val="accent1"/>
              </a:solidFill>
              <a:latin typeface="Arial" panose="020B0604020202020204" pitchFamily="34" charset="0"/>
              <a:ea typeface="Times New Roman" panose="02020603050405020304" pitchFamily="18" charset="0"/>
            </a:endParaRPr>
          </a:p>
        </p:txBody>
      </p:sp>
      <p:sp>
        <p:nvSpPr>
          <p:cNvPr id="38978" name="矩形 38977"/>
          <p:cNvSpPr/>
          <p:nvPr/>
        </p:nvSpPr>
        <p:spPr>
          <a:xfrm>
            <a:off x="3592513" y="2136775"/>
            <a:ext cx="1184275" cy="555625"/>
          </a:xfrm>
          <a:prstGeom prst="rect">
            <a:avLst/>
          </a:prstGeom>
          <a:noFill/>
          <a:ln w="12700">
            <a:noFill/>
          </a:ln>
        </p:spPr>
        <p:txBody>
          <a:bodyPr wrap="none" lIns="90488" tIns="44450" rIns="90488" bIns="44450">
            <a:spAutoFit/>
          </a:bodyPr>
          <a:lstStyle/>
          <a:p>
            <a:pPr lvl="0" algn="ctr">
              <a:lnSpc>
                <a:spcPct val="85000"/>
              </a:lnSpc>
            </a:pPr>
            <a:r>
              <a:rPr lang="en-US" altLang="zh-CN" sz="1800" err="1">
                <a:solidFill>
                  <a:schemeClr val="accent1"/>
                </a:solidFill>
                <a:latin typeface="Arial" panose="020B0604020202020204" pitchFamily="34" charset="0"/>
                <a:ea typeface="Times New Roman" panose="02020603050405020304" pitchFamily="18" charset="0"/>
              </a:rPr>
              <a:t>Aen, Ben,</a:t>
            </a:r>
            <a:endParaRPr lang="en-US" altLang="zh-CN" sz="1800" err="1">
              <a:solidFill>
                <a:schemeClr val="accent1"/>
              </a:solidFill>
              <a:latin typeface="Arial" panose="020B0604020202020204" pitchFamily="34" charset="0"/>
              <a:ea typeface="Times New Roman" panose="02020603050405020304" pitchFamily="18" charset="0"/>
            </a:endParaRPr>
          </a:p>
          <a:p>
            <a:pPr lvl="0" algn="ctr">
              <a:lnSpc>
                <a:spcPct val="85000"/>
              </a:lnSpc>
            </a:pPr>
            <a:r>
              <a:rPr lang="en-US" altLang="zh-CN" sz="1800" err="1">
                <a:solidFill>
                  <a:schemeClr val="accent1"/>
                </a:solidFill>
                <a:latin typeface="Arial" panose="020B0604020202020204" pitchFamily="34" charset="0"/>
                <a:ea typeface="Times New Roman" panose="02020603050405020304" pitchFamily="18" charset="0"/>
              </a:rPr>
              <a:t>Een</a:t>
            </a:r>
            <a:endParaRPr lang="en-US" altLang="zh-CN" sz="1800">
              <a:solidFill>
                <a:schemeClr val="accent1"/>
              </a:solidFill>
              <a:latin typeface="Arial" panose="020B0604020202020204" pitchFamily="34" charset="0"/>
              <a:ea typeface="Times New Roman" panose="02020603050405020304" pitchFamily="18" charset="0"/>
            </a:endParaRPr>
          </a:p>
        </p:txBody>
      </p:sp>
      <p:grpSp>
        <p:nvGrpSpPr>
          <p:cNvPr id="38979" name="组合 38978"/>
          <p:cNvGrpSpPr/>
          <p:nvPr/>
        </p:nvGrpSpPr>
        <p:grpSpPr>
          <a:xfrm>
            <a:off x="8389938" y="3346450"/>
            <a:ext cx="404812" cy="3228975"/>
            <a:chOff x="5462" y="2020"/>
            <a:chExt cx="255" cy="2034"/>
          </a:xfrm>
        </p:grpSpPr>
        <p:sp>
          <p:nvSpPr>
            <p:cNvPr id="38980" name="矩形 38979"/>
            <p:cNvSpPr/>
            <p:nvPr/>
          </p:nvSpPr>
          <p:spPr>
            <a:xfrm rot="16200000">
              <a:off x="5285" y="2222"/>
              <a:ext cx="634" cy="229"/>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Execute</a:t>
              </a:r>
              <a:endParaRPr lang="en-US" altLang="zh-CN" sz="1800" i="1">
                <a:latin typeface="Arial" panose="020B0604020202020204" pitchFamily="34" charset="0"/>
                <a:ea typeface="Times New Roman" panose="02020603050405020304" pitchFamily="18" charset="0"/>
              </a:endParaRPr>
            </a:p>
          </p:txBody>
        </p:sp>
        <p:sp>
          <p:nvSpPr>
            <p:cNvPr id="38981" name="矩形 38980"/>
            <p:cNvSpPr/>
            <p:nvPr/>
          </p:nvSpPr>
          <p:spPr>
            <a:xfrm rot="16200000">
              <a:off x="5284" y="2884"/>
              <a:ext cx="634" cy="229"/>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Memory</a:t>
              </a:r>
              <a:endParaRPr lang="en-US" altLang="zh-CN" sz="1800" i="1">
                <a:latin typeface="Arial" panose="020B0604020202020204" pitchFamily="34" charset="0"/>
                <a:ea typeface="Times New Roman" panose="02020603050405020304" pitchFamily="18" charset="0"/>
              </a:endParaRPr>
            </a:p>
          </p:txBody>
        </p:sp>
        <p:sp>
          <p:nvSpPr>
            <p:cNvPr id="38982" name="矩形 38981"/>
            <p:cNvSpPr/>
            <p:nvPr/>
          </p:nvSpPr>
          <p:spPr>
            <a:xfrm rot="16200000">
              <a:off x="5175" y="3538"/>
              <a:ext cx="802" cy="229"/>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Write-back</a:t>
              </a:r>
              <a:endParaRPr lang="en-US" altLang="zh-CN" sz="1800" i="1">
                <a:latin typeface="Arial" panose="020B0604020202020204" pitchFamily="34" charset="0"/>
                <a:ea typeface="Times New Roman" panose="02020603050405020304" pitchFamily="18" charset="0"/>
              </a:endParaRPr>
            </a:p>
          </p:txBody>
        </p:sp>
      </p:gr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5" name="Footer Placeholder 4"/>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6" name="Slide Number Placeholder 5"/>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a:sym typeface="+mn-ea"/>
              </a:rPr>
              <a:t>Assigning  States</a:t>
            </a:r>
            <a:endParaRPr lang="en-US" altLang="zh-CN" dirty="0"/>
          </a:p>
        </p:txBody>
      </p:sp>
      <p:sp>
        <p:nvSpPr>
          <p:cNvPr id="4" name="内容占位符 3"/>
          <p:cNvSpPr>
            <a:spLocks noGrp="1"/>
          </p:cNvSpPr>
          <p:nvPr>
            <p:ph sz="quarter" idx="13"/>
          </p:nvPr>
        </p:nvSpPr>
        <p:spPr>
          <a:xfrm>
            <a:off x="241935" y="116840"/>
            <a:ext cx="824865" cy="568325"/>
          </a:xfrm>
        </p:spPr>
        <p:txBody>
          <a:bodyPr/>
          <a:lstStyle/>
          <a:p>
            <a:r>
              <a:rPr lang="en-US" altLang="zh-CN"/>
              <a:t>5.6</a:t>
            </a:r>
            <a:endParaRPr lang="en-US" altLang="zh-CN"/>
          </a:p>
        </p:txBody>
      </p:sp>
      <p:sp>
        <p:nvSpPr>
          <p:cNvPr id="39940" name="椭圆 39939"/>
          <p:cNvSpPr/>
          <p:nvPr/>
        </p:nvSpPr>
        <p:spPr>
          <a:xfrm>
            <a:off x="3289300" y="927100"/>
            <a:ext cx="1879600" cy="5842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41" name="矩形 39940"/>
          <p:cNvSpPr/>
          <p:nvPr/>
        </p:nvSpPr>
        <p:spPr>
          <a:xfrm>
            <a:off x="3332163" y="1038225"/>
            <a:ext cx="17938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IR &lt;= MEM[PC]</a:t>
            </a:r>
            <a:endParaRPr lang="en-US" altLang="zh-CN" sz="1800">
              <a:latin typeface="Arial" panose="020B0604020202020204" pitchFamily="34" charset="0"/>
              <a:ea typeface="Times New Roman" panose="02020603050405020304" pitchFamily="18" charset="0"/>
            </a:endParaRPr>
          </a:p>
        </p:txBody>
      </p:sp>
      <p:sp>
        <p:nvSpPr>
          <p:cNvPr id="39942" name="椭圆 39941"/>
          <p:cNvSpPr/>
          <p:nvPr/>
        </p:nvSpPr>
        <p:spPr>
          <a:xfrm>
            <a:off x="3517900" y="1765300"/>
            <a:ext cx="12700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43" name="椭圆 39942"/>
          <p:cNvSpPr/>
          <p:nvPr/>
        </p:nvSpPr>
        <p:spPr>
          <a:xfrm>
            <a:off x="6261100" y="3289300"/>
            <a:ext cx="12700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45" name="直接连接符 39944"/>
          <p:cNvSpPr/>
          <p:nvPr/>
        </p:nvSpPr>
        <p:spPr>
          <a:xfrm flipH="1">
            <a:off x="1282700" y="2679700"/>
            <a:ext cx="2921000" cy="660400"/>
          </a:xfrm>
          <a:prstGeom prst="line">
            <a:avLst/>
          </a:prstGeom>
          <a:ln w="25400" cap="flat" cmpd="sng">
            <a:solidFill>
              <a:schemeClr val="tx1"/>
            </a:solidFill>
            <a:prstDash val="solid"/>
            <a:headEnd type="none" w="med" len="med"/>
            <a:tailEnd type="triangle" w="med" len="med"/>
          </a:ln>
        </p:spPr>
      </p:sp>
      <p:sp>
        <p:nvSpPr>
          <p:cNvPr id="39946" name="矩形 39945"/>
          <p:cNvSpPr/>
          <p:nvPr/>
        </p:nvSpPr>
        <p:spPr>
          <a:xfrm>
            <a:off x="1122363" y="2943225"/>
            <a:ext cx="8667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R-type</a:t>
            </a:r>
            <a:endParaRPr lang="en-US" altLang="zh-CN" sz="1800">
              <a:latin typeface="Arial" panose="020B0604020202020204" pitchFamily="34" charset="0"/>
              <a:ea typeface="Times New Roman" panose="02020603050405020304" pitchFamily="18" charset="0"/>
            </a:endParaRPr>
          </a:p>
        </p:txBody>
      </p:sp>
      <p:sp>
        <p:nvSpPr>
          <p:cNvPr id="39947" name="直接连接符 39946"/>
          <p:cNvSpPr/>
          <p:nvPr/>
        </p:nvSpPr>
        <p:spPr>
          <a:xfrm flipH="1">
            <a:off x="2654300" y="2679700"/>
            <a:ext cx="1473200" cy="660400"/>
          </a:xfrm>
          <a:prstGeom prst="line">
            <a:avLst/>
          </a:prstGeom>
          <a:ln w="25400" cap="flat" cmpd="sng">
            <a:solidFill>
              <a:schemeClr val="tx1"/>
            </a:solidFill>
            <a:prstDash val="solid"/>
            <a:headEnd type="none" w="med" len="med"/>
            <a:tailEnd type="triangle" w="med" len="med"/>
          </a:ln>
        </p:spPr>
      </p:sp>
      <p:sp>
        <p:nvSpPr>
          <p:cNvPr id="39948" name="矩形 39947"/>
          <p:cNvSpPr/>
          <p:nvPr/>
        </p:nvSpPr>
        <p:spPr>
          <a:xfrm>
            <a:off x="3560763" y="1898650"/>
            <a:ext cx="1098550" cy="577850"/>
          </a:xfrm>
          <a:prstGeom prst="rect">
            <a:avLst/>
          </a:prstGeom>
          <a:noFill/>
          <a:ln w="12700">
            <a:noFill/>
          </a:ln>
        </p:spPr>
        <p:txBody>
          <a:bodyPr wrap="none" lIns="90488" tIns="44450" rIns="90488" bIns="44450">
            <a:spAutoFit/>
          </a:bodyPr>
          <a:lstStyle/>
          <a:p>
            <a:pPr lvl="0"/>
            <a:r>
              <a:rPr lang="en-US" altLang="zh-CN" sz="1600" err="1">
                <a:latin typeface="Arial" panose="020B0604020202020204" pitchFamily="34" charset="0"/>
                <a:ea typeface="Times New Roman" panose="02020603050405020304" pitchFamily="18" charset="0"/>
              </a:rPr>
              <a:t>A &lt;= R[rs</a:t>
            </a:r>
            <a:r>
              <a:rPr lang="en-US" altLang="zh-CN" sz="1600">
                <a:latin typeface="Arial" panose="020B0604020202020204" pitchFamily="34" charset="0"/>
                <a:ea typeface="Times New Roman" panose="02020603050405020304" pitchFamily="18" charset="0"/>
              </a:rPr>
              <a:t>]</a:t>
            </a:r>
            <a:endParaRPr lang="en-US" altLang="zh-CN" sz="1600">
              <a:latin typeface="Arial" panose="020B0604020202020204" pitchFamily="34" charset="0"/>
              <a:ea typeface="Times New Roman" panose="02020603050405020304" pitchFamily="18" charset="0"/>
            </a:endParaRPr>
          </a:p>
          <a:p>
            <a:pPr lvl="0"/>
            <a:r>
              <a:rPr lang="en-US" altLang="zh-CN" sz="1600" err="1">
                <a:latin typeface="Arial" panose="020B0604020202020204" pitchFamily="34" charset="0"/>
                <a:ea typeface="Times New Roman" panose="02020603050405020304" pitchFamily="18" charset="0"/>
              </a:rPr>
              <a:t>B &lt;= R[rt</a:t>
            </a:r>
            <a:r>
              <a:rPr lang="en-US" altLang="zh-CN" sz="1600">
                <a:latin typeface="Arial" panose="020B0604020202020204" pitchFamily="34" charset="0"/>
                <a:ea typeface="Times New Roman" panose="02020603050405020304" pitchFamily="18" charset="0"/>
              </a:rPr>
              <a:t>]</a:t>
            </a:r>
            <a:endParaRPr lang="en-US" altLang="zh-CN" sz="1600">
              <a:latin typeface="Arial" panose="020B0604020202020204" pitchFamily="34" charset="0"/>
              <a:ea typeface="Times New Roman" panose="02020603050405020304" pitchFamily="18" charset="0"/>
            </a:endParaRPr>
          </a:p>
        </p:txBody>
      </p:sp>
      <p:sp>
        <p:nvSpPr>
          <p:cNvPr id="39949" name="椭圆 39948"/>
          <p:cNvSpPr/>
          <p:nvPr/>
        </p:nvSpPr>
        <p:spPr>
          <a:xfrm>
            <a:off x="546100" y="33655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50" name="矩形 39949"/>
          <p:cNvSpPr/>
          <p:nvPr/>
        </p:nvSpPr>
        <p:spPr>
          <a:xfrm>
            <a:off x="512763" y="3575050"/>
            <a:ext cx="1347787"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 &lt;= A fun B</a:t>
            </a:r>
            <a:endParaRPr lang="en-US" altLang="zh-CN" sz="1600">
              <a:latin typeface="Arial" panose="020B0604020202020204" pitchFamily="34" charset="0"/>
              <a:ea typeface="Times New Roman" panose="02020603050405020304" pitchFamily="18" charset="0"/>
            </a:endParaRPr>
          </a:p>
        </p:txBody>
      </p:sp>
      <p:sp>
        <p:nvSpPr>
          <p:cNvPr id="39951" name="椭圆 39950"/>
          <p:cNvSpPr/>
          <p:nvPr/>
        </p:nvSpPr>
        <p:spPr>
          <a:xfrm>
            <a:off x="393700" y="5270500"/>
            <a:ext cx="13462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52" name="矩形 39951"/>
          <p:cNvSpPr/>
          <p:nvPr/>
        </p:nvSpPr>
        <p:spPr>
          <a:xfrm>
            <a:off x="358775" y="5403850"/>
            <a:ext cx="1454150" cy="590550"/>
          </a:xfrm>
          <a:prstGeom prst="rect">
            <a:avLst/>
          </a:prstGeom>
          <a:noFill/>
          <a:ln w="12700">
            <a:noFill/>
          </a:ln>
        </p:spPr>
        <p:txBody>
          <a:bodyPr wrap="none" lIns="90488" tIns="44450" rIns="90488" bIns="44450">
            <a:spAutoFit/>
          </a:bodyPr>
          <a:lstStyle/>
          <a:p>
            <a:pPr lvl="0" algn="ctr"/>
            <a:r>
              <a:rPr lang="en-US" altLang="zh-CN" sz="1600">
                <a:latin typeface="Arial" panose="020B0604020202020204" pitchFamily="34" charset="0"/>
                <a:ea typeface="Times New Roman" panose="02020603050405020304" pitchFamily="18" charset="0"/>
              </a:rPr>
              <a:t>R[rd] &lt;= S</a:t>
            </a:r>
            <a:endParaRPr lang="en-US" altLang="zh-CN" sz="1600">
              <a:latin typeface="Arial" panose="020B0604020202020204" pitchFamily="34" charset="0"/>
              <a:ea typeface="Times New Roman" panose="02020603050405020304" pitchFamily="18" charset="0"/>
            </a:endParaRPr>
          </a:p>
          <a:p>
            <a:pPr lvl="0" algn="ctr"/>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39953" name="直接连接符 39952"/>
          <p:cNvSpPr/>
          <p:nvPr/>
        </p:nvSpPr>
        <p:spPr>
          <a:xfrm>
            <a:off x="1143000" y="4127500"/>
            <a:ext cx="0" cy="1117600"/>
          </a:xfrm>
          <a:prstGeom prst="line">
            <a:avLst/>
          </a:prstGeom>
          <a:ln w="25400" cap="flat" cmpd="sng">
            <a:solidFill>
              <a:schemeClr val="tx1"/>
            </a:solidFill>
            <a:prstDash val="solid"/>
            <a:headEnd type="none" w="med" len="med"/>
            <a:tailEnd type="triangle" w="med" len="med"/>
          </a:ln>
        </p:spPr>
      </p:sp>
      <p:sp>
        <p:nvSpPr>
          <p:cNvPr id="39954" name="椭圆 39953"/>
          <p:cNvSpPr/>
          <p:nvPr/>
        </p:nvSpPr>
        <p:spPr>
          <a:xfrm>
            <a:off x="1917700" y="33655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55" name="矩形 39954"/>
          <p:cNvSpPr/>
          <p:nvPr/>
        </p:nvSpPr>
        <p:spPr>
          <a:xfrm>
            <a:off x="1884363" y="3575050"/>
            <a:ext cx="137001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 &lt;= A or ZX</a:t>
            </a:r>
            <a:endParaRPr lang="en-US" altLang="zh-CN" sz="1600">
              <a:latin typeface="Arial" panose="020B0604020202020204" pitchFamily="34" charset="0"/>
              <a:ea typeface="Times New Roman" panose="02020603050405020304" pitchFamily="18" charset="0"/>
            </a:endParaRPr>
          </a:p>
        </p:txBody>
      </p:sp>
      <p:sp>
        <p:nvSpPr>
          <p:cNvPr id="39956" name="椭圆 39955"/>
          <p:cNvSpPr/>
          <p:nvPr/>
        </p:nvSpPr>
        <p:spPr>
          <a:xfrm>
            <a:off x="1841500" y="5270500"/>
            <a:ext cx="13462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57" name="矩形 39956"/>
          <p:cNvSpPr/>
          <p:nvPr/>
        </p:nvSpPr>
        <p:spPr>
          <a:xfrm>
            <a:off x="1812925" y="5403850"/>
            <a:ext cx="1441450" cy="577850"/>
          </a:xfrm>
          <a:prstGeom prst="rect">
            <a:avLst/>
          </a:prstGeom>
          <a:noFill/>
          <a:ln w="12700">
            <a:noFill/>
          </a:ln>
        </p:spPr>
        <p:txBody>
          <a:bodyPr wrap="none" lIns="90488" tIns="44450" rIns="90488" bIns="44450">
            <a:spAutoFit/>
          </a:bodyPr>
          <a:lstStyle/>
          <a:p>
            <a:pPr lvl="0" algn="ctr"/>
            <a:r>
              <a:rPr lang="en-US" altLang="zh-CN" sz="1600" err="1">
                <a:latin typeface="Arial" panose="020B0604020202020204" pitchFamily="34" charset="0"/>
                <a:ea typeface="Times New Roman" panose="02020603050405020304" pitchFamily="18" charset="0"/>
              </a:rPr>
              <a:t>R[rt</a:t>
            </a:r>
            <a:r>
              <a:rPr lang="en-US" altLang="zh-CN" sz="1600">
                <a:latin typeface="Arial" panose="020B0604020202020204" pitchFamily="34" charset="0"/>
                <a:ea typeface="Times New Roman" panose="02020603050405020304" pitchFamily="18" charset="0"/>
              </a:rPr>
              <a:t>] &lt;= S</a:t>
            </a:r>
            <a:endParaRPr lang="en-US" altLang="zh-CN" sz="1600">
              <a:latin typeface="Arial" panose="020B0604020202020204" pitchFamily="34" charset="0"/>
              <a:ea typeface="Times New Roman" panose="02020603050405020304" pitchFamily="18" charset="0"/>
            </a:endParaRPr>
          </a:p>
          <a:p>
            <a:pPr lvl="0" algn="ctr"/>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39958" name="直接连接符 39957"/>
          <p:cNvSpPr/>
          <p:nvPr/>
        </p:nvSpPr>
        <p:spPr>
          <a:xfrm>
            <a:off x="2514600" y="4127500"/>
            <a:ext cx="0" cy="1117600"/>
          </a:xfrm>
          <a:prstGeom prst="line">
            <a:avLst/>
          </a:prstGeom>
          <a:ln w="25400" cap="flat" cmpd="sng">
            <a:solidFill>
              <a:schemeClr val="tx1"/>
            </a:solidFill>
            <a:prstDash val="solid"/>
            <a:headEnd type="none" w="med" len="med"/>
            <a:tailEnd type="triangle" w="med" len="med"/>
          </a:ln>
        </p:spPr>
      </p:sp>
      <p:sp>
        <p:nvSpPr>
          <p:cNvPr id="39959" name="矩形 39958"/>
          <p:cNvSpPr/>
          <p:nvPr/>
        </p:nvSpPr>
        <p:spPr>
          <a:xfrm>
            <a:off x="2570163" y="2943225"/>
            <a:ext cx="574675" cy="363538"/>
          </a:xfrm>
          <a:prstGeom prst="rect">
            <a:avLst/>
          </a:prstGeom>
          <a:noFill/>
          <a:ln w="12700">
            <a:noFill/>
          </a:ln>
        </p:spPr>
        <p:txBody>
          <a:bodyPr wrap="none" lIns="90488" tIns="44450" rIns="90488" bIns="44450">
            <a:spAutoFit/>
          </a:bodyPr>
          <a:lstStyle/>
          <a:p>
            <a:pPr lvl="0"/>
            <a:r>
              <a:rPr lang="en-US" altLang="zh-CN" sz="1800" err="1">
                <a:latin typeface="Arial" panose="020B0604020202020204" pitchFamily="34" charset="0"/>
                <a:ea typeface="Times New Roman" panose="02020603050405020304" pitchFamily="18" charset="0"/>
              </a:rPr>
              <a:t>ORi</a:t>
            </a:r>
            <a:endParaRPr lang="en-US" altLang="zh-CN" sz="1800" err="1">
              <a:latin typeface="Arial" panose="020B0604020202020204" pitchFamily="34" charset="0"/>
              <a:ea typeface="Times New Roman" panose="02020603050405020304" pitchFamily="18" charset="0"/>
            </a:endParaRPr>
          </a:p>
        </p:txBody>
      </p:sp>
      <p:sp>
        <p:nvSpPr>
          <p:cNvPr id="39960" name="椭圆 39959"/>
          <p:cNvSpPr/>
          <p:nvPr/>
        </p:nvSpPr>
        <p:spPr>
          <a:xfrm>
            <a:off x="3365500" y="33655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61" name="矩形 39960"/>
          <p:cNvSpPr/>
          <p:nvPr/>
        </p:nvSpPr>
        <p:spPr>
          <a:xfrm>
            <a:off x="3332163" y="3575050"/>
            <a:ext cx="131921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 &lt;= A + SX</a:t>
            </a:r>
            <a:endParaRPr lang="en-US" altLang="zh-CN" sz="1600">
              <a:latin typeface="Arial" panose="020B0604020202020204" pitchFamily="34" charset="0"/>
              <a:ea typeface="Times New Roman" panose="02020603050405020304" pitchFamily="18" charset="0"/>
            </a:endParaRPr>
          </a:p>
        </p:txBody>
      </p:sp>
      <p:sp>
        <p:nvSpPr>
          <p:cNvPr id="39962" name="椭圆 39961"/>
          <p:cNvSpPr/>
          <p:nvPr/>
        </p:nvSpPr>
        <p:spPr>
          <a:xfrm>
            <a:off x="3289300" y="5346700"/>
            <a:ext cx="1346200" cy="8890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63" name="矩形 39962"/>
          <p:cNvSpPr/>
          <p:nvPr/>
        </p:nvSpPr>
        <p:spPr>
          <a:xfrm>
            <a:off x="3260725" y="5480050"/>
            <a:ext cx="1441450" cy="577850"/>
          </a:xfrm>
          <a:prstGeom prst="rect">
            <a:avLst/>
          </a:prstGeom>
          <a:noFill/>
          <a:ln w="12700">
            <a:noFill/>
          </a:ln>
        </p:spPr>
        <p:txBody>
          <a:bodyPr wrap="none" lIns="90488" tIns="44450" rIns="90488" bIns="44450">
            <a:spAutoFit/>
          </a:bodyPr>
          <a:lstStyle/>
          <a:p>
            <a:pPr lvl="0" algn="ctr"/>
            <a:r>
              <a:rPr lang="en-US" altLang="zh-CN" sz="1600" err="1">
                <a:latin typeface="Arial" panose="020B0604020202020204" pitchFamily="34" charset="0"/>
                <a:ea typeface="Times New Roman" panose="02020603050405020304" pitchFamily="18" charset="0"/>
              </a:rPr>
              <a:t>R[rt</a:t>
            </a:r>
            <a:r>
              <a:rPr lang="en-US" altLang="zh-CN" sz="1600">
                <a:latin typeface="Arial" panose="020B0604020202020204" pitchFamily="34" charset="0"/>
                <a:ea typeface="Times New Roman" panose="02020603050405020304" pitchFamily="18" charset="0"/>
              </a:rPr>
              <a:t>] &lt;= M</a:t>
            </a:r>
            <a:endParaRPr lang="en-US" altLang="zh-CN" sz="1600">
              <a:latin typeface="Arial" panose="020B0604020202020204" pitchFamily="34" charset="0"/>
              <a:ea typeface="Times New Roman" panose="02020603050405020304" pitchFamily="18" charset="0"/>
            </a:endParaRPr>
          </a:p>
          <a:p>
            <a:pPr lvl="0" algn="ctr"/>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39964" name="直接连接符 39963"/>
          <p:cNvSpPr/>
          <p:nvPr/>
        </p:nvSpPr>
        <p:spPr>
          <a:xfrm>
            <a:off x="3962400" y="4127500"/>
            <a:ext cx="0" cy="203200"/>
          </a:xfrm>
          <a:prstGeom prst="line">
            <a:avLst/>
          </a:prstGeom>
          <a:ln w="25400" cap="flat" cmpd="sng">
            <a:solidFill>
              <a:schemeClr val="tx1"/>
            </a:solidFill>
            <a:prstDash val="solid"/>
            <a:headEnd type="none" w="med" len="med"/>
            <a:tailEnd type="triangle" w="med" len="med"/>
          </a:ln>
        </p:spPr>
      </p:sp>
      <p:sp>
        <p:nvSpPr>
          <p:cNvPr id="39965" name="椭圆 39964"/>
          <p:cNvSpPr/>
          <p:nvPr/>
        </p:nvSpPr>
        <p:spPr>
          <a:xfrm>
            <a:off x="3365500" y="43561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66" name="直接连接符 39965"/>
          <p:cNvSpPr/>
          <p:nvPr/>
        </p:nvSpPr>
        <p:spPr>
          <a:xfrm>
            <a:off x="3962400" y="5118100"/>
            <a:ext cx="0" cy="203200"/>
          </a:xfrm>
          <a:prstGeom prst="line">
            <a:avLst/>
          </a:prstGeom>
          <a:ln w="25400" cap="flat" cmpd="sng">
            <a:solidFill>
              <a:schemeClr val="tx1"/>
            </a:solidFill>
            <a:prstDash val="solid"/>
            <a:headEnd type="none" w="med" len="med"/>
            <a:tailEnd type="triangle" w="med" len="med"/>
          </a:ln>
        </p:spPr>
      </p:sp>
      <p:sp>
        <p:nvSpPr>
          <p:cNvPr id="39967" name="矩形 39966"/>
          <p:cNvSpPr/>
          <p:nvPr/>
        </p:nvSpPr>
        <p:spPr>
          <a:xfrm>
            <a:off x="3255963" y="4565650"/>
            <a:ext cx="143986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M &lt;= MEM[S]</a:t>
            </a:r>
            <a:endParaRPr lang="en-US" altLang="zh-CN" sz="1600">
              <a:latin typeface="Arial" panose="020B0604020202020204" pitchFamily="34" charset="0"/>
              <a:ea typeface="Times New Roman" panose="02020603050405020304" pitchFamily="18" charset="0"/>
            </a:endParaRPr>
          </a:p>
        </p:txBody>
      </p:sp>
      <p:sp>
        <p:nvSpPr>
          <p:cNvPr id="39968" name="直接连接符 39967"/>
          <p:cNvSpPr/>
          <p:nvPr/>
        </p:nvSpPr>
        <p:spPr>
          <a:xfrm flipH="1">
            <a:off x="4102100" y="2679700"/>
            <a:ext cx="101600" cy="660400"/>
          </a:xfrm>
          <a:prstGeom prst="line">
            <a:avLst/>
          </a:prstGeom>
          <a:ln w="25400" cap="flat" cmpd="sng">
            <a:solidFill>
              <a:schemeClr val="tx1"/>
            </a:solidFill>
            <a:prstDash val="solid"/>
            <a:headEnd type="none" w="med" len="med"/>
            <a:tailEnd type="triangle" w="med" len="med"/>
          </a:ln>
        </p:spPr>
      </p:sp>
      <p:sp>
        <p:nvSpPr>
          <p:cNvPr id="39969" name="矩形 39968"/>
          <p:cNvSpPr/>
          <p:nvPr/>
        </p:nvSpPr>
        <p:spPr>
          <a:xfrm>
            <a:off x="3713163" y="2867025"/>
            <a:ext cx="5365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LW</a:t>
            </a:r>
            <a:endParaRPr lang="en-US" altLang="zh-CN" sz="1800">
              <a:latin typeface="Arial" panose="020B0604020202020204" pitchFamily="34" charset="0"/>
              <a:ea typeface="Times New Roman" panose="02020603050405020304" pitchFamily="18" charset="0"/>
            </a:endParaRPr>
          </a:p>
        </p:txBody>
      </p:sp>
      <p:sp>
        <p:nvSpPr>
          <p:cNvPr id="39970" name="椭圆 39969"/>
          <p:cNvSpPr/>
          <p:nvPr/>
        </p:nvSpPr>
        <p:spPr>
          <a:xfrm>
            <a:off x="4813300" y="3365500"/>
            <a:ext cx="1270000" cy="7366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71" name="矩形 39970"/>
          <p:cNvSpPr/>
          <p:nvPr/>
        </p:nvSpPr>
        <p:spPr>
          <a:xfrm>
            <a:off x="4779963" y="3575050"/>
            <a:ext cx="1319212" cy="3460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S &lt;= A + SX</a:t>
            </a:r>
            <a:endParaRPr lang="en-US" altLang="zh-CN" sz="1600">
              <a:latin typeface="Arial" panose="020B0604020202020204" pitchFamily="34" charset="0"/>
              <a:ea typeface="Times New Roman" panose="02020603050405020304" pitchFamily="18" charset="0"/>
            </a:endParaRPr>
          </a:p>
        </p:txBody>
      </p:sp>
      <p:sp>
        <p:nvSpPr>
          <p:cNvPr id="39972" name="直接连接符 39971"/>
          <p:cNvSpPr/>
          <p:nvPr/>
        </p:nvSpPr>
        <p:spPr>
          <a:xfrm>
            <a:off x="5410200" y="4127500"/>
            <a:ext cx="0" cy="203200"/>
          </a:xfrm>
          <a:prstGeom prst="line">
            <a:avLst/>
          </a:prstGeom>
          <a:ln w="25400" cap="flat" cmpd="sng">
            <a:solidFill>
              <a:schemeClr val="tx1"/>
            </a:solidFill>
            <a:prstDash val="solid"/>
            <a:headEnd type="none" w="med" len="med"/>
            <a:tailEnd type="triangle" w="med" len="med"/>
          </a:ln>
        </p:spPr>
      </p:sp>
      <p:sp>
        <p:nvSpPr>
          <p:cNvPr id="39973" name="椭圆 39972"/>
          <p:cNvSpPr/>
          <p:nvPr/>
        </p:nvSpPr>
        <p:spPr>
          <a:xfrm>
            <a:off x="4813300" y="4356100"/>
            <a:ext cx="1422400" cy="96520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39974" name="矩形 39973"/>
          <p:cNvSpPr/>
          <p:nvPr/>
        </p:nvSpPr>
        <p:spPr>
          <a:xfrm>
            <a:off x="4856163" y="4565650"/>
            <a:ext cx="1454150" cy="590550"/>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MEM[S] &lt;= B</a:t>
            </a:r>
            <a:endParaRPr lang="en-US" altLang="zh-CN" sz="1600">
              <a:latin typeface="Arial" panose="020B0604020202020204" pitchFamily="34" charset="0"/>
              <a:ea typeface="Times New Roman" panose="02020603050405020304" pitchFamily="18" charset="0"/>
            </a:endParaRPr>
          </a:p>
          <a:p>
            <a:pPr lvl="0"/>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39975" name="直接连接符 39974"/>
          <p:cNvSpPr/>
          <p:nvPr/>
        </p:nvSpPr>
        <p:spPr>
          <a:xfrm>
            <a:off x="4279900" y="2679700"/>
            <a:ext cx="1270000" cy="660400"/>
          </a:xfrm>
          <a:prstGeom prst="line">
            <a:avLst/>
          </a:prstGeom>
          <a:ln w="25400" cap="flat" cmpd="sng">
            <a:solidFill>
              <a:schemeClr val="tx1"/>
            </a:solidFill>
            <a:prstDash val="solid"/>
            <a:headEnd type="none" w="med" len="med"/>
            <a:tailEnd type="triangle" w="med" len="med"/>
          </a:ln>
        </p:spPr>
      </p:sp>
      <p:sp>
        <p:nvSpPr>
          <p:cNvPr id="39976" name="直接连接符 39975"/>
          <p:cNvSpPr/>
          <p:nvPr/>
        </p:nvSpPr>
        <p:spPr>
          <a:xfrm>
            <a:off x="4279900" y="2679700"/>
            <a:ext cx="2336800" cy="584200"/>
          </a:xfrm>
          <a:prstGeom prst="line">
            <a:avLst/>
          </a:prstGeom>
          <a:ln w="25400" cap="flat" cmpd="sng">
            <a:solidFill>
              <a:schemeClr val="tx1"/>
            </a:solidFill>
            <a:prstDash val="solid"/>
            <a:headEnd type="none" w="med" len="med"/>
            <a:tailEnd type="triangle" w="med" len="med"/>
          </a:ln>
        </p:spPr>
      </p:sp>
      <p:sp>
        <p:nvSpPr>
          <p:cNvPr id="39978" name="矩形 39977"/>
          <p:cNvSpPr/>
          <p:nvPr/>
        </p:nvSpPr>
        <p:spPr>
          <a:xfrm>
            <a:off x="5846763" y="3171825"/>
            <a:ext cx="663575" cy="3635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BEQ</a:t>
            </a:r>
            <a:endParaRPr lang="en-US" altLang="zh-CN" sz="1800">
              <a:latin typeface="Arial" panose="020B0604020202020204" pitchFamily="34" charset="0"/>
              <a:ea typeface="Times New Roman" panose="02020603050405020304" pitchFamily="18" charset="0"/>
            </a:endParaRPr>
          </a:p>
        </p:txBody>
      </p:sp>
      <p:sp>
        <p:nvSpPr>
          <p:cNvPr id="39980" name="矩形 39979"/>
          <p:cNvSpPr/>
          <p:nvPr/>
        </p:nvSpPr>
        <p:spPr>
          <a:xfrm>
            <a:off x="6176963" y="3536950"/>
            <a:ext cx="1649412" cy="333375"/>
          </a:xfrm>
          <a:prstGeom prst="rect">
            <a:avLst/>
          </a:prstGeom>
          <a:noFill/>
          <a:ln w="12700">
            <a:noFill/>
          </a:ln>
        </p:spPr>
        <p:txBody>
          <a:bodyPr wrap="none" lIns="90488" tIns="44450" rIns="90488" bIns="44450">
            <a:spAutoFit/>
          </a:bodyPr>
          <a:lstStyle/>
          <a:p>
            <a:pPr lvl="0"/>
            <a:r>
              <a:rPr lang="en-US" altLang="zh-CN" sz="1600">
                <a:latin typeface="Arial" panose="020B0604020202020204" pitchFamily="34" charset="0"/>
                <a:ea typeface="Times New Roman" panose="02020603050405020304" pitchFamily="18" charset="0"/>
              </a:rPr>
              <a:t>PC &lt;= Next(PC)</a:t>
            </a:r>
            <a:endParaRPr lang="en-US" altLang="zh-CN" sz="1600">
              <a:latin typeface="Arial" panose="020B0604020202020204" pitchFamily="34" charset="0"/>
              <a:ea typeface="Times New Roman" panose="02020603050405020304" pitchFamily="18" charset="0"/>
            </a:endParaRPr>
          </a:p>
        </p:txBody>
      </p:sp>
      <p:sp>
        <p:nvSpPr>
          <p:cNvPr id="39982" name="任意多边形 39981"/>
          <p:cNvSpPr/>
          <p:nvPr/>
        </p:nvSpPr>
        <p:spPr>
          <a:xfrm>
            <a:off x="609600" y="6172200"/>
            <a:ext cx="4445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39983" name="任意多边形 39982"/>
          <p:cNvSpPr/>
          <p:nvPr/>
        </p:nvSpPr>
        <p:spPr>
          <a:xfrm>
            <a:off x="319088" y="5867400"/>
            <a:ext cx="292100" cy="520700"/>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39984" name="直接连接符 39983"/>
          <p:cNvSpPr/>
          <p:nvPr/>
        </p:nvSpPr>
        <p:spPr>
          <a:xfrm flipV="1">
            <a:off x="304800" y="1663700"/>
            <a:ext cx="0" cy="4216400"/>
          </a:xfrm>
          <a:prstGeom prst="line">
            <a:avLst/>
          </a:prstGeom>
          <a:ln w="25400" cap="flat" cmpd="sng">
            <a:solidFill>
              <a:schemeClr val="tx1"/>
            </a:solidFill>
            <a:prstDash val="solid"/>
            <a:headEnd type="none" w="med" len="med"/>
            <a:tailEnd type="none" w="med" len="med"/>
          </a:ln>
        </p:spPr>
      </p:sp>
      <p:sp>
        <p:nvSpPr>
          <p:cNvPr id="39985" name="任意多边形 39984"/>
          <p:cNvSpPr/>
          <p:nvPr/>
        </p:nvSpPr>
        <p:spPr>
          <a:xfrm>
            <a:off x="319088" y="1233488"/>
            <a:ext cx="444500" cy="444500"/>
          </a:xfrm>
          <a:custGeom>
            <a:avLst/>
            <a:gdLst>
              <a:gd name="txL" fmla="*/ 0 w 21600"/>
              <a:gd name="txT" fmla="*/ 0 h 21600"/>
              <a:gd name="txR" fmla="*/ 21600 w 21600"/>
              <a:gd name="txB" fmla="*/ 21600 h 21600"/>
            </a:gdLst>
            <a:ahLst/>
            <a:cxnLst>
              <a:cxn ang="90">
                <a:pos x="0" y="21600"/>
              </a:cxn>
              <a:cxn ang="270">
                <a:pos x="21522" y="0"/>
              </a:cxn>
              <a:cxn ang="90">
                <a:pos x="21600" y="21600"/>
              </a:cxn>
            </a:cxnLst>
            <a:rect l="txL" t="txT" r="txR" b="txB"/>
            <a:pathLst>
              <a:path w="21600" h="21600" fill="none">
                <a:moveTo>
                  <a:pt x="0" y="21600"/>
                </a:moveTo>
                <a:arcTo wR="21600" hR="21600" stAng="-10800000" swAng="5387586"/>
              </a:path>
              <a:path w="21600" h="21600" stroke="0">
                <a:moveTo>
                  <a:pt x="0" y="21600"/>
                </a:moveTo>
                <a:arcTo wR="21600" hR="21600" stAng="-10800000" swAng="5387586"/>
                <a:lnTo>
                  <a:pt x="2160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39986" name="直接连接符 39985"/>
          <p:cNvSpPr/>
          <p:nvPr/>
        </p:nvSpPr>
        <p:spPr>
          <a:xfrm>
            <a:off x="774700" y="1219200"/>
            <a:ext cx="2413000" cy="0"/>
          </a:xfrm>
          <a:prstGeom prst="line">
            <a:avLst/>
          </a:prstGeom>
          <a:ln w="25400" cap="flat" cmpd="sng">
            <a:solidFill>
              <a:schemeClr val="tx1"/>
            </a:solidFill>
            <a:prstDash val="solid"/>
            <a:headEnd type="none" w="med" len="med"/>
            <a:tailEnd type="triangle" w="med" len="med"/>
          </a:ln>
        </p:spPr>
      </p:sp>
      <p:sp>
        <p:nvSpPr>
          <p:cNvPr id="39987" name="任意多边形 39986"/>
          <p:cNvSpPr/>
          <p:nvPr/>
        </p:nvSpPr>
        <p:spPr>
          <a:xfrm>
            <a:off x="1905000" y="6172200"/>
            <a:ext cx="5207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39988" name="任意多边形 39987"/>
          <p:cNvSpPr/>
          <p:nvPr/>
        </p:nvSpPr>
        <p:spPr>
          <a:xfrm>
            <a:off x="2971800" y="6096000"/>
            <a:ext cx="5207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39989" name="任意多边形 39988"/>
          <p:cNvSpPr/>
          <p:nvPr/>
        </p:nvSpPr>
        <p:spPr>
          <a:xfrm>
            <a:off x="4953000" y="6096000"/>
            <a:ext cx="520700" cy="21590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p>
            <a:endParaRPr lang="zh-CN" altLang="en-US"/>
          </a:p>
        </p:txBody>
      </p:sp>
      <p:sp>
        <p:nvSpPr>
          <p:cNvPr id="39991" name="任意多边形 39990"/>
          <p:cNvSpPr/>
          <p:nvPr/>
        </p:nvSpPr>
        <p:spPr>
          <a:xfrm>
            <a:off x="6948488" y="4191000"/>
            <a:ext cx="673100" cy="292100"/>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triangle" w="med" len="med"/>
            <a:tailEnd type="none" w="med" len="med"/>
          </a:ln>
        </p:spPr>
        <p:txBody>
          <a:bodyPr/>
          <a:lstStyle/>
          <a:p>
            <a:endParaRPr lang="zh-CN" altLang="en-US"/>
          </a:p>
        </p:txBody>
      </p:sp>
      <p:sp>
        <p:nvSpPr>
          <p:cNvPr id="39992" name="矩形 39991"/>
          <p:cNvSpPr/>
          <p:nvPr/>
        </p:nvSpPr>
        <p:spPr>
          <a:xfrm>
            <a:off x="4703763" y="3019425"/>
            <a:ext cx="5619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SW</a:t>
            </a:r>
            <a:endParaRPr lang="en-US" altLang="zh-CN" sz="1800">
              <a:latin typeface="Arial" panose="020B0604020202020204" pitchFamily="34" charset="0"/>
              <a:ea typeface="Times New Roman" panose="02020603050405020304" pitchFamily="18" charset="0"/>
            </a:endParaRPr>
          </a:p>
        </p:txBody>
      </p:sp>
      <p:sp>
        <p:nvSpPr>
          <p:cNvPr id="39993" name="直接连接符 39992"/>
          <p:cNvSpPr/>
          <p:nvPr/>
        </p:nvSpPr>
        <p:spPr>
          <a:xfrm>
            <a:off x="4191000" y="1536700"/>
            <a:ext cx="0" cy="203200"/>
          </a:xfrm>
          <a:prstGeom prst="line">
            <a:avLst/>
          </a:prstGeom>
          <a:ln w="25400" cap="flat" cmpd="sng">
            <a:solidFill>
              <a:schemeClr val="tx1"/>
            </a:solidFill>
            <a:prstDash val="solid"/>
            <a:headEnd type="none" w="med" len="med"/>
            <a:tailEnd type="triangle" w="med" len="med"/>
          </a:ln>
        </p:spPr>
      </p:sp>
      <p:sp>
        <p:nvSpPr>
          <p:cNvPr id="39994" name="矩形 39993"/>
          <p:cNvSpPr/>
          <p:nvPr/>
        </p:nvSpPr>
        <p:spPr>
          <a:xfrm>
            <a:off x="5237163" y="962025"/>
            <a:ext cx="21367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“instruction fetch”</a:t>
            </a:r>
            <a:endParaRPr lang="en-US" altLang="zh-CN" sz="1800">
              <a:latin typeface="Arial" panose="020B0604020202020204" pitchFamily="34" charset="0"/>
              <a:ea typeface="Times New Roman" panose="02020603050405020304" pitchFamily="18" charset="0"/>
            </a:endParaRPr>
          </a:p>
        </p:txBody>
      </p:sp>
      <p:sp>
        <p:nvSpPr>
          <p:cNvPr id="39995" name="矩形 39994"/>
          <p:cNvSpPr/>
          <p:nvPr/>
        </p:nvSpPr>
        <p:spPr>
          <a:xfrm>
            <a:off x="5237163" y="1876425"/>
            <a:ext cx="12858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“decode”</a:t>
            </a:r>
            <a:endParaRPr lang="en-US" altLang="zh-CN" sz="1800">
              <a:latin typeface="Arial" panose="020B0604020202020204" pitchFamily="34" charset="0"/>
              <a:ea typeface="Times New Roman" panose="02020603050405020304" pitchFamily="18" charset="0"/>
            </a:endParaRPr>
          </a:p>
        </p:txBody>
      </p:sp>
      <p:sp>
        <p:nvSpPr>
          <p:cNvPr id="39996" name="直接连接符 39995"/>
          <p:cNvSpPr/>
          <p:nvPr/>
        </p:nvSpPr>
        <p:spPr>
          <a:xfrm flipV="1">
            <a:off x="5486400" y="5321300"/>
            <a:ext cx="0" cy="787400"/>
          </a:xfrm>
          <a:prstGeom prst="line">
            <a:avLst/>
          </a:prstGeom>
          <a:ln w="25400" cap="flat" cmpd="sng">
            <a:solidFill>
              <a:schemeClr val="tx1"/>
            </a:solidFill>
            <a:prstDash val="solid"/>
            <a:headEnd type="none" w="med" len="med"/>
            <a:tailEnd type="none" w="med" len="med"/>
          </a:ln>
        </p:spPr>
      </p:sp>
      <p:sp>
        <p:nvSpPr>
          <p:cNvPr id="40000" name="矩形 39999"/>
          <p:cNvSpPr/>
          <p:nvPr/>
        </p:nvSpPr>
        <p:spPr>
          <a:xfrm>
            <a:off x="3941763" y="1190625"/>
            <a:ext cx="7016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0000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001" name="矩形 40000"/>
          <p:cNvSpPr/>
          <p:nvPr/>
        </p:nvSpPr>
        <p:spPr>
          <a:xfrm>
            <a:off x="3865563" y="2333625"/>
            <a:ext cx="7016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0001</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002" name="矩形 40001"/>
          <p:cNvSpPr/>
          <p:nvPr/>
        </p:nvSpPr>
        <p:spPr>
          <a:xfrm>
            <a:off x="817563" y="3781425"/>
            <a:ext cx="7016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0100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003" name="矩形 40002"/>
          <p:cNvSpPr/>
          <p:nvPr/>
        </p:nvSpPr>
        <p:spPr>
          <a:xfrm>
            <a:off x="741363" y="5838825"/>
            <a:ext cx="7016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0101</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004" name="矩形 40003"/>
          <p:cNvSpPr/>
          <p:nvPr/>
        </p:nvSpPr>
        <p:spPr>
          <a:xfrm>
            <a:off x="2189163" y="3781425"/>
            <a:ext cx="7016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0110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005" name="矩形 40004"/>
          <p:cNvSpPr/>
          <p:nvPr/>
        </p:nvSpPr>
        <p:spPr>
          <a:xfrm>
            <a:off x="2112963" y="5838825"/>
            <a:ext cx="7016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0111</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006" name="矩形 40005"/>
          <p:cNvSpPr/>
          <p:nvPr/>
        </p:nvSpPr>
        <p:spPr>
          <a:xfrm>
            <a:off x="3560763" y="3781425"/>
            <a:ext cx="7016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1000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007" name="矩形 40006"/>
          <p:cNvSpPr/>
          <p:nvPr/>
        </p:nvSpPr>
        <p:spPr>
          <a:xfrm>
            <a:off x="3636963" y="4772025"/>
            <a:ext cx="7016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1001</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008" name="矩形 40007"/>
          <p:cNvSpPr/>
          <p:nvPr/>
        </p:nvSpPr>
        <p:spPr>
          <a:xfrm>
            <a:off x="3636963" y="5915025"/>
            <a:ext cx="7016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1010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009" name="矩形 40008"/>
          <p:cNvSpPr/>
          <p:nvPr/>
        </p:nvSpPr>
        <p:spPr>
          <a:xfrm>
            <a:off x="6532563" y="3781425"/>
            <a:ext cx="688975" cy="3635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0011</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011" name="矩形 40010"/>
          <p:cNvSpPr/>
          <p:nvPr/>
        </p:nvSpPr>
        <p:spPr>
          <a:xfrm>
            <a:off x="5084763" y="3781425"/>
            <a:ext cx="7016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1011</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012" name="矩形 40011"/>
          <p:cNvSpPr/>
          <p:nvPr/>
        </p:nvSpPr>
        <p:spPr>
          <a:xfrm>
            <a:off x="5160963" y="5000625"/>
            <a:ext cx="701675" cy="376238"/>
          </a:xfrm>
          <a:prstGeom prst="rect">
            <a:avLst/>
          </a:prstGeom>
          <a:noFill/>
          <a:ln w="12700">
            <a:noFill/>
          </a:ln>
        </p:spPr>
        <p:txBody>
          <a:bodyPr wrap="none" lIns="90488" tIns="44450" rIns="90488" bIns="44450">
            <a:spAutoFit/>
          </a:bodyPr>
          <a:lstStyle/>
          <a:p>
            <a:pPr lvl="0"/>
            <a:r>
              <a:rPr lang="en-US" altLang="zh-CN" sz="1800">
                <a:solidFill>
                  <a:schemeClr val="accent1"/>
                </a:solidFill>
                <a:latin typeface="Arial" panose="020B0604020202020204" pitchFamily="34" charset="0"/>
                <a:ea typeface="Times New Roman" panose="02020603050405020304" pitchFamily="18" charset="0"/>
              </a:rPr>
              <a:t>1100</a:t>
            </a:r>
            <a:endParaRPr lang="en-US" altLang="zh-CN" sz="1800">
              <a:solidFill>
                <a:schemeClr val="accent1"/>
              </a:solidFill>
              <a:latin typeface="Arial" panose="020B0604020202020204" pitchFamily="34" charset="0"/>
              <a:ea typeface="Times New Roman" panose="02020603050405020304" pitchFamily="18" charset="0"/>
            </a:endParaRPr>
          </a:p>
        </p:txBody>
      </p:sp>
      <p:grpSp>
        <p:nvGrpSpPr>
          <p:cNvPr id="40013" name="组合 40012"/>
          <p:cNvGrpSpPr/>
          <p:nvPr/>
        </p:nvGrpSpPr>
        <p:grpSpPr>
          <a:xfrm>
            <a:off x="8513763" y="3238500"/>
            <a:ext cx="404812" cy="3228975"/>
            <a:chOff x="5462" y="2020"/>
            <a:chExt cx="255" cy="2034"/>
          </a:xfrm>
        </p:grpSpPr>
        <p:sp>
          <p:nvSpPr>
            <p:cNvPr id="40014" name="矩形 40013"/>
            <p:cNvSpPr/>
            <p:nvPr/>
          </p:nvSpPr>
          <p:spPr>
            <a:xfrm rot="16200000">
              <a:off x="5285" y="2222"/>
              <a:ext cx="634" cy="229"/>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Execute</a:t>
              </a:r>
              <a:endParaRPr lang="en-US" altLang="zh-CN" sz="1800" i="1">
                <a:latin typeface="Arial" panose="020B0604020202020204" pitchFamily="34" charset="0"/>
                <a:ea typeface="Times New Roman" panose="02020603050405020304" pitchFamily="18" charset="0"/>
              </a:endParaRPr>
            </a:p>
          </p:txBody>
        </p:sp>
        <p:sp>
          <p:nvSpPr>
            <p:cNvPr id="40015" name="矩形 40014"/>
            <p:cNvSpPr/>
            <p:nvPr/>
          </p:nvSpPr>
          <p:spPr>
            <a:xfrm rot="16200000">
              <a:off x="5284" y="2884"/>
              <a:ext cx="634" cy="229"/>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Memory</a:t>
              </a:r>
              <a:endParaRPr lang="en-US" altLang="zh-CN" sz="1800" i="1">
                <a:latin typeface="Arial" panose="020B0604020202020204" pitchFamily="34" charset="0"/>
                <a:ea typeface="Times New Roman" panose="02020603050405020304" pitchFamily="18" charset="0"/>
              </a:endParaRPr>
            </a:p>
          </p:txBody>
        </p:sp>
        <p:sp>
          <p:nvSpPr>
            <p:cNvPr id="40016" name="矩形 40015"/>
            <p:cNvSpPr/>
            <p:nvPr/>
          </p:nvSpPr>
          <p:spPr>
            <a:xfrm rot="16200000">
              <a:off x="5175" y="3538"/>
              <a:ext cx="802" cy="229"/>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Write-back</a:t>
              </a:r>
              <a:endParaRPr lang="en-US" altLang="zh-CN" sz="1800" i="1">
                <a:latin typeface="Arial" panose="020B0604020202020204" pitchFamily="34" charset="0"/>
                <a:ea typeface="Times New Roman" panose="02020603050405020304" pitchFamily="18" charset="0"/>
              </a:endParaRPr>
            </a:p>
          </p:txBody>
        </p:sp>
      </p:gr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5" name="Footer Placeholder 4"/>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6" name="Slide Number Placeholder 5"/>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1000760" y="112395"/>
            <a:ext cx="7972425" cy="649605"/>
          </a:xfrm>
        </p:spPr>
        <p:txBody>
          <a:bodyPr/>
          <a:lstStyle/>
          <a:p>
            <a:r>
              <a:rPr lang="en-US" altLang="zh-CN" sz="2400">
                <a:sym typeface="+mn-ea"/>
              </a:rPr>
              <a:t>(Mostly) Detailed Control Specification (missing</a:t>
            </a:r>
            <a:r>
              <a:rPr lang="en-US" altLang="zh-CN" sz="2400">
                <a:sym typeface="Symbol" panose="05050102010706020507" pitchFamily="18" charset="2"/>
              </a:rPr>
              <a:t>0)</a:t>
            </a:r>
            <a:endParaRPr lang="en-US" altLang="zh-CN" sz="2400" dirty="0"/>
          </a:p>
        </p:txBody>
      </p:sp>
      <p:sp>
        <p:nvSpPr>
          <p:cNvPr id="5" name="日期占位符 4"/>
          <p:cNvSpPr>
            <a:spLocks noGrp="1"/>
          </p:cNvSpPr>
          <p:nvPr>
            <p:ph type="dt" sz="half" idx="10"/>
          </p:nvPr>
        </p:nvSpPr>
        <p:spPr/>
        <p:txBody>
          <a:bodyPr/>
          <a:lstStyle/>
          <a:p>
            <a:r>
              <a:rPr lang="en-US" altLang="zh-CN" smtClean="0"/>
              <a:t>COaA, LEC10 MulCyc</a:t>
            </a:r>
            <a:endParaRPr lang="en-US" altLang="zh-CN" dirty="0"/>
          </a:p>
        </p:txBody>
      </p:sp>
      <p:sp>
        <p:nvSpPr>
          <p:cNvPr id="6" name="页脚占位符 5"/>
          <p:cNvSpPr>
            <a:spLocks noGrp="1"/>
          </p:cNvSpPr>
          <p:nvPr>
            <p:ph type="ftr" sz="quarter" idx="11"/>
          </p:nvPr>
        </p:nvSpPr>
        <p:spPr/>
        <p:txBody>
          <a:bodyPr/>
          <a:lstStyle/>
          <a:p>
            <a:pPr algn="ctr"/>
            <a:r>
              <a:rPr lang="en-US" altLang="zh-CN"/>
              <a:t>Northwestern </a:t>
            </a:r>
            <a:r>
              <a:rPr lang="en-US" altLang="zh-CN" dirty="0" err="1"/>
              <a:t>Polytechnical</a:t>
            </a:r>
            <a:r>
              <a:rPr lang="en-US" altLang="zh-CN" dirty="0"/>
              <a:t> University</a:t>
            </a:r>
            <a:endParaRPr lang="zh-CN" altLang="en-US" dirty="0"/>
          </a:p>
        </p:txBody>
      </p:sp>
      <p:sp>
        <p:nvSpPr>
          <p:cNvPr id="7" name="灯片编号占位符 6"/>
          <p:cNvSpPr>
            <a:spLocks noGrp="1"/>
          </p:cNvSpPr>
          <p:nvPr>
            <p:ph type="sldNum" sz="quarter" idx="12"/>
          </p:nvPr>
        </p:nvSpPr>
        <p:spPr/>
        <p:txBody>
          <a:bodyPr/>
          <a:lstStyle/>
          <a:p>
            <a:fld id="{B7A5BFCD-2DD0-1B4A-A6AE-A25793FF7F06}" type="slidenum">
              <a:rPr lang="zh-CN" altLang="en-US"/>
            </a:fld>
            <a:endParaRPr lang="zh-CN" altLang="en-US"/>
          </a:p>
        </p:txBody>
      </p:sp>
      <p:sp>
        <p:nvSpPr>
          <p:cNvPr id="12" name="内容占位符 11"/>
          <p:cNvSpPr>
            <a:spLocks noGrp="1"/>
          </p:cNvSpPr>
          <p:nvPr>
            <p:ph sz="quarter" idx="13"/>
          </p:nvPr>
        </p:nvSpPr>
        <p:spPr>
          <a:xfrm>
            <a:off x="182245" y="116840"/>
            <a:ext cx="884555" cy="568325"/>
          </a:xfrm>
        </p:spPr>
        <p:txBody>
          <a:bodyPr/>
          <a:lstStyle/>
          <a:p>
            <a:r>
              <a:rPr lang="en-US" altLang="zh-CN"/>
              <a:t> 5.7</a:t>
            </a:r>
            <a:endParaRPr lang="en-US" altLang="zh-CN"/>
          </a:p>
        </p:txBody>
      </p:sp>
      <p:sp>
        <p:nvSpPr>
          <p:cNvPr id="40963" name="文本占位符 40962"/>
          <p:cNvSpPr>
            <a:spLocks noGrp="1"/>
          </p:cNvSpPr>
          <p:nvPr>
            <p:ph type="body" idx="1"/>
          </p:nvPr>
        </p:nvSpPr>
        <p:spPr>
          <a:xfrm>
            <a:off x="608013" y="1600200"/>
            <a:ext cx="8153400" cy="4994275"/>
          </a:xfrm>
          <a:ln w="12700"/>
        </p:spPr>
        <p:txBody>
          <a:bodyPr vert="horz" wrap="square" lIns="63500" tIns="25400" rIns="63500" bIns="25400" anchor="t">
            <a:spAutoFit/>
          </a:bodyPr>
          <a:lstStyle/>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a:t>0000	??????	?	0001	1</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a:t>0001	BEQ	x	0011			1 1 1 </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a:t>0001	R-type	x	0100			1 1 1 </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a:t>0001	ORI	x	0110			1 1 1</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a:t>0001	LW	x	1000			1 1 1</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a:t>0001	SW	x	1011			1 1 1</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err="1"/>
              <a:t>0011	xxxxxx</a:t>
            </a:r>
            <a:r>
              <a:rPr lang="en-US" altLang="zh-CN" sz="1800" b="0"/>
              <a:t>	0	0000		1    0				 x    0    x</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err="1"/>
              <a:t>0011	xxxxxx</a:t>
            </a:r>
            <a:r>
              <a:rPr lang="en-US" altLang="zh-CN" sz="1800" b="0"/>
              <a:t>	1	0000		1    1				 x    0    x</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err="1"/>
              <a:t>0100	xxxxxx</a:t>
            </a:r>
            <a:r>
              <a:rPr lang="en-US" altLang="zh-CN" sz="1800" b="0"/>
              <a:t>	x	0101				0   1  fun  1</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err="1"/>
              <a:t>0101	xxxxxx</a:t>
            </a:r>
            <a:r>
              <a:rPr lang="en-US" altLang="zh-CN" sz="1800" b="0"/>
              <a:t>	x	0000		1    0				 0    1   1</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err="1"/>
              <a:t>0110	xxxxxx</a:t>
            </a:r>
            <a:r>
              <a:rPr lang="en-US" altLang="zh-CN" sz="1800" b="0"/>
              <a:t>	x	0111				0   0   or   1</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err="1"/>
              <a:t>0111	xxxxxx</a:t>
            </a:r>
            <a:r>
              <a:rPr lang="en-US" altLang="zh-CN" sz="1800" b="0"/>
              <a:t>	x	0000		1    0				 0    1   0</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err="1"/>
              <a:t>1000	xxxxxx</a:t>
            </a:r>
            <a:r>
              <a:rPr lang="en-US" altLang="zh-CN" sz="1800" b="0"/>
              <a:t>	x	1001				1   0   add 1</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err="1"/>
              <a:t>1001	xxxxxx</a:t>
            </a:r>
            <a:r>
              <a:rPr lang="en-US" altLang="zh-CN" sz="1800" b="0"/>
              <a:t>	x	1010					1  0   1</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err="1"/>
              <a:t>1010 	xxxxxx</a:t>
            </a:r>
            <a:r>
              <a:rPr lang="en-US" altLang="zh-CN" sz="1800" b="0"/>
              <a:t>	x	0000		1    0				 1    1   0</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err="1"/>
              <a:t>1011	xxxxxx</a:t>
            </a:r>
            <a:r>
              <a:rPr lang="en-US" altLang="zh-CN" sz="1800" b="0"/>
              <a:t>	x	1100				1   0   add 1</a:t>
            </a:r>
            <a:endParaRPr lang="en-US" altLang="zh-CN" sz="1800" b="0"/>
          </a:p>
          <a:p>
            <a:pPr defTabSz="0">
              <a:lnSpc>
                <a:spcPct val="100000"/>
              </a:lnSpc>
              <a:spcBef>
                <a:spcPct val="0"/>
              </a:spcBef>
              <a:buNone/>
              <a:tabLst>
                <a:tab pos="635000" algn="l"/>
                <a:tab pos="1485900" algn="l"/>
                <a:tab pos="1892300" algn="l"/>
                <a:tab pos="2514600" algn="l"/>
                <a:tab pos="2806700" algn="l"/>
                <a:tab pos="3606800" algn="l"/>
                <a:tab pos="4178300" algn="l"/>
                <a:tab pos="5664200" algn="l"/>
                <a:tab pos="6578600" algn="l"/>
              </a:tabLst>
            </a:pPr>
            <a:r>
              <a:rPr lang="en-US" altLang="zh-CN" sz="1800" b="0" err="1"/>
              <a:t>1100	xxxxxx</a:t>
            </a:r>
            <a:r>
              <a:rPr lang="en-US" altLang="zh-CN" sz="1800" b="0"/>
              <a:t>	x	0000	 	1    0			0  1   0</a:t>
            </a:r>
            <a:endParaRPr lang="en-US" altLang="zh-CN" sz="1800" b="0"/>
          </a:p>
        </p:txBody>
      </p:sp>
      <p:sp>
        <p:nvSpPr>
          <p:cNvPr id="40964" name="矩形 40963"/>
          <p:cNvSpPr/>
          <p:nvPr/>
        </p:nvSpPr>
        <p:spPr>
          <a:xfrm>
            <a:off x="511175" y="962025"/>
            <a:ext cx="8326438" cy="912813"/>
          </a:xfrm>
          <a:prstGeom prst="rect">
            <a:avLst/>
          </a:prstGeom>
          <a:noFill/>
          <a:ln w="12700">
            <a:noFill/>
          </a:ln>
        </p:spPr>
        <p:txBody>
          <a:bodyPr lIns="90488" tIns="44450" rIns="90488" bIns="44450">
            <a:spAutoFit/>
          </a:bodyPr>
          <a:lstStyle/>
          <a:p>
            <a:pPr lvl="0" defTabSz="0">
              <a:tabLst>
                <a:tab pos="635000" algn="l"/>
                <a:tab pos="1549400" algn="l"/>
                <a:tab pos="1943100" algn="l"/>
                <a:tab pos="2514600" algn="l"/>
                <a:tab pos="2857500" algn="l"/>
                <a:tab pos="3892550" algn="ctr"/>
                <a:tab pos="4229100" algn="l"/>
                <a:tab pos="5715000" algn="l"/>
                <a:tab pos="6629400" algn="l"/>
              </a:tabLst>
            </a:pPr>
            <a:r>
              <a:rPr lang="en-US" altLang="zh-CN" sz="1800" err="1">
                <a:latin typeface="Arial" panose="020B0604020202020204" pitchFamily="34" charset="0"/>
                <a:ea typeface="Times New Roman" panose="02020603050405020304" pitchFamily="18" charset="0"/>
              </a:rPr>
              <a:t>State	Op field	Eq	Next  IR	PC	Ops	Exec	Mem</a:t>
            </a:r>
            <a:r>
              <a:rPr lang="en-US" altLang="zh-CN" sz="1800">
                <a:latin typeface="Arial" panose="020B0604020202020204" pitchFamily="34" charset="0"/>
                <a:ea typeface="Times New Roman" panose="02020603050405020304" pitchFamily="18" charset="0"/>
              </a:rPr>
              <a:t>	Write-Back</a:t>
            </a:r>
            <a:endParaRPr lang="en-US" altLang="zh-CN" sz="1800">
              <a:latin typeface="Arial" panose="020B0604020202020204" pitchFamily="34" charset="0"/>
              <a:ea typeface="Times New Roman" panose="02020603050405020304" pitchFamily="18" charset="0"/>
            </a:endParaRPr>
          </a:p>
          <a:p>
            <a:pPr lvl="0" defTabSz="0">
              <a:tabLst>
                <a:tab pos="635000" algn="l"/>
                <a:tab pos="1549400" algn="l"/>
                <a:tab pos="1943100" algn="l"/>
                <a:tab pos="2514600" algn="l"/>
                <a:tab pos="2857500" algn="l"/>
                <a:tab pos="3892550" algn="ctr"/>
                <a:tab pos="4229100" algn="l"/>
                <a:tab pos="5715000" algn="l"/>
                <a:tab pos="6629400" algn="l"/>
              </a:tabLst>
            </a:pPr>
            <a:r>
              <a:rPr lang="en-US" altLang="zh-CN" sz="1800" err="1">
                <a:latin typeface="Arial" panose="020B0604020202020204" pitchFamily="34" charset="0"/>
                <a:ea typeface="Times New Roman" panose="02020603050405020304" pitchFamily="18" charset="0"/>
              </a:rPr>
              <a:t>					en sel	A B E	Ex Sr ALU S 	R W M	M-R Wr Dst						</a:t>
            </a:r>
            <a:endParaRPr lang="en-US" altLang="zh-CN" sz="1800" err="1">
              <a:latin typeface="Arial" panose="020B0604020202020204" pitchFamily="34" charset="0"/>
              <a:ea typeface="Times New Roman" panose="02020603050405020304" pitchFamily="18" charset="0"/>
            </a:endParaRPr>
          </a:p>
        </p:txBody>
      </p:sp>
      <p:sp>
        <p:nvSpPr>
          <p:cNvPr id="40973" name="矩形 40972"/>
          <p:cNvSpPr/>
          <p:nvPr/>
        </p:nvSpPr>
        <p:spPr>
          <a:xfrm>
            <a:off x="282575" y="4086225"/>
            <a:ext cx="409575" cy="363538"/>
          </a:xfrm>
          <a:prstGeom prst="rect">
            <a:avLst/>
          </a:prstGeom>
          <a:noFill/>
          <a:ln w="12700">
            <a:noFill/>
          </a:ln>
        </p:spPr>
        <p:txBody>
          <a:bodyPr wrap="none" lIns="90488" tIns="44450" rIns="90488" bIns="44450">
            <a:spAutoFit/>
          </a:bodyPr>
          <a:lstStyle/>
          <a:p>
            <a:pPr lvl="0"/>
            <a:r>
              <a:rPr lang="en-US" altLang="zh-CN" sz="1800">
                <a:solidFill>
                  <a:srgbClr val="000066"/>
                </a:solidFill>
                <a:latin typeface="Arial" panose="020B0604020202020204" pitchFamily="34" charset="0"/>
                <a:ea typeface="Times New Roman" panose="02020603050405020304" pitchFamily="18" charset="0"/>
              </a:rPr>
              <a:t>R:</a:t>
            </a:r>
            <a:endParaRPr lang="en-US" altLang="zh-CN" sz="1800">
              <a:solidFill>
                <a:srgbClr val="000066"/>
              </a:solidFill>
              <a:latin typeface="Arial" panose="020B0604020202020204" pitchFamily="34" charset="0"/>
              <a:ea typeface="Times New Roman" panose="02020603050405020304" pitchFamily="18" charset="0"/>
            </a:endParaRPr>
          </a:p>
        </p:txBody>
      </p:sp>
      <p:sp>
        <p:nvSpPr>
          <p:cNvPr id="40974" name="矩形 40973"/>
          <p:cNvSpPr/>
          <p:nvPr/>
        </p:nvSpPr>
        <p:spPr>
          <a:xfrm>
            <a:off x="53975" y="4619625"/>
            <a:ext cx="638175" cy="363538"/>
          </a:xfrm>
          <a:prstGeom prst="rect">
            <a:avLst/>
          </a:prstGeom>
          <a:noFill/>
          <a:ln w="12700">
            <a:noFill/>
          </a:ln>
        </p:spPr>
        <p:txBody>
          <a:bodyPr wrap="none" lIns="90488" tIns="44450" rIns="90488" bIns="44450">
            <a:spAutoFit/>
          </a:bodyPr>
          <a:lstStyle/>
          <a:p>
            <a:pPr lvl="0"/>
            <a:r>
              <a:rPr lang="en-US" altLang="zh-CN" sz="1800" err="1">
                <a:solidFill>
                  <a:srgbClr val="000066"/>
                </a:solidFill>
                <a:latin typeface="Arial" panose="020B0604020202020204" pitchFamily="34" charset="0"/>
                <a:ea typeface="Times New Roman" panose="02020603050405020304" pitchFamily="18" charset="0"/>
              </a:rPr>
              <a:t>ORi</a:t>
            </a:r>
            <a:r>
              <a:rPr lang="en-US" altLang="zh-CN" sz="1800">
                <a:solidFill>
                  <a:srgbClr val="000066"/>
                </a:solidFill>
                <a:latin typeface="Arial" panose="020B0604020202020204" pitchFamily="34" charset="0"/>
                <a:ea typeface="Times New Roman" panose="02020603050405020304" pitchFamily="18" charset="0"/>
              </a:rPr>
              <a:t>:</a:t>
            </a:r>
            <a:endParaRPr lang="en-US" altLang="zh-CN" sz="1800">
              <a:solidFill>
                <a:srgbClr val="000066"/>
              </a:solidFill>
              <a:latin typeface="Arial" panose="020B0604020202020204" pitchFamily="34" charset="0"/>
              <a:ea typeface="Times New Roman" panose="02020603050405020304" pitchFamily="18" charset="0"/>
            </a:endParaRPr>
          </a:p>
        </p:txBody>
      </p:sp>
      <p:sp>
        <p:nvSpPr>
          <p:cNvPr id="40975" name="矩形 40974"/>
          <p:cNvSpPr/>
          <p:nvPr/>
        </p:nvSpPr>
        <p:spPr>
          <a:xfrm>
            <a:off x="53975" y="5153025"/>
            <a:ext cx="587375" cy="363538"/>
          </a:xfrm>
          <a:prstGeom prst="rect">
            <a:avLst/>
          </a:prstGeom>
          <a:noFill/>
          <a:ln w="12700">
            <a:noFill/>
          </a:ln>
        </p:spPr>
        <p:txBody>
          <a:bodyPr wrap="none" lIns="90488" tIns="44450" rIns="90488" bIns="44450">
            <a:spAutoFit/>
          </a:bodyPr>
          <a:lstStyle/>
          <a:p>
            <a:pPr lvl="0"/>
            <a:r>
              <a:rPr lang="en-US" altLang="zh-CN" sz="1800">
                <a:solidFill>
                  <a:srgbClr val="000066"/>
                </a:solidFill>
                <a:latin typeface="Arial" panose="020B0604020202020204" pitchFamily="34" charset="0"/>
                <a:ea typeface="Times New Roman" panose="02020603050405020304" pitchFamily="18" charset="0"/>
              </a:rPr>
              <a:t>LW:</a:t>
            </a:r>
            <a:endParaRPr lang="en-US" altLang="zh-CN" sz="1800">
              <a:solidFill>
                <a:srgbClr val="000066"/>
              </a:solidFill>
              <a:latin typeface="Arial" panose="020B0604020202020204" pitchFamily="34" charset="0"/>
              <a:ea typeface="Times New Roman" panose="02020603050405020304" pitchFamily="18" charset="0"/>
            </a:endParaRPr>
          </a:p>
        </p:txBody>
      </p:sp>
      <p:sp>
        <p:nvSpPr>
          <p:cNvPr id="40976" name="矩形 40975"/>
          <p:cNvSpPr/>
          <p:nvPr/>
        </p:nvSpPr>
        <p:spPr>
          <a:xfrm>
            <a:off x="53975" y="5991225"/>
            <a:ext cx="612775" cy="363538"/>
          </a:xfrm>
          <a:prstGeom prst="rect">
            <a:avLst/>
          </a:prstGeom>
          <a:noFill/>
          <a:ln w="12700">
            <a:noFill/>
          </a:ln>
        </p:spPr>
        <p:txBody>
          <a:bodyPr wrap="none" lIns="90488" tIns="44450" rIns="90488" bIns="44450">
            <a:spAutoFit/>
          </a:bodyPr>
          <a:lstStyle/>
          <a:p>
            <a:pPr lvl="0"/>
            <a:r>
              <a:rPr lang="en-US" altLang="zh-CN" sz="1800">
                <a:solidFill>
                  <a:srgbClr val="000066"/>
                </a:solidFill>
                <a:latin typeface="Arial" panose="020B0604020202020204" pitchFamily="34" charset="0"/>
                <a:ea typeface="Times New Roman" panose="02020603050405020304" pitchFamily="18" charset="0"/>
              </a:rPr>
              <a:t>SW</a:t>
            </a:r>
            <a:r>
              <a:rPr lang="en-US" altLang="zh-CN" sz="1800">
                <a:solidFill>
                  <a:schemeClr val="accent1"/>
                </a:solidFill>
                <a:latin typeface="Arial" panose="020B0604020202020204" pitchFamily="34" charset="0"/>
                <a:ea typeface="Times New Roman" panose="02020603050405020304" pitchFamily="18" charset="0"/>
              </a:rPr>
              <a:t>:</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40977" name="矩形 40976"/>
          <p:cNvSpPr/>
          <p:nvPr/>
        </p:nvSpPr>
        <p:spPr>
          <a:xfrm>
            <a:off x="620713" y="1003300"/>
            <a:ext cx="8051800" cy="55372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40978" name="直接连接符 40977"/>
          <p:cNvSpPr/>
          <p:nvPr/>
        </p:nvSpPr>
        <p:spPr>
          <a:xfrm>
            <a:off x="620713" y="4114800"/>
            <a:ext cx="8064500" cy="0"/>
          </a:xfrm>
          <a:prstGeom prst="line">
            <a:avLst/>
          </a:prstGeom>
          <a:ln w="25400" cap="flat" cmpd="sng">
            <a:solidFill>
              <a:schemeClr val="tx1"/>
            </a:solidFill>
            <a:prstDash val="solid"/>
            <a:headEnd type="none" w="med" len="med"/>
            <a:tailEnd type="none" w="med" len="med"/>
          </a:ln>
        </p:spPr>
      </p:sp>
      <p:sp>
        <p:nvSpPr>
          <p:cNvPr id="40979" name="直接连接符 40978"/>
          <p:cNvSpPr/>
          <p:nvPr/>
        </p:nvSpPr>
        <p:spPr>
          <a:xfrm>
            <a:off x="608013" y="1905000"/>
            <a:ext cx="8077200" cy="0"/>
          </a:xfrm>
          <a:prstGeom prst="line">
            <a:avLst/>
          </a:prstGeom>
          <a:ln w="25400" cap="flat" cmpd="sng">
            <a:solidFill>
              <a:schemeClr val="tx1"/>
            </a:solidFill>
            <a:prstDash val="solid"/>
            <a:headEnd type="none" w="med" len="med"/>
            <a:tailEnd type="none" w="med" len="med"/>
          </a:ln>
        </p:spPr>
      </p:sp>
      <p:sp>
        <p:nvSpPr>
          <p:cNvPr id="40980" name="直接连接符 40979"/>
          <p:cNvSpPr/>
          <p:nvPr/>
        </p:nvSpPr>
        <p:spPr>
          <a:xfrm>
            <a:off x="620713" y="4648200"/>
            <a:ext cx="8064500" cy="0"/>
          </a:xfrm>
          <a:prstGeom prst="line">
            <a:avLst/>
          </a:prstGeom>
          <a:ln w="25400" cap="flat" cmpd="sng">
            <a:solidFill>
              <a:schemeClr val="tx1"/>
            </a:solidFill>
            <a:prstDash val="solid"/>
            <a:headEnd type="none" w="med" len="med"/>
            <a:tailEnd type="none" w="med" len="med"/>
          </a:ln>
        </p:spPr>
      </p:sp>
      <p:sp>
        <p:nvSpPr>
          <p:cNvPr id="40981" name="直接连接符 40980"/>
          <p:cNvSpPr/>
          <p:nvPr/>
        </p:nvSpPr>
        <p:spPr>
          <a:xfrm>
            <a:off x="620713" y="5181600"/>
            <a:ext cx="8064500" cy="0"/>
          </a:xfrm>
          <a:prstGeom prst="line">
            <a:avLst/>
          </a:prstGeom>
          <a:ln w="25400" cap="flat" cmpd="sng">
            <a:solidFill>
              <a:schemeClr val="tx1"/>
            </a:solidFill>
            <a:prstDash val="solid"/>
            <a:headEnd type="none" w="med" len="med"/>
            <a:tailEnd type="none" w="med" len="med"/>
          </a:ln>
        </p:spPr>
      </p:sp>
      <p:sp>
        <p:nvSpPr>
          <p:cNvPr id="40982" name="直接连接符 40981"/>
          <p:cNvSpPr/>
          <p:nvPr/>
        </p:nvSpPr>
        <p:spPr>
          <a:xfrm>
            <a:off x="620713" y="6019800"/>
            <a:ext cx="8064500" cy="0"/>
          </a:xfrm>
          <a:prstGeom prst="line">
            <a:avLst/>
          </a:prstGeom>
          <a:ln w="25400" cap="flat" cmpd="sng">
            <a:solidFill>
              <a:schemeClr val="tx1"/>
            </a:solidFill>
            <a:prstDash val="solid"/>
            <a:headEnd type="none" w="med" len="med"/>
            <a:tailEnd type="none" w="med" len="med"/>
          </a:ln>
        </p:spPr>
      </p:sp>
      <p:sp>
        <p:nvSpPr>
          <p:cNvPr id="40984" name="直接连接符 40983"/>
          <p:cNvSpPr/>
          <p:nvPr/>
        </p:nvSpPr>
        <p:spPr>
          <a:xfrm>
            <a:off x="609600" y="3429000"/>
            <a:ext cx="8064500" cy="0"/>
          </a:xfrm>
          <a:prstGeom prst="line">
            <a:avLst/>
          </a:prstGeom>
          <a:ln w="25400" cap="flat" cmpd="sng">
            <a:solidFill>
              <a:schemeClr val="tx1"/>
            </a:solidFill>
            <a:prstDash val="solid"/>
            <a:headEnd type="none" w="med" len="med"/>
            <a:tailEnd type="none" w="med" len="med"/>
          </a:ln>
        </p:spPr>
      </p:sp>
      <p:sp>
        <p:nvSpPr>
          <p:cNvPr id="40965" name="直接连接符 40964"/>
          <p:cNvSpPr/>
          <p:nvPr/>
        </p:nvSpPr>
        <p:spPr>
          <a:xfrm>
            <a:off x="2513013" y="1003300"/>
            <a:ext cx="0" cy="5537200"/>
          </a:xfrm>
          <a:prstGeom prst="line">
            <a:avLst/>
          </a:prstGeom>
          <a:ln w="25400" cap="flat" cmpd="sng">
            <a:solidFill>
              <a:schemeClr val="tx1"/>
            </a:solidFill>
            <a:prstDash val="solid"/>
            <a:headEnd type="none" w="med" len="med"/>
            <a:tailEnd type="none" w="med" len="med"/>
          </a:ln>
        </p:spPr>
      </p:sp>
      <p:sp>
        <p:nvSpPr>
          <p:cNvPr id="40966" name="直接连接符 40965"/>
          <p:cNvSpPr/>
          <p:nvPr/>
        </p:nvSpPr>
        <p:spPr>
          <a:xfrm>
            <a:off x="3122613" y="1003300"/>
            <a:ext cx="0" cy="5549900"/>
          </a:xfrm>
          <a:prstGeom prst="line">
            <a:avLst/>
          </a:prstGeom>
          <a:ln w="25400" cap="flat" cmpd="sng">
            <a:solidFill>
              <a:schemeClr val="tx1"/>
            </a:solidFill>
            <a:prstDash val="solid"/>
            <a:headEnd type="none" w="med" len="med"/>
            <a:tailEnd type="none" w="med" len="med"/>
          </a:ln>
        </p:spPr>
      </p:sp>
      <p:sp>
        <p:nvSpPr>
          <p:cNvPr id="40967" name="直接连接符 40966"/>
          <p:cNvSpPr/>
          <p:nvPr/>
        </p:nvSpPr>
        <p:spPr>
          <a:xfrm>
            <a:off x="3427413" y="1003300"/>
            <a:ext cx="0" cy="5537200"/>
          </a:xfrm>
          <a:prstGeom prst="line">
            <a:avLst/>
          </a:prstGeom>
          <a:ln w="25400" cap="flat" cmpd="sng">
            <a:solidFill>
              <a:schemeClr val="tx1"/>
            </a:solidFill>
            <a:prstDash val="solid"/>
            <a:headEnd type="none" w="med" len="med"/>
            <a:tailEnd type="none" w="med" len="med"/>
          </a:ln>
        </p:spPr>
      </p:sp>
      <p:sp>
        <p:nvSpPr>
          <p:cNvPr id="40968" name="直接连接符 40967"/>
          <p:cNvSpPr/>
          <p:nvPr/>
        </p:nvSpPr>
        <p:spPr>
          <a:xfrm>
            <a:off x="4189413" y="1003300"/>
            <a:ext cx="0" cy="5537200"/>
          </a:xfrm>
          <a:prstGeom prst="line">
            <a:avLst/>
          </a:prstGeom>
          <a:ln w="25400" cap="flat" cmpd="sng">
            <a:solidFill>
              <a:schemeClr val="tx1"/>
            </a:solidFill>
            <a:prstDash val="solid"/>
            <a:headEnd type="none" w="med" len="med"/>
            <a:tailEnd type="none" w="med" len="med"/>
          </a:ln>
        </p:spPr>
      </p:sp>
      <p:sp>
        <p:nvSpPr>
          <p:cNvPr id="40969" name="直接连接符 40968"/>
          <p:cNvSpPr/>
          <p:nvPr/>
        </p:nvSpPr>
        <p:spPr>
          <a:xfrm>
            <a:off x="4799013" y="1003300"/>
            <a:ext cx="0" cy="5537200"/>
          </a:xfrm>
          <a:prstGeom prst="line">
            <a:avLst/>
          </a:prstGeom>
          <a:ln w="25400" cap="flat" cmpd="sng">
            <a:solidFill>
              <a:schemeClr val="tx1"/>
            </a:solidFill>
            <a:prstDash val="solid"/>
            <a:headEnd type="none" w="med" len="med"/>
            <a:tailEnd type="none" w="med" len="med"/>
          </a:ln>
        </p:spPr>
      </p:sp>
      <p:sp>
        <p:nvSpPr>
          <p:cNvPr id="40970" name="直接连接符 40969"/>
          <p:cNvSpPr/>
          <p:nvPr/>
        </p:nvSpPr>
        <p:spPr>
          <a:xfrm>
            <a:off x="6246813" y="1003300"/>
            <a:ext cx="0" cy="5537200"/>
          </a:xfrm>
          <a:prstGeom prst="line">
            <a:avLst/>
          </a:prstGeom>
          <a:ln w="25400" cap="flat" cmpd="sng">
            <a:solidFill>
              <a:schemeClr val="tx1"/>
            </a:solidFill>
            <a:prstDash val="solid"/>
            <a:headEnd type="none" w="med" len="med"/>
            <a:tailEnd type="none" w="med" len="med"/>
          </a:ln>
        </p:spPr>
      </p:sp>
      <p:sp>
        <p:nvSpPr>
          <p:cNvPr id="40971" name="直接连接符 40970"/>
          <p:cNvSpPr/>
          <p:nvPr/>
        </p:nvSpPr>
        <p:spPr>
          <a:xfrm>
            <a:off x="7161213" y="1003300"/>
            <a:ext cx="0" cy="5537200"/>
          </a:xfrm>
          <a:prstGeom prst="line">
            <a:avLst/>
          </a:prstGeom>
          <a:ln w="25400" cap="flat" cmpd="sng">
            <a:solidFill>
              <a:schemeClr val="tx1"/>
            </a:solidFill>
            <a:prstDash val="solid"/>
            <a:headEnd type="none" w="med" len="med"/>
            <a:tailEnd type="none" w="med" len="med"/>
          </a:ln>
        </p:spPr>
      </p:sp>
      <p:sp>
        <p:nvSpPr>
          <p:cNvPr id="40985" name="椭圆 40984"/>
          <p:cNvSpPr/>
          <p:nvPr/>
        </p:nvSpPr>
        <p:spPr>
          <a:xfrm>
            <a:off x="4049713" y="1797050"/>
            <a:ext cx="903287" cy="170815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40986" name="矩形 40985"/>
          <p:cNvSpPr/>
          <p:nvPr/>
        </p:nvSpPr>
        <p:spPr>
          <a:xfrm>
            <a:off x="5006975" y="2333625"/>
            <a:ext cx="2987675" cy="363538"/>
          </a:xfrm>
          <a:prstGeom prst="rect">
            <a:avLst/>
          </a:prstGeom>
          <a:noFill/>
          <a:ln w="12700">
            <a:noFill/>
          </a:ln>
        </p:spPr>
        <p:txBody>
          <a:bodyPr wrap="none" lIns="90488" tIns="44450" rIns="90488" bIns="44450">
            <a:spAutoFit/>
          </a:bodyPr>
          <a:lstStyle/>
          <a:p>
            <a:pPr lvl="0"/>
            <a:r>
              <a:rPr lang="en-US" altLang="zh-CN" sz="1800" i="1">
                <a:latin typeface="Arial" panose="020B0604020202020204" pitchFamily="34" charset="0"/>
                <a:ea typeface="Times New Roman" panose="02020603050405020304" pitchFamily="18" charset="0"/>
              </a:rPr>
              <a:t>-all same in Moore machine</a:t>
            </a:r>
            <a:endParaRPr lang="en-US" altLang="zh-CN" sz="1800" i="1">
              <a:latin typeface="Arial" panose="020B0604020202020204" pitchFamily="34" charset="0"/>
              <a:ea typeface="Times New Roman" panose="02020603050405020304" pitchFamily="18" charset="0"/>
            </a:endParaRPr>
          </a:p>
        </p:txBody>
      </p:sp>
      <p:sp>
        <p:nvSpPr>
          <p:cNvPr id="40991" name="矩形 40990"/>
          <p:cNvSpPr/>
          <p:nvPr/>
        </p:nvSpPr>
        <p:spPr>
          <a:xfrm>
            <a:off x="9525" y="3625850"/>
            <a:ext cx="727075" cy="363538"/>
          </a:xfrm>
          <a:prstGeom prst="rect">
            <a:avLst/>
          </a:prstGeom>
          <a:noFill/>
          <a:ln w="12700">
            <a:noFill/>
          </a:ln>
        </p:spPr>
        <p:txBody>
          <a:bodyPr wrap="none" lIns="90488" tIns="44450" rIns="90488" bIns="44450">
            <a:spAutoFit/>
          </a:bodyPr>
          <a:lstStyle/>
          <a:p>
            <a:pPr lvl="0"/>
            <a:r>
              <a:rPr lang="en-US" altLang="zh-CN" sz="1800">
                <a:solidFill>
                  <a:srgbClr val="000066"/>
                </a:solidFill>
                <a:latin typeface="Arial" panose="020B0604020202020204" pitchFamily="34" charset="0"/>
                <a:ea typeface="Times New Roman" panose="02020603050405020304" pitchFamily="18" charset="0"/>
              </a:rPr>
              <a:t>BEQ</a:t>
            </a:r>
            <a:r>
              <a:rPr lang="en-US" altLang="zh-CN" sz="1800">
                <a:solidFill>
                  <a:schemeClr val="accent1"/>
                </a:solidFill>
                <a:latin typeface="Arial" panose="020B0604020202020204" pitchFamily="34" charset="0"/>
                <a:ea typeface="Times New Roman" panose="02020603050405020304" pitchFamily="18" charset="0"/>
              </a:rPr>
              <a:t>:</a:t>
            </a:r>
            <a:endParaRPr lang="en-US" altLang="zh-CN" sz="1800">
              <a:solidFill>
                <a:schemeClr val="accent1"/>
              </a:solidFill>
              <a:latin typeface="Arial" panose="020B0604020202020204" pitchFamily="34" charset="0"/>
              <a:ea typeface="Times New Roman" panose="02020603050405020304" pitchFamily="18" charset="0"/>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1219200" y="35560"/>
            <a:ext cx="7298690" cy="649605"/>
          </a:xfrm>
        </p:spPr>
        <p:txBody>
          <a:bodyPr/>
          <a:lstStyle/>
          <a:p>
            <a:r>
              <a:rPr lang="en-US" altLang="zh-CN" sz="3200">
                <a:sym typeface="+mn-ea"/>
              </a:rPr>
              <a:t>Performance Evaluation</a:t>
            </a:r>
            <a:endParaRPr lang="en-US" altLang="zh-CN" sz="3200" dirty="0"/>
          </a:p>
        </p:txBody>
      </p:sp>
      <p:sp>
        <p:nvSpPr>
          <p:cNvPr id="4" name="内容占位符 3"/>
          <p:cNvSpPr>
            <a:spLocks noGrp="1"/>
          </p:cNvSpPr>
          <p:nvPr>
            <p:ph sz="quarter" idx="13"/>
          </p:nvPr>
        </p:nvSpPr>
        <p:spPr>
          <a:xfrm>
            <a:off x="226060" y="116840"/>
            <a:ext cx="993140" cy="568325"/>
          </a:xfrm>
        </p:spPr>
        <p:txBody>
          <a:bodyPr/>
          <a:lstStyle/>
          <a:p>
            <a:r>
              <a:rPr lang="en-US" altLang="zh-CN" dirty="0"/>
              <a:t>5.8</a:t>
            </a:r>
            <a:endParaRPr lang="en-US" altLang="zh-CN" dirty="0"/>
          </a:p>
        </p:txBody>
      </p:sp>
      <p:sp>
        <p:nvSpPr>
          <p:cNvPr id="41987" name="文本占位符 41986"/>
          <p:cNvSpPr>
            <a:spLocks noGrp="1"/>
          </p:cNvSpPr>
          <p:nvPr>
            <p:ph type="body" idx="1"/>
          </p:nvPr>
        </p:nvSpPr>
        <p:spPr>
          <a:xfrm>
            <a:off x="533400" y="990600"/>
            <a:ext cx="8153400" cy="1988820"/>
          </a:xfrm>
          <a:ln w="12700"/>
        </p:spPr>
        <p:txBody>
          <a:bodyPr vert="horz" wrap="square" lIns="63500" tIns="25400" rIns="63500" bIns="25400" anchor="t">
            <a:spAutoFit/>
          </a:bodyPr>
          <a:lstStyle/>
          <a:p>
            <a:pPr marL="457200" indent="-457200">
              <a:buClr>
                <a:srgbClr val="290CFC"/>
              </a:buClr>
              <a:buFont typeface="Wingdings" panose="05000000000000000000" charset="0"/>
              <a:buChar char="Ø"/>
            </a:pPr>
            <a:r>
              <a:rPr lang="en-US" altLang="zh-CN"/>
              <a:t>What is the average CPI?</a:t>
            </a:r>
            <a:endParaRPr lang="en-US" altLang="zh-CN"/>
          </a:p>
          <a:p>
            <a:pPr lvl="1"/>
            <a:r>
              <a:rPr lang="en-US" altLang="zh-CN"/>
              <a:t>state diagram gives CPI for each instruction type</a:t>
            </a:r>
            <a:endParaRPr lang="en-US" altLang="zh-CN"/>
          </a:p>
          <a:p>
            <a:pPr lvl="1"/>
            <a:r>
              <a:rPr lang="en-US" altLang="zh-CN"/>
              <a:t>workload gives frequency of each type</a:t>
            </a:r>
            <a:endParaRPr lang="en-US" altLang="zh-CN"/>
          </a:p>
        </p:txBody>
      </p:sp>
      <p:sp>
        <p:nvSpPr>
          <p:cNvPr id="41988" name="矩形 41987"/>
          <p:cNvSpPr/>
          <p:nvPr/>
        </p:nvSpPr>
        <p:spPr>
          <a:xfrm>
            <a:off x="827088" y="3341688"/>
            <a:ext cx="6956425" cy="2452687"/>
          </a:xfrm>
          <a:prstGeom prst="rect">
            <a:avLst/>
          </a:prstGeom>
          <a:noFill/>
          <a:ln w="25400" cap="flat" cmpd="sng">
            <a:solidFill>
              <a:schemeClr val="tx1"/>
            </a:solidFill>
            <a:prstDash val="solid"/>
            <a:miter/>
            <a:headEnd type="none" w="med" len="med"/>
            <a:tailEnd type="none" w="med" len="med"/>
          </a:ln>
        </p:spPr>
        <p:txBody>
          <a:bodyPr lIns="90488" tIns="44450" rIns="90488" bIns="44450">
            <a:spAutoFit/>
          </a:bodyPr>
          <a:lstStyle/>
          <a:p>
            <a:pPr lvl="0" defTabSz="0">
              <a:spcBef>
                <a:spcPct val="50000"/>
              </a:spcBef>
              <a:tabLst>
                <a:tab pos="1659255" algn="l"/>
                <a:tab pos="3606800" algn="l"/>
                <a:tab pos="4978400" algn="l"/>
              </a:tabLst>
            </a:pPr>
            <a:r>
              <a:rPr lang="en-US" altLang="zh-CN" sz="1800" err="1">
                <a:latin typeface="Arial" panose="020B0604020202020204" pitchFamily="34" charset="0"/>
                <a:ea typeface="Times New Roman" panose="02020603050405020304" pitchFamily="18" charset="0"/>
              </a:rPr>
              <a:t>Type	CPI</a:t>
            </a:r>
            <a:r>
              <a:rPr lang="en-US" altLang="zh-CN" sz="1800" baseline="-25000" err="1">
                <a:latin typeface="Arial" panose="020B0604020202020204" pitchFamily="34" charset="0"/>
                <a:ea typeface="Times New Roman" panose="02020603050405020304" pitchFamily="18" charset="0"/>
              </a:rPr>
              <a:t>i</a:t>
            </a:r>
            <a:r>
              <a:rPr lang="en-US" altLang="zh-CN" sz="1800" err="1">
                <a:latin typeface="Arial" panose="020B0604020202020204" pitchFamily="34" charset="0"/>
                <a:ea typeface="Times New Roman" panose="02020603050405020304" pitchFamily="18" charset="0"/>
              </a:rPr>
              <a:t> for type	Frequency	 CPI</a:t>
            </a:r>
            <a:r>
              <a:rPr lang="en-US" altLang="zh-CN" sz="1800" baseline="-25000" err="1">
                <a:latin typeface="Arial" panose="020B0604020202020204" pitchFamily="34" charset="0"/>
                <a:ea typeface="Times New Roman" panose="02020603050405020304" pitchFamily="18" charset="0"/>
              </a:rPr>
              <a:t>i</a:t>
            </a:r>
            <a:r>
              <a:rPr lang="en-US" altLang="zh-CN" sz="1800" err="1">
                <a:latin typeface="Arial" panose="020B0604020202020204" pitchFamily="34" charset="0"/>
                <a:ea typeface="Times New Roman" panose="02020603050405020304" pitchFamily="18" charset="0"/>
              </a:rPr>
              <a:t> x freqI</a:t>
            </a:r>
            <a:r>
              <a:rPr lang="en-US" altLang="zh-CN" sz="1800" baseline="-25000" err="1">
                <a:latin typeface="Arial" panose="020B0604020202020204" pitchFamily="34" charset="0"/>
                <a:ea typeface="Times New Roman" panose="02020603050405020304" pitchFamily="18" charset="0"/>
              </a:rPr>
              <a:t>i</a:t>
            </a:r>
            <a:r>
              <a:rPr lang="en-US" altLang="zh-CN" sz="1800" err="1">
                <a:latin typeface="Arial" panose="020B0604020202020204" pitchFamily="34" charset="0"/>
                <a:ea typeface="Times New Roman" panose="02020603050405020304" pitchFamily="18" charset="0"/>
              </a:rPr>
              <a:t> </a:t>
            </a:r>
            <a:endParaRPr lang="en-US" altLang="zh-CN" sz="1800" err="1">
              <a:latin typeface="Arial" panose="020B0604020202020204" pitchFamily="34" charset="0"/>
              <a:ea typeface="Times New Roman" panose="02020603050405020304" pitchFamily="18" charset="0"/>
            </a:endParaRPr>
          </a:p>
          <a:p>
            <a:pPr lvl="0" defTabSz="0">
              <a:spcBef>
                <a:spcPct val="50000"/>
              </a:spcBef>
              <a:tabLst>
                <a:tab pos="1659255" algn="l"/>
                <a:tab pos="3606800" algn="l"/>
                <a:tab pos="4978400" algn="l"/>
              </a:tabLst>
            </a:pPr>
            <a:r>
              <a:rPr lang="en-US" altLang="zh-CN" sz="1800" err="1">
                <a:latin typeface="Arial" panose="020B0604020202020204" pitchFamily="34" charset="0"/>
                <a:ea typeface="Times New Roman" panose="02020603050405020304" pitchFamily="18" charset="0"/>
              </a:rPr>
              <a:t>Arith</a:t>
            </a:r>
            <a:r>
              <a:rPr lang="en-US" altLang="zh-CN" sz="1800">
                <a:latin typeface="Arial" panose="020B0604020202020204" pitchFamily="34" charset="0"/>
                <a:ea typeface="Times New Roman" panose="02020603050405020304" pitchFamily="18" charset="0"/>
              </a:rPr>
              <a:t>/Logic	4	40%	1.6</a:t>
            </a:r>
            <a:endParaRPr lang="en-US" altLang="zh-CN" sz="1800">
              <a:latin typeface="Arial" panose="020B0604020202020204" pitchFamily="34" charset="0"/>
              <a:ea typeface="Times New Roman" panose="02020603050405020304" pitchFamily="18" charset="0"/>
            </a:endParaRPr>
          </a:p>
          <a:p>
            <a:pPr lvl="0" defTabSz="0">
              <a:spcBef>
                <a:spcPct val="50000"/>
              </a:spcBef>
              <a:tabLst>
                <a:tab pos="1659255" algn="l"/>
                <a:tab pos="3606800" algn="l"/>
                <a:tab pos="4978400" algn="l"/>
              </a:tabLst>
            </a:pPr>
            <a:r>
              <a:rPr lang="en-US" altLang="zh-CN" sz="1800">
                <a:latin typeface="Arial" panose="020B0604020202020204" pitchFamily="34" charset="0"/>
                <a:ea typeface="Times New Roman" panose="02020603050405020304" pitchFamily="18" charset="0"/>
              </a:rPr>
              <a:t>Load	5	30%	1.5</a:t>
            </a:r>
            <a:endParaRPr lang="en-US" altLang="zh-CN" sz="1800">
              <a:latin typeface="Arial" panose="020B0604020202020204" pitchFamily="34" charset="0"/>
              <a:ea typeface="Times New Roman" panose="02020603050405020304" pitchFamily="18" charset="0"/>
            </a:endParaRPr>
          </a:p>
          <a:p>
            <a:pPr lvl="0" defTabSz="0">
              <a:spcBef>
                <a:spcPct val="50000"/>
              </a:spcBef>
              <a:tabLst>
                <a:tab pos="1659255" algn="l"/>
                <a:tab pos="3606800" algn="l"/>
                <a:tab pos="4978400" algn="l"/>
              </a:tabLst>
            </a:pPr>
            <a:r>
              <a:rPr lang="en-US" altLang="zh-CN" sz="1800">
                <a:latin typeface="Arial" panose="020B0604020202020204" pitchFamily="34" charset="0"/>
                <a:ea typeface="Times New Roman" panose="02020603050405020304" pitchFamily="18" charset="0"/>
              </a:rPr>
              <a:t>Store	4	10%	0.4</a:t>
            </a:r>
            <a:endParaRPr lang="en-US" altLang="zh-CN" sz="1800">
              <a:latin typeface="Arial" panose="020B0604020202020204" pitchFamily="34" charset="0"/>
              <a:ea typeface="Times New Roman" panose="02020603050405020304" pitchFamily="18" charset="0"/>
            </a:endParaRPr>
          </a:p>
          <a:p>
            <a:pPr lvl="0" defTabSz="0">
              <a:spcBef>
                <a:spcPct val="50000"/>
              </a:spcBef>
              <a:tabLst>
                <a:tab pos="1659255" algn="l"/>
                <a:tab pos="3606800" algn="l"/>
                <a:tab pos="4978400" algn="l"/>
              </a:tabLst>
            </a:pPr>
            <a:r>
              <a:rPr lang="en-US" altLang="zh-CN" sz="1800">
                <a:latin typeface="Arial" panose="020B0604020202020204" pitchFamily="34" charset="0"/>
                <a:ea typeface="Times New Roman" panose="02020603050405020304" pitchFamily="18" charset="0"/>
              </a:rPr>
              <a:t>branch	3	20%	0.6</a:t>
            </a:r>
            <a:endParaRPr lang="en-US" altLang="zh-CN" sz="1800">
              <a:latin typeface="Arial" panose="020B0604020202020204" pitchFamily="34" charset="0"/>
              <a:ea typeface="Times New Roman" panose="02020603050405020304" pitchFamily="18" charset="0"/>
            </a:endParaRPr>
          </a:p>
          <a:p>
            <a:pPr lvl="0" defTabSz="0">
              <a:spcBef>
                <a:spcPct val="50000"/>
              </a:spcBef>
              <a:tabLst>
                <a:tab pos="1659255" algn="l"/>
                <a:tab pos="3606800" algn="l"/>
                <a:tab pos="4978400" algn="l"/>
              </a:tabLst>
            </a:pPr>
            <a:r>
              <a:rPr lang="en-US" altLang="zh-CN" sz="1800">
                <a:latin typeface="Arial" panose="020B0604020202020204" pitchFamily="34" charset="0"/>
                <a:ea typeface="Times New Roman" panose="02020603050405020304" pitchFamily="18" charset="0"/>
              </a:rPr>
              <a:t>		Average CPI:	4.1</a:t>
            </a:r>
            <a:endParaRPr lang="en-US" altLang="zh-CN" sz="1800">
              <a:latin typeface="Arial" panose="020B0604020202020204" pitchFamily="34" charset="0"/>
              <a:ea typeface="Times New Roman" panose="02020603050405020304" pitchFamily="18" charset="0"/>
            </a:endParaRPr>
          </a:p>
        </p:txBody>
      </p:sp>
      <p:sp>
        <p:nvSpPr>
          <p:cNvPr id="41989" name="直接连接符 41988"/>
          <p:cNvSpPr/>
          <p:nvPr/>
        </p:nvSpPr>
        <p:spPr>
          <a:xfrm>
            <a:off x="850900" y="5410200"/>
            <a:ext cx="6908800" cy="0"/>
          </a:xfrm>
          <a:prstGeom prst="line">
            <a:avLst/>
          </a:prstGeom>
          <a:ln w="25400" cap="flat" cmpd="sng">
            <a:solidFill>
              <a:schemeClr val="tx1"/>
            </a:solidFill>
            <a:prstDash val="solid"/>
            <a:headEnd type="none" w="med" len="med"/>
            <a:tailEnd type="none" w="med" len="med"/>
          </a:ln>
        </p:spPr>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5" name="Footer Placeholder 4"/>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6" name="Slide Number Placeholder 5"/>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1219200" y="112395"/>
            <a:ext cx="8180705" cy="649605"/>
          </a:xfrm>
        </p:spPr>
        <p:txBody>
          <a:bodyPr/>
          <a:lstStyle/>
          <a:p>
            <a:r>
              <a:rPr lang="en-US" altLang="zh-CN" sz="2400">
                <a:sym typeface="+mn-ea"/>
              </a:rPr>
              <a:t>How Effectively are we utilizing our hardware?</a:t>
            </a:r>
            <a:endParaRPr lang="en-US" altLang="zh-CN" sz="2400" dirty="0"/>
          </a:p>
        </p:txBody>
      </p:sp>
      <p:sp>
        <p:nvSpPr>
          <p:cNvPr id="5" name="日期占位符 4"/>
          <p:cNvSpPr>
            <a:spLocks noGrp="1"/>
          </p:cNvSpPr>
          <p:nvPr>
            <p:ph type="dt" sz="half" idx="10"/>
          </p:nvPr>
        </p:nvSpPr>
        <p:spPr/>
        <p:txBody>
          <a:bodyPr/>
          <a:lstStyle/>
          <a:p>
            <a:r>
              <a:rPr lang="en-US" altLang="zh-CN" smtClean="0"/>
              <a:t>COaA, LEC10 MulCyc</a:t>
            </a:r>
            <a:endParaRPr lang="en-US" altLang="zh-CN" dirty="0"/>
          </a:p>
        </p:txBody>
      </p:sp>
      <p:sp>
        <p:nvSpPr>
          <p:cNvPr id="6" name="页脚占位符 5"/>
          <p:cNvSpPr>
            <a:spLocks noGrp="1"/>
          </p:cNvSpPr>
          <p:nvPr>
            <p:ph type="ftr" sz="quarter" idx="11"/>
          </p:nvPr>
        </p:nvSpPr>
        <p:spPr/>
        <p:txBody>
          <a:bodyPr/>
          <a:lstStyle/>
          <a:p>
            <a:pPr algn="ctr"/>
            <a:r>
              <a:rPr lang="en-US" altLang="zh-CN"/>
              <a:t>Northwestern </a:t>
            </a:r>
            <a:r>
              <a:rPr lang="en-US" altLang="zh-CN" dirty="0" err="1"/>
              <a:t>Polytechnical</a:t>
            </a:r>
            <a:r>
              <a:rPr lang="en-US" altLang="zh-CN" dirty="0"/>
              <a:t> University</a:t>
            </a:r>
            <a:endParaRPr lang="zh-CN" altLang="en-US" dirty="0"/>
          </a:p>
        </p:txBody>
      </p:sp>
      <p:sp>
        <p:nvSpPr>
          <p:cNvPr id="7" name="灯片编号占位符 6"/>
          <p:cNvSpPr>
            <a:spLocks noGrp="1"/>
          </p:cNvSpPr>
          <p:nvPr>
            <p:ph type="sldNum" sz="quarter" idx="12"/>
          </p:nvPr>
        </p:nvSpPr>
        <p:spPr/>
        <p:txBody>
          <a:bodyPr/>
          <a:lstStyle/>
          <a:p>
            <a:fld id="{B7A5BFCD-2DD0-1B4A-A6AE-A25793FF7F06}" type="slidenum">
              <a:rPr lang="zh-CN" altLang="en-US"/>
            </a:fld>
            <a:endParaRPr lang="zh-CN" altLang="en-US"/>
          </a:p>
        </p:txBody>
      </p:sp>
      <p:sp>
        <p:nvSpPr>
          <p:cNvPr id="13" name="内容占位符 3"/>
          <p:cNvSpPr>
            <a:spLocks noGrp="1"/>
          </p:cNvSpPr>
          <p:nvPr/>
        </p:nvSpPr>
        <p:spPr>
          <a:xfrm>
            <a:off x="232410" y="116840"/>
            <a:ext cx="834390" cy="568325"/>
          </a:xfrm>
          <a:prstGeom prst="rect">
            <a:avLst/>
          </a:prstGeom>
          <a:noFill/>
          <a:ln>
            <a:noFill/>
          </a:ln>
        </p:spPr>
        <p:txBody>
          <a:bodyPr vert="horz" wrap="square" lIns="91440" tIns="45720" rIns="91440" bIns="45720" numCol="1" anchor="t" anchorCtr="0" compatLnSpc="1"/>
          <a:lstStyle>
            <a:lvl1pPr marL="0" indent="0" algn="l" rtl="0" eaLnBrk="1" fontAlgn="base" hangingPunct="1">
              <a:spcBef>
                <a:spcPct val="20000"/>
              </a:spcBef>
              <a:spcAft>
                <a:spcPct val="0"/>
              </a:spcAft>
              <a:buClr>
                <a:srgbClr val="FF0000"/>
              </a:buClr>
              <a:buSzPct val="75000"/>
              <a:buFont typeface="Arial" panose="020B0604020202020204" pitchFamily="34" charset="0"/>
              <a:buNone/>
              <a:defRPr sz="2800" b="1" kern="1200">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vl2pPr marL="742950" indent="-285750" algn="l" rtl="0" eaLnBrk="1" fontAlgn="base" hangingPunct="1">
              <a:spcBef>
                <a:spcPct val="20000"/>
              </a:spcBef>
              <a:spcAft>
                <a:spcPct val="0"/>
              </a:spcAft>
              <a:buClr>
                <a:srgbClr val="2003F3"/>
              </a:buClr>
              <a:buSzPct val="75000"/>
              <a:buFont typeface="Wingdings" panose="05000000000000000000" charset="0"/>
              <a:buChar char="Ø"/>
              <a:defRPr sz="28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dirty="0"/>
              <a:t>5.9</a:t>
            </a:r>
            <a:endParaRPr lang="en-US" altLang="zh-CN" dirty="0"/>
          </a:p>
        </p:txBody>
      </p:sp>
      <p:sp>
        <p:nvSpPr>
          <p:cNvPr id="64515" name="文本占位符 64514"/>
          <p:cNvSpPr>
            <a:spLocks noGrp="1"/>
          </p:cNvSpPr>
          <p:nvPr>
            <p:ph type="body" idx="1"/>
          </p:nvPr>
        </p:nvSpPr>
        <p:spPr>
          <a:xfrm>
            <a:off x="39370" y="4578985"/>
            <a:ext cx="9066530" cy="2171700"/>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dirty="0"/>
              <a:t>Example: memory is used twice, at different times</a:t>
            </a:r>
            <a:endParaRPr lang="en-US" altLang="zh-CN" sz="2400" dirty="0"/>
          </a:p>
          <a:p>
            <a:pPr lvl="1">
              <a:buClr>
                <a:srgbClr val="290CFC"/>
              </a:buClr>
              <a:buFont typeface="Wingdings" panose="05000000000000000000" charset="0"/>
              <a:buChar char="Ø"/>
            </a:pPr>
            <a:r>
              <a:rPr lang="en-US" altLang="zh-CN" sz="2400" dirty="0"/>
              <a:t>Ave mem access per </a:t>
            </a:r>
            <a:r>
              <a:rPr lang="en-US" altLang="zh-CN" sz="2400" dirty="0" err="1"/>
              <a:t>inst</a:t>
            </a:r>
            <a:r>
              <a:rPr lang="en-US" altLang="zh-CN" sz="2400" dirty="0"/>
              <a:t> = 1 + </a:t>
            </a:r>
            <a:r>
              <a:rPr lang="en-US" altLang="zh-CN" sz="2400" dirty="0" err="1"/>
              <a:t>Flw</a:t>
            </a:r>
            <a:r>
              <a:rPr lang="en-US" altLang="zh-CN" sz="2400" dirty="0"/>
              <a:t> + </a:t>
            </a:r>
            <a:r>
              <a:rPr lang="en-US" altLang="zh-CN" sz="2400" dirty="0" err="1"/>
              <a:t>Fsw</a:t>
            </a:r>
            <a:r>
              <a:rPr lang="en-US" altLang="zh-CN" sz="2400" dirty="0"/>
              <a:t> ~ 1.3</a:t>
            </a:r>
            <a:endParaRPr lang="en-US" altLang="zh-CN" sz="2400" dirty="0"/>
          </a:p>
          <a:p>
            <a:pPr lvl="1">
              <a:buClr>
                <a:srgbClr val="290CFC"/>
              </a:buClr>
              <a:buFont typeface="Wingdings" panose="05000000000000000000" charset="0"/>
              <a:buChar char="Ø"/>
            </a:pPr>
            <a:r>
              <a:rPr lang="en-US" altLang="zh-CN" sz="2400" dirty="0"/>
              <a:t>if CPI is 4.8, </a:t>
            </a:r>
            <a:r>
              <a:rPr lang="en-US" altLang="zh-CN" sz="2400" dirty="0" err="1"/>
              <a:t>imem</a:t>
            </a:r>
            <a:r>
              <a:rPr lang="en-US" altLang="zh-CN" sz="2400" dirty="0"/>
              <a:t> utilization = 1/4.8, </a:t>
            </a:r>
            <a:r>
              <a:rPr lang="en-US" altLang="zh-CN" sz="2400" dirty="0" err="1"/>
              <a:t>dmem</a:t>
            </a:r>
            <a:r>
              <a:rPr lang="en-US" altLang="zh-CN" sz="2400" dirty="0"/>
              <a:t> =0.3/4.8</a:t>
            </a:r>
            <a:endParaRPr lang="en-US" altLang="zh-CN" sz="2400" dirty="0"/>
          </a:p>
          <a:p>
            <a:pPr>
              <a:buClr>
                <a:srgbClr val="290CFC"/>
              </a:buClr>
              <a:buFont typeface="Wingdings" panose="05000000000000000000" charset="0"/>
              <a:buChar char="Ø"/>
            </a:pPr>
            <a:r>
              <a:rPr lang="en-US" altLang="zh-CN" sz="2400" dirty="0"/>
              <a:t>We could reduce HW without hurting performance</a:t>
            </a:r>
            <a:endParaRPr lang="en-US" altLang="zh-CN" sz="2400" dirty="0"/>
          </a:p>
          <a:p>
            <a:pPr lvl="1">
              <a:buClr>
                <a:srgbClr val="290CFC"/>
              </a:buClr>
              <a:buFont typeface="Wingdings" panose="05000000000000000000" charset="0"/>
              <a:buChar char="Ø"/>
            </a:pPr>
            <a:r>
              <a:rPr lang="en-US" altLang="zh-CN" sz="2400" dirty="0"/>
              <a:t>extra control</a:t>
            </a:r>
            <a:endParaRPr lang="en-US" altLang="zh-CN" sz="2400" dirty="0"/>
          </a:p>
        </p:txBody>
      </p:sp>
      <p:sp>
        <p:nvSpPr>
          <p:cNvPr id="64516" name="矩形 64515"/>
          <p:cNvSpPr/>
          <p:nvPr/>
        </p:nvSpPr>
        <p:spPr>
          <a:xfrm>
            <a:off x="3706813" y="925513"/>
            <a:ext cx="1414462" cy="327025"/>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400" b="1" err="1">
                <a:latin typeface="Arial" panose="020B0604020202020204" pitchFamily="34" charset="0"/>
                <a:ea typeface="Times New Roman" panose="02020603050405020304" pitchFamily="18" charset="0"/>
              </a:rPr>
              <a:t>IR &lt;- Mem</a:t>
            </a:r>
            <a:r>
              <a:rPr lang="en-US" altLang="zh-CN" sz="1400" b="1">
                <a:latin typeface="Arial" panose="020B0604020202020204" pitchFamily="34" charset="0"/>
                <a:ea typeface="Times New Roman" panose="02020603050405020304" pitchFamily="18" charset="0"/>
              </a:rPr>
              <a:t>[PC]</a:t>
            </a:r>
            <a:endParaRPr lang="en-US" altLang="zh-CN" sz="1400" b="1">
              <a:latin typeface="Arial" panose="020B0604020202020204" pitchFamily="34" charset="0"/>
              <a:ea typeface="Times New Roman" panose="02020603050405020304" pitchFamily="18" charset="0"/>
            </a:endParaRPr>
          </a:p>
        </p:txBody>
      </p:sp>
      <p:sp>
        <p:nvSpPr>
          <p:cNvPr id="64517" name="矩形 64516"/>
          <p:cNvSpPr/>
          <p:nvPr/>
        </p:nvSpPr>
        <p:spPr>
          <a:xfrm>
            <a:off x="3478213" y="1611313"/>
            <a:ext cx="1871662" cy="327025"/>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400" b="1" err="1">
                <a:latin typeface="Arial" panose="020B0604020202020204" pitchFamily="34" charset="0"/>
                <a:ea typeface="Times New Roman" panose="02020603050405020304" pitchFamily="18" charset="0"/>
              </a:rPr>
              <a:t>A &lt;- R[rs]; B&lt;– R[rt</a:t>
            </a:r>
            <a:r>
              <a:rPr lang="en-US" altLang="zh-CN" sz="1400" b="1">
                <a:latin typeface="Arial" panose="020B0604020202020204" pitchFamily="34" charset="0"/>
                <a:ea typeface="Times New Roman" panose="02020603050405020304" pitchFamily="18" charset="0"/>
              </a:rPr>
              <a:t>]</a:t>
            </a:r>
            <a:endParaRPr lang="en-US" altLang="zh-CN" sz="1400" b="1">
              <a:latin typeface="Arial" panose="020B0604020202020204" pitchFamily="34" charset="0"/>
              <a:ea typeface="Times New Roman" panose="02020603050405020304" pitchFamily="18" charset="0"/>
            </a:endParaRPr>
          </a:p>
        </p:txBody>
      </p:sp>
      <p:sp>
        <p:nvSpPr>
          <p:cNvPr id="64518" name="矩形 64517"/>
          <p:cNvSpPr/>
          <p:nvPr/>
        </p:nvSpPr>
        <p:spPr>
          <a:xfrm>
            <a:off x="506413" y="2479675"/>
            <a:ext cx="1320800" cy="327025"/>
          </a:xfrm>
          <a:prstGeom prst="rect">
            <a:avLst/>
          </a:prstGeom>
          <a:noFill/>
          <a:ln w="25400" cap="flat" cmpd="sng">
            <a:solidFill>
              <a:schemeClr val="tx1"/>
            </a:solidFill>
            <a:prstDash val="solid"/>
            <a:miter/>
            <a:headEnd type="none" w="med" len="med"/>
            <a:tailEnd type="none" w="med" len="med"/>
          </a:ln>
        </p:spPr>
        <p:txBody>
          <a:bodyPr lIns="90488" tIns="44450" rIns="90488" bIns="44450">
            <a:spAutoFit/>
          </a:bodyPr>
          <a:lstStyle/>
          <a:p>
            <a:pPr lvl="0"/>
            <a:r>
              <a:rPr lang="en-US" altLang="zh-CN" sz="1400" b="1">
                <a:latin typeface="Arial" panose="020B0604020202020204" pitchFamily="34" charset="0"/>
                <a:ea typeface="Times New Roman" panose="02020603050405020304" pitchFamily="18" charset="0"/>
              </a:rPr>
              <a:t>S &lt;– A + B</a:t>
            </a:r>
            <a:endParaRPr lang="en-US" altLang="zh-CN" sz="1400" b="1">
              <a:latin typeface="Arial" panose="020B0604020202020204" pitchFamily="34" charset="0"/>
              <a:ea typeface="Times New Roman" panose="02020603050405020304" pitchFamily="18" charset="0"/>
            </a:endParaRPr>
          </a:p>
        </p:txBody>
      </p:sp>
      <p:sp>
        <p:nvSpPr>
          <p:cNvPr id="64519" name="直接连接符 64518"/>
          <p:cNvSpPr/>
          <p:nvPr/>
        </p:nvSpPr>
        <p:spPr>
          <a:xfrm>
            <a:off x="4495800" y="1308100"/>
            <a:ext cx="0" cy="203200"/>
          </a:xfrm>
          <a:prstGeom prst="line">
            <a:avLst/>
          </a:prstGeom>
          <a:ln w="25400" cap="flat" cmpd="sng">
            <a:solidFill>
              <a:schemeClr val="tx1"/>
            </a:solidFill>
            <a:prstDash val="solid"/>
            <a:headEnd type="none" w="med" len="med"/>
            <a:tailEnd type="triangle" w="med" len="med"/>
          </a:ln>
        </p:spPr>
      </p:sp>
      <p:sp>
        <p:nvSpPr>
          <p:cNvPr id="64520" name="矩形 64519"/>
          <p:cNvSpPr/>
          <p:nvPr/>
        </p:nvSpPr>
        <p:spPr>
          <a:xfrm>
            <a:off x="506413" y="3821113"/>
            <a:ext cx="1262062" cy="539750"/>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400" b="1">
                <a:latin typeface="Arial" panose="020B0604020202020204" pitchFamily="34" charset="0"/>
                <a:ea typeface="Times New Roman" panose="02020603050405020304" pitchFamily="18" charset="0"/>
              </a:rPr>
              <a:t>R[rd] &lt;– S;</a:t>
            </a:r>
            <a:endParaRPr lang="en-US" altLang="zh-CN" sz="1400" b="1">
              <a:latin typeface="Arial" panose="020B0604020202020204" pitchFamily="34" charset="0"/>
              <a:ea typeface="Times New Roman" panose="02020603050405020304" pitchFamily="18" charset="0"/>
            </a:endParaRPr>
          </a:p>
          <a:p>
            <a:pPr lvl="0"/>
            <a:r>
              <a:rPr lang="en-US" altLang="zh-CN" sz="1400" b="1">
                <a:latin typeface="Arial" panose="020B0604020202020204" pitchFamily="34" charset="0"/>
                <a:ea typeface="Times New Roman" panose="02020603050405020304" pitchFamily="18" charset="0"/>
              </a:rPr>
              <a:t>PC &lt;– PC+4;</a:t>
            </a:r>
            <a:endParaRPr lang="en-US" altLang="zh-CN" sz="1400" b="1">
              <a:latin typeface="Arial" panose="020B0604020202020204" pitchFamily="34" charset="0"/>
              <a:ea typeface="Times New Roman" panose="02020603050405020304" pitchFamily="18" charset="0"/>
            </a:endParaRPr>
          </a:p>
        </p:txBody>
      </p:sp>
      <p:sp>
        <p:nvSpPr>
          <p:cNvPr id="64521" name="直接连接符 64520"/>
          <p:cNvSpPr/>
          <p:nvPr/>
        </p:nvSpPr>
        <p:spPr>
          <a:xfrm>
            <a:off x="1219200" y="2832100"/>
            <a:ext cx="0" cy="965200"/>
          </a:xfrm>
          <a:prstGeom prst="line">
            <a:avLst/>
          </a:prstGeom>
          <a:ln w="25400" cap="flat" cmpd="sng">
            <a:solidFill>
              <a:schemeClr val="tx1"/>
            </a:solidFill>
            <a:prstDash val="solid"/>
            <a:headEnd type="none" w="med" len="med"/>
            <a:tailEnd type="triangle" w="med" len="med"/>
          </a:ln>
        </p:spPr>
      </p:sp>
      <p:sp>
        <p:nvSpPr>
          <p:cNvPr id="64522" name="直接连接符 64521"/>
          <p:cNvSpPr/>
          <p:nvPr/>
        </p:nvSpPr>
        <p:spPr>
          <a:xfrm>
            <a:off x="1219200" y="2222500"/>
            <a:ext cx="0" cy="279400"/>
          </a:xfrm>
          <a:prstGeom prst="line">
            <a:avLst/>
          </a:prstGeom>
          <a:ln w="25400" cap="flat" cmpd="sng">
            <a:solidFill>
              <a:schemeClr val="tx1"/>
            </a:solidFill>
            <a:prstDash val="solid"/>
            <a:headEnd type="none" w="med" len="med"/>
            <a:tailEnd type="triangle" w="med" len="med"/>
          </a:ln>
        </p:spPr>
      </p:sp>
      <p:sp>
        <p:nvSpPr>
          <p:cNvPr id="64523" name="直接连接符 64522"/>
          <p:cNvSpPr/>
          <p:nvPr/>
        </p:nvSpPr>
        <p:spPr>
          <a:xfrm>
            <a:off x="1231900" y="2209800"/>
            <a:ext cx="6985000" cy="0"/>
          </a:xfrm>
          <a:prstGeom prst="line">
            <a:avLst/>
          </a:prstGeom>
          <a:ln w="25400" cap="flat" cmpd="sng">
            <a:solidFill>
              <a:schemeClr val="tx1"/>
            </a:solidFill>
            <a:prstDash val="solid"/>
            <a:headEnd type="none" w="med" len="med"/>
            <a:tailEnd type="none" w="med" len="med"/>
          </a:ln>
        </p:spPr>
      </p:sp>
      <p:sp>
        <p:nvSpPr>
          <p:cNvPr id="64524" name="直接连接符 64523"/>
          <p:cNvSpPr/>
          <p:nvPr/>
        </p:nvSpPr>
        <p:spPr>
          <a:xfrm>
            <a:off x="4495800" y="1993900"/>
            <a:ext cx="0" cy="203200"/>
          </a:xfrm>
          <a:prstGeom prst="line">
            <a:avLst/>
          </a:prstGeom>
          <a:ln w="25400" cap="flat" cmpd="sng">
            <a:solidFill>
              <a:schemeClr val="tx1"/>
            </a:solidFill>
            <a:prstDash val="solid"/>
            <a:headEnd type="none" w="med" len="med"/>
            <a:tailEnd type="triangle" w="med" len="med"/>
          </a:ln>
        </p:spPr>
      </p:sp>
      <p:sp>
        <p:nvSpPr>
          <p:cNvPr id="64525" name="矩形 64524"/>
          <p:cNvSpPr/>
          <p:nvPr/>
        </p:nvSpPr>
        <p:spPr>
          <a:xfrm>
            <a:off x="3478213" y="2479675"/>
            <a:ext cx="1397000" cy="327025"/>
          </a:xfrm>
          <a:prstGeom prst="rect">
            <a:avLst/>
          </a:prstGeom>
          <a:noFill/>
          <a:ln w="25400" cap="flat" cmpd="sng">
            <a:solidFill>
              <a:schemeClr val="tx1"/>
            </a:solidFill>
            <a:prstDash val="solid"/>
            <a:miter/>
            <a:headEnd type="none" w="med" len="med"/>
            <a:tailEnd type="none" w="med" len="med"/>
          </a:ln>
        </p:spPr>
        <p:txBody>
          <a:bodyPr lIns="90488" tIns="44450" rIns="90488" bIns="44450">
            <a:spAutoFit/>
          </a:bodyPr>
          <a:lstStyle/>
          <a:p>
            <a:pPr lvl="0"/>
            <a:r>
              <a:rPr lang="en-US" altLang="zh-CN" sz="1400" b="1">
                <a:latin typeface="Arial" panose="020B0604020202020204" pitchFamily="34" charset="0"/>
                <a:ea typeface="Times New Roman" panose="02020603050405020304" pitchFamily="18" charset="0"/>
              </a:rPr>
              <a:t>S &lt;– A + SX</a:t>
            </a:r>
            <a:endParaRPr lang="en-US" altLang="zh-CN" sz="1400" b="1">
              <a:latin typeface="Arial" panose="020B0604020202020204" pitchFamily="34" charset="0"/>
              <a:ea typeface="Times New Roman" panose="02020603050405020304" pitchFamily="18" charset="0"/>
            </a:endParaRPr>
          </a:p>
        </p:txBody>
      </p:sp>
      <p:sp>
        <p:nvSpPr>
          <p:cNvPr id="64526" name="矩形 64525"/>
          <p:cNvSpPr/>
          <p:nvPr/>
        </p:nvSpPr>
        <p:spPr>
          <a:xfrm>
            <a:off x="3478213" y="3135313"/>
            <a:ext cx="1295400" cy="327025"/>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400" b="1" err="1">
                <a:latin typeface="Arial" panose="020B0604020202020204" pitchFamily="34" charset="0"/>
                <a:ea typeface="Times New Roman" panose="02020603050405020304" pitchFamily="18" charset="0"/>
              </a:rPr>
              <a:t>M &lt;– Mem</a:t>
            </a:r>
            <a:r>
              <a:rPr lang="en-US" altLang="zh-CN" sz="1400" b="1">
                <a:latin typeface="Arial" panose="020B0604020202020204" pitchFamily="34" charset="0"/>
                <a:ea typeface="Times New Roman" panose="02020603050405020304" pitchFamily="18" charset="0"/>
              </a:rPr>
              <a:t>[S]</a:t>
            </a:r>
            <a:endParaRPr lang="en-US" altLang="zh-CN" sz="1400" b="1">
              <a:latin typeface="Arial" panose="020B0604020202020204" pitchFamily="34" charset="0"/>
              <a:ea typeface="Times New Roman" panose="02020603050405020304" pitchFamily="18" charset="0"/>
            </a:endParaRPr>
          </a:p>
        </p:txBody>
      </p:sp>
      <p:sp>
        <p:nvSpPr>
          <p:cNvPr id="64527" name="矩形 64526"/>
          <p:cNvSpPr/>
          <p:nvPr/>
        </p:nvSpPr>
        <p:spPr>
          <a:xfrm>
            <a:off x="3478213" y="3821113"/>
            <a:ext cx="1262062" cy="539750"/>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400" b="1">
                <a:latin typeface="Arial" panose="020B0604020202020204" pitchFamily="34" charset="0"/>
                <a:ea typeface="Times New Roman" panose="02020603050405020304" pitchFamily="18" charset="0"/>
              </a:rPr>
              <a:t>R[rd] &lt;– M;</a:t>
            </a:r>
            <a:endParaRPr lang="en-US" altLang="zh-CN" sz="1400" b="1">
              <a:latin typeface="Arial" panose="020B0604020202020204" pitchFamily="34" charset="0"/>
              <a:ea typeface="Times New Roman" panose="02020603050405020304" pitchFamily="18" charset="0"/>
            </a:endParaRPr>
          </a:p>
          <a:p>
            <a:pPr lvl="0"/>
            <a:r>
              <a:rPr lang="en-US" altLang="zh-CN" sz="1400" b="1">
                <a:latin typeface="Arial" panose="020B0604020202020204" pitchFamily="34" charset="0"/>
                <a:ea typeface="Times New Roman" panose="02020603050405020304" pitchFamily="18" charset="0"/>
              </a:rPr>
              <a:t>PC &lt;– PC+4;</a:t>
            </a:r>
            <a:endParaRPr lang="en-US" altLang="zh-CN" sz="1400" b="1">
              <a:latin typeface="Arial" panose="020B0604020202020204" pitchFamily="34" charset="0"/>
              <a:ea typeface="Times New Roman" panose="02020603050405020304" pitchFamily="18" charset="0"/>
            </a:endParaRPr>
          </a:p>
        </p:txBody>
      </p:sp>
      <p:sp>
        <p:nvSpPr>
          <p:cNvPr id="64528" name="直接连接符 64527"/>
          <p:cNvSpPr/>
          <p:nvPr/>
        </p:nvSpPr>
        <p:spPr>
          <a:xfrm>
            <a:off x="4191000" y="2832100"/>
            <a:ext cx="0" cy="279400"/>
          </a:xfrm>
          <a:prstGeom prst="line">
            <a:avLst/>
          </a:prstGeom>
          <a:ln w="25400" cap="flat" cmpd="sng">
            <a:solidFill>
              <a:schemeClr val="tx1"/>
            </a:solidFill>
            <a:prstDash val="solid"/>
            <a:headEnd type="none" w="med" len="med"/>
            <a:tailEnd type="triangle" w="med" len="med"/>
          </a:ln>
        </p:spPr>
      </p:sp>
      <p:sp>
        <p:nvSpPr>
          <p:cNvPr id="64529" name="直接连接符 64528"/>
          <p:cNvSpPr/>
          <p:nvPr/>
        </p:nvSpPr>
        <p:spPr>
          <a:xfrm>
            <a:off x="4191000" y="3517900"/>
            <a:ext cx="0" cy="279400"/>
          </a:xfrm>
          <a:prstGeom prst="line">
            <a:avLst/>
          </a:prstGeom>
          <a:ln w="25400" cap="flat" cmpd="sng">
            <a:solidFill>
              <a:schemeClr val="tx1"/>
            </a:solidFill>
            <a:prstDash val="solid"/>
            <a:headEnd type="none" w="med" len="med"/>
            <a:tailEnd type="triangle" w="med" len="med"/>
          </a:ln>
        </p:spPr>
      </p:sp>
      <p:sp>
        <p:nvSpPr>
          <p:cNvPr id="64530" name="直接连接符 64529"/>
          <p:cNvSpPr/>
          <p:nvPr/>
        </p:nvSpPr>
        <p:spPr>
          <a:xfrm>
            <a:off x="4191000" y="2222500"/>
            <a:ext cx="0" cy="279400"/>
          </a:xfrm>
          <a:prstGeom prst="line">
            <a:avLst/>
          </a:prstGeom>
          <a:ln w="25400" cap="flat" cmpd="sng">
            <a:solidFill>
              <a:schemeClr val="tx1"/>
            </a:solidFill>
            <a:prstDash val="solid"/>
            <a:headEnd type="none" w="med" len="med"/>
            <a:tailEnd type="triangle" w="med" len="med"/>
          </a:ln>
        </p:spPr>
      </p:sp>
      <p:sp>
        <p:nvSpPr>
          <p:cNvPr id="64531" name="矩形 64530"/>
          <p:cNvSpPr/>
          <p:nvPr/>
        </p:nvSpPr>
        <p:spPr>
          <a:xfrm>
            <a:off x="1906588" y="2479675"/>
            <a:ext cx="1520825" cy="327025"/>
          </a:xfrm>
          <a:prstGeom prst="rect">
            <a:avLst/>
          </a:prstGeom>
          <a:noFill/>
          <a:ln w="25400" cap="flat" cmpd="sng">
            <a:solidFill>
              <a:schemeClr val="tx1"/>
            </a:solidFill>
            <a:prstDash val="solid"/>
            <a:miter/>
            <a:headEnd type="none" w="med" len="med"/>
            <a:tailEnd type="none" w="med" len="med"/>
          </a:ln>
        </p:spPr>
        <p:txBody>
          <a:bodyPr lIns="90488" tIns="44450" rIns="90488" bIns="44450">
            <a:spAutoFit/>
          </a:bodyPr>
          <a:lstStyle/>
          <a:p>
            <a:pPr lvl="0"/>
            <a:r>
              <a:rPr lang="en-US" altLang="zh-CN" sz="1400" b="1">
                <a:latin typeface="Arial" panose="020B0604020202020204" pitchFamily="34" charset="0"/>
                <a:ea typeface="Times New Roman" panose="02020603050405020304" pitchFamily="18" charset="0"/>
              </a:rPr>
              <a:t>S &lt;– A or ZX</a:t>
            </a:r>
            <a:endParaRPr lang="en-US" altLang="zh-CN" sz="1400" b="1">
              <a:latin typeface="Arial" panose="020B0604020202020204" pitchFamily="34" charset="0"/>
              <a:ea typeface="Times New Roman" panose="02020603050405020304" pitchFamily="18" charset="0"/>
            </a:endParaRPr>
          </a:p>
        </p:txBody>
      </p:sp>
      <p:sp>
        <p:nvSpPr>
          <p:cNvPr id="64532" name="矩形 64531"/>
          <p:cNvSpPr/>
          <p:nvPr/>
        </p:nvSpPr>
        <p:spPr>
          <a:xfrm>
            <a:off x="1954213" y="3821113"/>
            <a:ext cx="1262062" cy="539750"/>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400" b="1" err="1">
                <a:latin typeface="Arial" panose="020B0604020202020204" pitchFamily="34" charset="0"/>
                <a:ea typeface="Times New Roman" panose="02020603050405020304" pitchFamily="18" charset="0"/>
              </a:rPr>
              <a:t>R[rt</a:t>
            </a:r>
            <a:r>
              <a:rPr lang="en-US" altLang="zh-CN" sz="1400" b="1">
                <a:latin typeface="Arial" panose="020B0604020202020204" pitchFamily="34" charset="0"/>
                <a:ea typeface="Times New Roman" panose="02020603050405020304" pitchFamily="18" charset="0"/>
              </a:rPr>
              <a:t>] &lt;– S;</a:t>
            </a:r>
            <a:endParaRPr lang="en-US" altLang="zh-CN" sz="1400" b="1">
              <a:latin typeface="Arial" panose="020B0604020202020204" pitchFamily="34" charset="0"/>
              <a:ea typeface="Times New Roman" panose="02020603050405020304" pitchFamily="18" charset="0"/>
            </a:endParaRPr>
          </a:p>
          <a:p>
            <a:pPr lvl="0"/>
            <a:r>
              <a:rPr lang="en-US" altLang="zh-CN" sz="1400" b="1">
                <a:latin typeface="Arial" panose="020B0604020202020204" pitchFamily="34" charset="0"/>
                <a:ea typeface="Times New Roman" panose="02020603050405020304" pitchFamily="18" charset="0"/>
              </a:rPr>
              <a:t>PC &lt;– PC+4;</a:t>
            </a:r>
            <a:endParaRPr lang="en-US" altLang="zh-CN" sz="1400" b="1">
              <a:latin typeface="Arial" panose="020B0604020202020204" pitchFamily="34" charset="0"/>
              <a:ea typeface="Times New Roman" panose="02020603050405020304" pitchFamily="18" charset="0"/>
            </a:endParaRPr>
          </a:p>
        </p:txBody>
      </p:sp>
      <p:sp>
        <p:nvSpPr>
          <p:cNvPr id="64533" name="直接连接符 64532"/>
          <p:cNvSpPr/>
          <p:nvPr/>
        </p:nvSpPr>
        <p:spPr>
          <a:xfrm>
            <a:off x="2667000" y="2832100"/>
            <a:ext cx="0" cy="965200"/>
          </a:xfrm>
          <a:prstGeom prst="line">
            <a:avLst/>
          </a:prstGeom>
          <a:ln w="25400" cap="flat" cmpd="sng">
            <a:solidFill>
              <a:schemeClr val="tx1"/>
            </a:solidFill>
            <a:prstDash val="solid"/>
            <a:headEnd type="none" w="med" len="med"/>
            <a:tailEnd type="triangle" w="med" len="med"/>
          </a:ln>
        </p:spPr>
      </p:sp>
      <p:sp>
        <p:nvSpPr>
          <p:cNvPr id="64534" name="直接连接符 64533"/>
          <p:cNvSpPr/>
          <p:nvPr/>
        </p:nvSpPr>
        <p:spPr>
          <a:xfrm>
            <a:off x="2667000" y="2222500"/>
            <a:ext cx="0" cy="279400"/>
          </a:xfrm>
          <a:prstGeom prst="line">
            <a:avLst/>
          </a:prstGeom>
          <a:ln w="25400" cap="flat" cmpd="sng">
            <a:solidFill>
              <a:schemeClr val="tx1"/>
            </a:solidFill>
            <a:prstDash val="solid"/>
            <a:headEnd type="none" w="med" len="med"/>
            <a:tailEnd type="triangle" w="med" len="med"/>
          </a:ln>
        </p:spPr>
      </p:sp>
      <p:sp>
        <p:nvSpPr>
          <p:cNvPr id="64535" name="矩形 64534"/>
          <p:cNvSpPr/>
          <p:nvPr/>
        </p:nvSpPr>
        <p:spPr>
          <a:xfrm>
            <a:off x="5002213" y="2479675"/>
            <a:ext cx="1549400" cy="327025"/>
          </a:xfrm>
          <a:prstGeom prst="rect">
            <a:avLst/>
          </a:prstGeom>
          <a:noFill/>
          <a:ln w="25400" cap="flat" cmpd="sng">
            <a:solidFill>
              <a:schemeClr val="tx1"/>
            </a:solidFill>
            <a:prstDash val="solid"/>
            <a:miter/>
            <a:headEnd type="none" w="med" len="med"/>
            <a:tailEnd type="none" w="med" len="med"/>
          </a:ln>
        </p:spPr>
        <p:txBody>
          <a:bodyPr lIns="90488" tIns="44450" rIns="90488" bIns="44450">
            <a:spAutoFit/>
          </a:bodyPr>
          <a:lstStyle/>
          <a:p>
            <a:pPr lvl="0"/>
            <a:r>
              <a:rPr lang="en-US" altLang="zh-CN" sz="1400" b="1">
                <a:latin typeface="Arial" panose="020B0604020202020204" pitchFamily="34" charset="0"/>
                <a:ea typeface="Times New Roman" panose="02020603050405020304" pitchFamily="18" charset="0"/>
              </a:rPr>
              <a:t>S &lt;– A + SX</a:t>
            </a:r>
            <a:endParaRPr lang="en-US" altLang="zh-CN" sz="1400" b="1">
              <a:latin typeface="Arial" panose="020B0604020202020204" pitchFamily="34" charset="0"/>
              <a:ea typeface="Times New Roman" panose="02020603050405020304" pitchFamily="18" charset="0"/>
            </a:endParaRPr>
          </a:p>
        </p:txBody>
      </p:sp>
      <p:sp>
        <p:nvSpPr>
          <p:cNvPr id="64536" name="矩形 64535"/>
          <p:cNvSpPr/>
          <p:nvPr/>
        </p:nvSpPr>
        <p:spPr>
          <a:xfrm>
            <a:off x="5002213" y="3135313"/>
            <a:ext cx="1236662" cy="327025"/>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r>
              <a:rPr lang="en-US" altLang="zh-CN" sz="1400" b="1" err="1">
                <a:latin typeface="Arial" panose="020B0604020202020204" pitchFamily="34" charset="0"/>
                <a:ea typeface="Times New Roman" panose="02020603050405020304" pitchFamily="18" charset="0"/>
              </a:rPr>
              <a:t>Mem</a:t>
            </a:r>
            <a:r>
              <a:rPr lang="en-US" altLang="zh-CN" sz="1400" b="1">
                <a:latin typeface="Arial" panose="020B0604020202020204" pitchFamily="34" charset="0"/>
                <a:ea typeface="Times New Roman" panose="02020603050405020304" pitchFamily="18" charset="0"/>
              </a:rPr>
              <a:t>[S] &lt;- B</a:t>
            </a:r>
            <a:endParaRPr lang="en-US" altLang="zh-CN" sz="1400" b="1">
              <a:latin typeface="Arial" panose="020B0604020202020204" pitchFamily="34" charset="0"/>
              <a:ea typeface="Times New Roman" panose="02020603050405020304" pitchFamily="18" charset="0"/>
            </a:endParaRPr>
          </a:p>
        </p:txBody>
      </p:sp>
      <p:sp>
        <p:nvSpPr>
          <p:cNvPr id="64537" name="矩形 64536"/>
          <p:cNvSpPr/>
          <p:nvPr/>
        </p:nvSpPr>
        <p:spPr>
          <a:xfrm>
            <a:off x="5002213" y="3821113"/>
            <a:ext cx="1262062" cy="539750"/>
          </a:xfrm>
          <a:prstGeom prst="rect">
            <a:avLst/>
          </a:prstGeom>
          <a:noFill/>
          <a:ln w="25400" cap="flat" cmpd="sng">
            <a:solidFill>
              <a:schemeClr val="tx1"/>
            </a:solidFill>
            <a:prstDash val="solid"/>
            <a:miter/>
            <a:headEnd type="none" w="med" len="med"/>
            <a:tailEnd type="none" w="med" len="med"/>
          </a:ln>
        </p:spPr>
        <p:txBody>
          <a:bodyPr wrap="none" lIns="90488" tIns="44450" rIns="90488" bIns="44450">
            <a:spAutoFit/>
          </a:bodyPr>
          <a:lstStyle/>
          <a:p>
            <a:pPr lvl="0"/>
            <a:endParaRPr lang="en-US" altLang="zh-CN" sz="1400" b="1">
              <a:latin typeface="Arial" panose="020B0604020202020204" pitchFamily="34" charset="0"/>
              <a:ea typeface="Times New Roman" panose="02020603050405020304" pitchFamily="18" charset="0"/>
            </a:endParaRPr>
          </a:p>
          <a:p>
            <a:pPr lvl="0"/>
            <a:r>
              <a:rPr lang="en-US" altLang="zh-CN" sz="1400" b="1">
                <a:latin typeface="Arial" panose="020B0604020202020204" pitchFamily="34" charset="0"/>
                <a:ea typeface="Times New Roman" panose="02020603050405020304" pitchFamily="18" charset="0"/>
              </a:rPr>
              <a:t>PC &lt;– PC+4;</a:t>
            </a:r>
            <a:endParaRPr lang="en-US" altLang="zh-CN" sz="1400" b="1">
              <a:latin typeface="Arial" panose="020B0604020202020204" pitchFamily="34" charset="0"/>
              <a:ea typeface="Times New Roman" panose="02020603050405020304" pitchFamily="18" charset="0"/>
            </a:endParaRPr>
          </a:p>
        </p:txBody>
      </p:sp>
      <p:sp>
        <p:nvSpPr>
          <p:cNvPr id="64538" name="直接连接符 64537"/>
          <p:cNvSpPr/>
          <p:nvPr/>
        </p:nvSpPr>
        <p:spPr>
          <a:xfrm>
            <a:off x="5715000" y="2832100"/>
            <a:ext cx="0" cy="279400"/>
          </a:xfrm>
          <a:prstGeom prst="line">
            <a:avLst/>
          </a:prstGeom>
          <a:ln w="25400" cap="flat" cmpd="sng">
            <a:solidFill>
              <a:schemeClr val="tx1"/>
            </a:solidFill>
            <a:prstDash val="solid"/>
            <a:headEnd type="none" w="med" len="med"/>
            <a:tailEnd type="triangle" w="med" len="med"/>
          </a:ln>
        </p:spPr>
      </p:sp>
      <p:sp>
        <p:nvSpPr>
          <p:cNvPr id="64539" name="直接连接符 64538"/>
          <p:cNvSpPr/>
          <p:nvPr/>
        </p:nvSpPr>
        <p:spPr>
          <a:xfrm>
            <a:off x="5715000" y="3517900"/>
            <a:ext cx="0" cy="279400"/>
          </a:xfrm>
          <a:prstGeom prst="line">
            <a:avLst/>
          </a:prstGeom>
          <a:ln w="25400" cap="flat" cmpd="sng">
            <a:solidFill>
              <a:schemeClr val="tx1"/>
            </a:solidFill>
            <a:prstDash val="solid"/>
            <a:headEnd type="none" w="med" len="med"/>
            <a:tailEnd type="triangle" w="med" len="med"/>
          </a:ln>
        </p:spPr>
      </p:sp>
      <p:sp>
        <p:nvSpPr>
          <p:cNvPr id="64540" name="直接连接符 64539"/>
          <p:cNvSpPr/>
          <p:nvPr/>
        </p:nvSpPr>
        <p:spPr>
          <a:xfrm>
            <a:off x="5715000" y="2222500"/>
            <a:ext cx="0" cy="279400"/>
          </a:xfrm>
          <a:prstGeom prst="line">
            <a:avLst/>
          </a:prstGeom>
          <a:ln w="25400" cap="flat" cmpd="sng">
            <a:solidFill>
              <a:schemeClr val="tx1"/>
            </a:solidFill>
            <a:prstDash val="solid"/>
            <a:headEnd type="none" w="med" len="med"/>
            <a:tailEnd type="triangle" w="med" len="med"/>
          </a:ln>
        </p:spPr>
      </p:sp>
      <p:sp>
        <p:nvSpPr>
          <p:cNvPr id="64541" name="矩形 64540"/>
          <p:cNvSpPr/>
          <p:nvPr/>
        </p:nvSpPr>
        <p:spPr>
          <a:xfrm>
            <a:off x="6526213" y="3873500"/>
            <a:ext cx="1092200" cy="479425"/>
          </a:xfrm>
          <a:prstGeom prst="rect">
            <a:avLst/>
          </a:prstGeom>
          <a:noFill/>
          <a:ln w="25400" cap="flat" cmpd="sng">
            <a:solidFill>
              <a:schemeClr val="tx1"/>
            </a:solidFill>
            <a:prstDash val="solid"/>
            <a:miter/>
            <a:headEnd type="none" w="med" len="med"/>
            <a:tailEnd type="none" w="med" len="med"/>
          </a:ln>
        </p:spPr>
        <p:txBody>
          <a:bodyPr lIns="90488" tIns="44450" rIns="90488" bIns="44450">
            <a:spAutoFit/>
          </a:bodyPr>
          <a:lstStyle/>
          <a:p>
            <a:pPr lvl="0"/>
            <a:endParaRPr lang="en-US" altLang="zh-CN" sz="1200" b="1">
              <a:latin typeface="Arial" panose="020B0604020202020204" pitchFamily="34" charset="0"/>
              <a:ea typeface="Times New Roman" panose="02020603050405020304" pitchFamily="18" charset="0"/>
            </a:endParaRPr>
          </a:p>
          <a:p>
            <a:pPr lvl="0"/>
            <a:r>
              <a:rPr lang="en-US" altLang="zh-CN" sz="1200" b="1">
                <a:latin typeface="Arial" panose="020B0604020202020204" pitchFamily="34" charset="0"/>
                <a:ea typeface="Times New Roman" panose="02020603050405020304" pitchFamily="18" charset="0"/>
              </a:rPr>
              <a:t>PC &lt; PC+4;</a:t>
            </a:r>
            <a:endParaRPr lang="en-US" altLang="zh-CN" sz="1200" b="1">
              <a:latin typeface="Arial" panose="020B0604020202020204" pitchFamily="34" charset="0"/>
              <a:ea typeface="Times New Roman" panose="02020603050405020304" pitchFamily="18" charset="0"/>
            </a:endParaRPr>
          </a:p>
        </p:txBody>
      </p:sp>
      <p:sp>
        <p:nvSpPr>
          <p:cNvPr id="64542" name="直接连接符 64541"/>
          <p:cNvSpPr/>
          <p:nvPr/>
        </p:nvSpPr>
        <p:spPr>
          <a:xfrm>
            <a:off x="7086600" y="2222500"/>
            <a:ext cx="0" cy="1651000"/>
          </a:xfrm>
          <a:prstGeom prst="line">
            <a:avLst/>
          </a:prstGeom>
          <a:ln w="25400" cap="flat" cmpd="sng">
            <a:solidFill>
              <a:schemeClr val="tx1"/>
            </a:solidFill>
            <a:prstDash val="solid"/>
            <a:headEnd type="none" w="med" len="med"/>
            <a:tailEnd type="triangle" w="med" len="med"/>
          </a:ln>
        </p:spPr>
      </p:sp>
      <p:sp>
        <p:nvSpPr>
          <p:cNvPr id="64543" name="矩形 64542"/>
          <p:cNvSpPr/>
          <p:nvPr/>
        </p:nvSpPr>
        <p:spPr>
          <a:xfrm>
            <a:off x="7669213" y="3873500"/>
            <a:ext cx="1244600" cy="479425"/>
          </a:xfrm>
          <a:prstGeom prst="rect">
            <a:avLst/>
          </a:prstGeom>
          <a:noFill/>
          <a:ln w="25400" cap="flat" cmpd="sng">
            <a:solidFill>
              <a:schemeClr val="tx1"/>
            </a:solidFill>
            <a:prstDash val="solid"/>
            <a:miter/>
            <a:headEnd type="none" w="med" len="med"/>
            <a:tailEnd type="none" w="med" len="med"/>
          </a:ln>
        </p:spPr>
        <p:txBody>
          <a:bodyPr lIns="90488" tIns="44450" rIns="90488" bIns="44450">
            <a:spAutoFit/>
          </a:bodyPr>
          <a:lstStyle/>
          <a:p>
            <a:pPr lvl="0"/>
            <a:endParaRPr lang="en-US" altLang="zh-CN" sz="1200" b="1">
              <a:latin typeface="Arial" panose="020B0604020202020204" pitchFamily="34" charset="0"/>
              <a:ea typeface="Times New Roman" panose="02020603050405020304" pitchFamily="18" charset="0"/>
            </a:endParaRPr>
          </a:p>
          <a:p>
            <a:pPr lvl="0"/>
            <a:r>
              <a:rPr lang="en-US" altLang="zh-CN" sz="1200" b="1">
                <a:latin typeface="Arial" panose="020B0604020202020204" pitchFamily="34" charset="0"/>
                <a:ea typeface="Times New Roman" panose="02020603050405020304" pitchFamily="18" charset="0"/>
              </a:rPr>
              <a:t>PC &lt; PC+SX;</a:t>
            </a:r>
            <a:endParaRPr lang="en-US" altLang="zh-CN" sz="1200" b="1">
              <a:latin typeface="Arial" panose="020B0604020202020204" pitchFamily="34" charset="0"/>
              <a:ea typeface="Times New Roman" panose="02020603050405020304" pitchFamily="18" charset="0"/>
            </a:endParaRPr>
          </a:p>
        </p:txBody>
      </p:sp>
      <p:sp>
        <p:nvSpPr>
          <p:cNvPr id="64544" name="直接连接符 64543"/>
          <p:cNvSpPr/>
          <p:nvPr/>
        </p:nvSpPr>
        <p:spPr>
          <a:xfrm>
            <a:off x="8229600" y="2222500"/>
            <a:ext cx="0" cy="1651000"/>
          </a:xfrm>
          <a:prstGeom prst="line">
            <a:avLst/>
          </a:prstGeom>
          <a:ln w="25400" cap="flat" cmpd="sng">
            <a:solidFill>
              <a:schemeClr val="tx1"/>
            </a:solidFill>
            <a:prstDash val="solid"/>
            <a:headEnd type="none" w="med" len="med"/>
            <a:tailEnd type="triangle" w="med" len="med"/>
          </a:ln>
        </p:spPr>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dirty="0"/>
              <a:t>Today’s Topic</a:t>
            </a:r>
            <a:endParaRPr lang="zh-CN" altLang="en-US" dirty="0"/>
          </a:p>
        </p:txBody>
      </p:sp>
      <p:sp>
        <p:nvSpPr>
          <p:cNvPr id="2" name="文本框 1"/>
          <p:cNvSpPr txBox="1"/>
          <p:nvPr/>
        </p:nvSpPr>
        <p:spPr>
          <a:xfrm>
            <a:off x="266700" y="67865"/>
            <a:ext cx="914400" cy="523220"/>
          </a:xfrm>
          <a:prstGeom prst="rect">
            <a:avLst/>
          </a:prstGeom>
          <a:noFill/>
        </p:spPr>
        <p:txBody>
          <a:bodyPr wrap="square" rtlCol="0">
            <a:spAutoFit/>
          </a:bodyPr>
          <a:lstStyle/>
          <a:p>
            <a:r>
              <a:rPr lang="en-US" altLang="zh-CN" sz="2800" b="1" dirty="0">
                <a:solidFill>
                  <a:schemeClr val="bg1"/>
                </a:solidFill>
                <a:latin typeface="Arial" panose="020B0604020202020204" pitchFamily="34" charset="0"/>
                <a:cs typeface="Arial" panose="020B0604020202020204" pitchFamily="34" charset="0"/>
              </a:rPr>
              <a:t>00</a:t>
            </a:r>
            <a:endParaRPr lang="zh-CN" altLang="en-US" sz="2800" b="1" dirty="0">
              <a:solidFill>
                <a:schemeClr val="bg1"/>
              </a:solidFill>
              <a:latin typeface="Arial" panose="020B0604020202020204" pitchFamily="34" charset="0"/>
              <a:cs typeface="Arial" panose="020B0604020202020204" pitchFamily="34" charset="0"/>
            </a:endParaRPr>
          </a:p>
        </p:txBody>
      </p:sp>
      <p:sp>
        <p:nvSpPr>
          <p:cNvPr id="7" name="文本框 6"/>
          <p:cNvSpPr txBox="1"/>
          <p:nvPr/>
        </p:nvSpPr>
        <p:spPr>
          <a:xfrm>
            <a:off x="38100" y="978535"/>
            <a:ext cx="9067800" cy="645160"/>
          </a:xfrm>
          <a:prstGeom prst="rect">
            <a:avLst/>
          </a:prstGeom>
          <a:noFill/>
        </p:spPr>
        <p:txBody>
          <a:bodyPr wrap="square" rtlCol="0">
            <a:spAutoFit/>
          </a:bodyPr>
          <a:lstStyle/>
          <a:p>
            <a:r>
              <a:rPr lang="en-US" altLang="zh-CN" sz="3600" b="1" dirty="0">
                <a:solidFill>
                  <a:srgbClr val="0D00CD"/>
                </a:solidFill>
              </a:rPr>
              <a:t>01. Introduction &amp; Recap</a:t>
            </a:r>
            <a:endParaRPr lang="en-US" altLang="zh-CN" sz="3600" b="1" dirty="0">
              <a:solidFill>
                <a:srgbClr val="0D00CD"/>
              </a:solidFill>
            </a:endParaRPr>
          </a:p>
        </p:txBody>
      </p:sp>
      <p:sp>
        <p:nvSpPr>
          <p:cNvPr id="10" name="文本框 9"/>
          <p:cNvSpPr txBox="1"/>
          <p:nvPr/>
        </p:nvSpPr>
        <p:spPr>
          <a:xfrm>
            <a:off x="37856" y="1807260"/>
            <a:ext cx="9067800" cy="645160"/>
          </a:xfrm>
          <a:prstGeom prst="rect">
            <a:avLst/>
          </a:prstGeom>
          <a:noFill/>
        </p:spPr>
        <p:txBody>
          <a:bodyPr wrap="square" rtlCol="0">
            <a:spAutoFit/>
          </a:bodyPr>
          <a:lstStyle/>
          <a:p>
            <a:r>
              <a:rPr lang="en-US" altLang="zh-CN" sz="3600" b="1" dirty="0">
                <a:solidFill>
                  <a:srgbClr val="0D00CD"/>
                </a:solidFill>
              </a:rPr>
              <a:t>02. </a:t>
            </a:r>
            <a:r>
              <a:rPr lang="en-US" sz="3600" b="1" dirty="0">
                <a:solidFill>
                  <a:srgbClr val="0D00CD"/>
                </a:solidFill>
              </a:rPr>
              <a:t>Analyze the Single Cycle Microprocessor</a:t>
            </a:r>
            <a:endParaRPr lang="en-US" sz="3600" b="1" dirty="0">
              <a:solidFill>
                <a:srgbClr val="0D00CD"/>
              </a:solidFill>
            </a:endParaRPr>
          </a:p>
        </p:txBody>
      </p:sp>
      <p:sp>
        <p:nvSpPr>
          <p:cNvPr id="8" name="文本框 7"/>
          <p:cNvSpPr txBox="1"/>
          <p:nvPr/>
        </p:nvSpPr>
        <p:spPr>
          <a:xfrm>
            <a:off x="-38100" y="2583915"/>
            <a:ext cx="9067800" cy="645160"/>
          </a:xfrm>
          <a:prstGeom prst="rect">
            <a:avLst/>
          </a:prstGeom>
          <a:noFill/>
        </p:spPr>
        <p:txBody>
          <a:bodyPr wrap="square" rtlCol="0">
            <a:spAutoFit/>
          </a:bodyPr>
          <a:lstStyle/>
          <a:p>
            <a:r>
              <a:rPr lang="en-US" altLang="zh-CN" sz="3600" b="1" dirty="0">
                <a:solidFill>
                  <a:srgbClr val="0D00CD"/>
                </a:solidFill>
              </a:rPr>
              <a:t>03. </a:t>
            </a:r>
            <a:r>
              <a:rPr lang="en-US" sz="3600" b="1" dirty="0">
                <a:solidFill>
                  <a:srgbClr val="0D00CD"/>
                </a:solidFill>
              </a:rPr>
              <a:t>Construct a Multi-Cycle </a:t>
            </a:r>
            <a:r>
              <a:rPr lang="en-US" sz="3600" b="1" dirty="0" err="1">
                <a:solidFill>
                  <a:srgbClr val="0D00CD"/>
                </a:solidFill>
              </a:rPr>
              <a:t>Datapath</a:t>
            </a:r>
            <a:endParaRPr lang="en-US" sz="3600" b="1" dirty="0">
              <a:solidFill>
                <a:srgbClr val="0D00CD"/>
              </a:solidFill>
            </a:endParaRPr>
          </a:p>
        </p:txBody>
      </p:sp>
      <p:sp>
        <p:nvSpPr>
          <p:cNvPr id="9" name="文本框 8"/>
          <p:cNvSpPr txBox="1"/>
          <p:nvPr/>
        </p:nvSpPr>
        <p:spPr>
          <a:xfrm>
            <a:off x="-38100" y="3395980"/>
            <a:ext cx="9067800" cy="1193800"/>
          </a:xfrm>
          <a:prstGeom prst="rect">
            <a:avLst/>
          </a:prstGeom>
          <a:noFill/>
        </p:spPr>
        <p:txBody>
          <a:bodyPr wrap="square" rtlCol="0">
            <a:spAutoFit/>
          </a:bodyPr>
          <a:lstStyle/>
          <a:p>
            <a:r>
              <a:rPr lang="en-US" altLang="zh-CN" sz="3600" b="1" dirty="0">
                <a:solidFill>
                  <a:srgbClr val="0D00CD"/>
                </a:solidFill>
              </a:rPr>
              <a:t>04. </a:t>
            </a:r>
            <a:r>
              <a:rPr lang="en-US" sz="3600" b="1" dirty="0">
                <a:solidFill>
                  <a:srgbClr val="0D00CD"/>
                </a:solidFill>
              </a:rPr>
              <a:t>More details of the </a:t>
            </a:r>
            <a:r>
              <a:rPr lang="en-US" sz="3600" b="1" dirty="0">
                <a:solidFill>
                  <a:srgbClr val="0D00CD"/>
                </a:solidFill>
                <a:sym typeface="+mn-ea"/>
              </a:rPr>
              <a:t>Multi-Cycle </a:t>
            </a:r>
            <a:r>
              <a:rPr lang="en-US" sz="3600" b="1" dirty="0" err="1">
                <a:solidFill>
                  <a:srgbClr val="0D00CD"/>
                </a:solidFill>
                <a:sym typeface="+mn-ea"/>
              </a:rPr>
              <a:t>Datapath</a:t>
            </a:r>
            <a:endParaRPr lang="en-US" sz="3600" b="1" dirty="0">
              <a:solidFill>
                <a:srgbClr val="0D00CD"/>
              </a:solidFill>
            </a:endParaRPr>
          </a:p>
          <a:p>
            <a:endParaRPr lang="en-US" sz="3600" b="1" dirty="0">
              <a:solidFill>
                <a:srgbClr val="0D00CD"/>
              </a:solidFill>
            </a:endParaRPr>
          </a:p>
        </p:txBody>
      </p:sp>
      <p:sp>
        <p:nvSpPr>
          <p:cNvPr id="11" name="文本框 7"/>
          <p:cNvSpPr txBox="1"/>
          <p:nvPr/>
        </p:nvSpPr>
        <p:spPr>
          <a:xfrm>
            <a:off x="37807" y="420829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05. Control</a:t>
            </a:r>
            <a:endParaRPr lang="en-US" altLang="zh-CN" sz="3600" b="1" dirty="0">
              <a:solidFill>
                <a:srgbClr val="0D00CD"/>
              </a:solidFill>
            </a:endParaRPr>
          </a:p>
        </p:txBody>
      </p:sp>
      <p:sp>
        <p:nvSpPr>
          <p:cNvPr id="3" name="文本框 7"/>
          <p:cNvSpPr txBox="1"/>
          <p:nvPr/>
        </p:nvSpPr>
        <p:spPr>
          <a:xfrm>
            <a:off x="37807" y="5010304"/>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06. </a:t>
            </a:r>
            <a:r>
              <a:rPr lang="en-US" altLang="zh-CN" sz="3600" b="1" dirty="0">
                <a:solidFill>
                  <a:srgbClr val="FF0000"/>
                </a:solidFill>
              </a:rPr>
              <a:t>Exceptions</a:t>
            </a:r>
            <a:endParaRPr lang="en-US" altLang="zh-CN" sz="3600" b="1" dirty="0">
              <a:solidFill>
                <a:srgbClr val="FF0000"/>
              </a:solidFill>
            </a:endParaRPr>
          </a:p>
        </p:txBody>
      </p:sp>
      <p:sp>
        <p:nvSpPr>
          <p:cNvPr id="4" name="文本框 7"/>
          <p:cNvSpPr txBox="1"/>
          <p:nvPr/>
        </p:nvSpPr>
        <p:spPr>
          <a:xfrm>
            <a:off x="37807" y="5860569"/>
            <a:ext cx="9067800" cy="645160"/>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3600" b="1" dirty="0">
                <a:solidFill>
                  <a:srgbClr val="0D00CD"/>
                </a:solidFill>
              </a:rPr>
              <a:t>07. Summary</a:t>
            </a:r>
            <a:endParaRPr lang="en-US" altLang="zh-CN" sz="3600" b="1" dirty="0">
              <a:solidFill>
                <a:srgbClr val="0D00CD"/>
              </a:solidFill>
            </a:endParaRPr>
          </a:p>
        </p:txBody>
      </p:sp>
      <p:sp>
        <p:nvSpPr>
          <p:cNvPr id="5" name="Date Placeholder 4"/>
          <p:cNvSpPr>
            <a:spLocks noGrp="1"/>
          </p:cNvSpPr>
          <p:nvPr>
            <p:ph type="dt" sz="half" idx="10"/>
          </p:nvPr>
        </p:nvSpPr>
        <p:spPr/>
        <p:txBody>
          <a:bodyPr/>
          <a:lstStyle/>
          <a:p>
            <a:r>
              <a:rPr lang="en-US" altLang="zh-CN" smtClean="0"/>
              <a:t>COaA, LEC10 MulCyc</a:t>
            </a:r>
            <a:endParaRPr lang="en-US" altLang="zh-CN" dirty="0"/>
          </a:p>
        </p:txBody>
      </p:sp>
      <p:sp>
        <p:nvSpPr>
          <p:cNvPr id="12" name="Footer Placeholder 11"/>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13" name="Slide Number Placeholder 12"/>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Exceptions</a:t>
            </a:r>
            <a:endParaRPr lang="zh-CN" altLang="en-US" dirty="0"/>
          </a:p>
        </p:txBody>
      </p:sp>
      <p:sp>
        <p:nvSpPr>
          <p:cNvPr id="7" name="内容占位符 6"/>
          <p:cNvSpPr>
            <a:spLocks noGrp="1"/>
          </p:cNvSpPr>
          <p:nvPr>
            <p:ph sz="quarter" idx="13"/>
          </p:nvPr>
        </p:nvSpPr>
        <p:spPr/>
        <p:txBody>
          <a:bodyPr/>
          <a:lstStyle/>
          <a:p>
            <a:r>
              <a:rPr lang="en-US" altLang="zh-CN" dirty="0"/>
              <a:t>6</a:t>
            </a:r>
            <a:endParaRPr lang="zh-CN" altLang="en-US" dirty="0"/>
          </a:p>
        </p:txBody>
      </p:sp>
      <p:sp>
        <p:nvSpPr>
          <p:cNvPr id="8" name="文本占位符 29698"/>
          <p:cNvSpPr>
            <a:spLocks noGrp="1"/>
          </p:cNvSpPr>
          <p:nvPr/>
        </p:nvSpPr>
        <p:spPr>
          <a:xfrm>
            <a:off x="0" y="4091232"/>
            <a:ext cx="9144000" cy="2839752"/>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pPr>
              <a:spcBef>
                <a:spcPct val="30000"/>
              </a:spcBef>
            </a:pPr>
            <a:r>
              <a:rPr lang="en-US" altLang="zh-CN" dirty="0"/>
              <a:t>Exception = unprogrammed control transfer</a:t>
            </a:r>
            <a:endParaRPr lang="en-US" altLang="zh-CN" dirty="0"/>
          </a:p>
          <a:p>
            <a:pPr lvl="1">
              <a:spcBef>
                <a:spcPct val="30000"/>
              </a:spcBef>
            </a:pPr>
            <a:r>
              <a:rPr lang="en-US" altLang="zh-CN" sz="2400" dirty="0"/>
              <a:t>system takes action to handle the exception</a:t>
            </a:r>
            <a:endParaRPr lang="en-US" altLang="zh-CN" sz="2400" dirty="0"/>
          </a:p>
          <a:p>
            <a:pPr lvl="2">
              <a:spcBef>
                <a:spcPct val="30000"/>
              </a:spcBef>
            </a:pPr>
            <a:r>
              <a:rPr lang="en-US" altLang="zh-CN" sz="2400" dirty="0">
                <a:solidFill>
                  <a:schemeClr val="accent1"/>
                </a:solidFill>
              </a:rPr>
              <a:t>must record the address of the offending instruction</a:t>
            </a:r>
            <a:endParaRPr lang="en-US" altLang="zh-CN" sz="2400" dirty="0">
              <a:solidFill>
                <a:schemeClr val="accent1"/>
              </a:solidFill>
            </a:endParaRPr>
          </a:p>
          <a:p>
            <a:pPr lvl="2">
              <a:spcBef>
                <a:spcPct val="30000"/>
              </a:spcBef>
            </a:pPr>
            <a:r>
              <a:rPr lang="en-US" altLang="zh-CN" sz="2400" dirty="0">
                <a:solidFill>
                  <a:schemeClr val="accent1"/>
                </a:solidFill>
              </a:rPr>
              <a:t>record any other information necessary to return afterwards</a:t>
            </a:r>
            <a:endParaRPr lang="en-US" altLang="zh-CN" sz="2400" dirty="0">
              <a:solidFill>
                <a:schemeClr val="accent1"/>
              </a:solidFill>
            </a:endParaRPr>
          </a:p>
          <a:p>
            <a:pPr lvl="1">
              <a:spcBef>
                <a:spcPct val="30000"/>
              </a:spcBef>
            </a:pPr>
            <a:r>
              <a:rPr lang="en-US" altLang="zh-CN" sz="2400" dirty="0"/>
              <a:t>returns control to user</a:t>
            </a:r>
            <a:endParaRPr lang="en-US" altLang="zh-CN" sz="2400" dirty="0"/>
          </a:p>
          <a:p>
            <a:pPr lvl="1">
              <a:spcBef>
                <a:spcPct val="30000"/>
              </a:spcBef>
            </a:pPr>
            <a:r>
              <a:rPr lang="en-US" altLang="zh-CN" sz="2400" dirty="0"/>
              <a:t>must save &amp; restore user sta</a:t>
            </a:r>
            <a:r>
              <a:rPr lang="en-US" altLang="zh-CN" dirty="0"/>
              <a:t>te</a:t>
            </a:r>
            <a:endParaRPr lang="en-US" altLang="zh-CN" dirty="0"/>
          </a:p>
          <a:p>
            <a:pPr>
              <a:spcBef>
                <a:spcPct val="30000"/>
              </a:spcBef>
            </a:pPr>
            <a:r>
              <a:rPr lang="en-US" altLang="zh-CN" dirty="0"/>
              <a:t>Allows </a:t>
            </a:r>
            <a:r>
              <a:rPr lang="en-US" altLang="zh-CN" dirty="0" err="1"/>
              <a:t>constuction</a:t>
            </a:r>
            <a:r>
              <a:rPr lang="en-US" altLang="zh-CN" dirty="0"/>
              <a:t> of a “user virtual machine”</a:t>
            </a:r>
            <a:endParaRPr lang="en-US" altLang="zh-CN" dirty="0"/>
          </a:p>
        </p:txBody>
      </p:sp>
      <p:sp>
        <p:nvSpPr>
          <p:cNvPr id="9" name="矩形 8"/>
          <p:cNvSpPr/>
          <p:nvPr/>
        </p:nvSpPr>
        <p:spPr>
          <a:xfrm>
            <a:off x="991821" y="3487250"/>
            <a:ext cx="4511675" cy="6381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dirty="0">
                <a:latin typeface="Arial" panose="020B0604020202020204" pitchFamily="34" charset="0"/>
                <a:ea typeface="Times New Roman" panose="02020603050405020304" pitchFamily="18" charset="0"/>
              </a:rPr>
              <a:t>normal control flow:</a:t>
            </a:r>
            <a:endParaRPr lang="en-US" altLang="zh-CN" sz="1800" dirty="0">
              <a:latin typeface="Arial" panose="020B0604020202020204" pitchFamily="34" charset="0"/>
              <a:ea typeface="Times New Roman" panose="02020603050405020304" pitchFamily="18" charset="0"/>
            </a:endParaRPr>
          </a:p>
          <a:p>
            <a:pPr lvl="0"/>
            <a:r>
              <a:rPr lang="en-US" altLang="zh-CN" sz="1800" dirty="0">
                <a:latin typeface="Arial" panose="020B0604020202020204" pitchFamily="34" charset="0"/>
                <a:ea typeface="Times New Roman" panose="02020603050405020304" pitchFamily="18" charset="0"/>
              </a:rPr>
              <a:t> sequential, jumps, branches, calls, returns</a:t>
            </a:r>
            <a:endParaRPr lang="en-US" altLang="zh-CN" sz="1800" dirty="0">
              <a:latin typeface="Arial" panose="020B0604020202020204" pitchFamily="34" charset="0"/>
              <a:ea typeface="Times New Roman" panose="02020603050405020304" pitchFamily="18" charset="0"/>
            </a:endParaRPr>
          </a:p>
        </p:txBody>
      </p:sp>
      <p:sp>
        <p:nvSpPr>
          <p:cNvPr id="10" name="直接连接符 9"/>
          <p:cNvSpPr/>
          <p:nvPr/>
        </p:nvSpPr>
        <p:spPr>
          <a:xfrm flipV="1">
            <a:off x="2316162" y="1717675"/>
            <a:ext cx="3022600" cy="635000"/>
          </a:xfrm>
          <a:prstGeom prst="line">
            <a:avLst/>
          </a:prstGeom>
          <a:ln w="25400" cap="flat" cmpd="sng">
            <a:solidFill>
              <a:schemeClr val="tx1"/>
            </a:solidFill>
            <a:prstDash val="solid"/>
            <a:headEnd type="none" w="med" len="med"/>
            <a:tailEnd type="triangle" w="med" len="med"/>
          </a:ln>
        </p:spPr>
      </p:sp>
      <p:grpSp>
        <p:nvGrpSpPr>
          <p:cNvPr id="11" name="组合 10"/>
          <p:cNvGrpSpPr/>
          <p:nvPr/>
        </p:nvGrpSpPr>
        <p:grpSpPr>
          <a:xfrm>
            <a:off x="1284287" y="960437"/>
            <a:ext cx="1582738" cy="2565400"/>
            <a:chOff x="842" y="589"/>
            <a:chExt cx="997" cy="1616"/>
          </a:xfrm>
        </p:grpSpPr>
        <p:sp>
          <p:nvSpPr>
            <p:cNvPr id="24" name="矩形 23"/>
            <p:cNvSpPr/>
            <p:nvPr/>
          </p:nvSpPr>
          <p:spPr>
            <a:xfrm>
              <a:off x="842" y="589"/>
              <a:ext cx="944" cy="1616"/>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25" name="直接连接符 24"/>
            <p:cNvSpPr/>
            <p:nvPr/>
          </p:nvSpPr>
          <p:spPr>
            <a:xfrm>
              <a:off x="986" y="965"/>
              <a:ext cx="464" cy="0"/>
            </a:xfrm>
            <a:prstGeom prst="line">
              <a:avLst/>
            </a:prstGeom>
            <a:ln w="25400" cap="flat" cmpd="sng">
              <a:solidFill>
                <a:schemeClr val="tx1"/>
              </a:solidFill>
              <a:prstDash val="solid"/>
              <a:headEnd type="none" w="med" len="med"/>
              <a:tailEnd type="none" w="med" len="med"/>
            </a:ln>
          </p:spPr>
        </p:sp>
        <p:sp>
          <p:nvSpPr>
            <p:cNvPr id="26" name="直接连接符 25"/>
            <p:cNvSpPr/>
            <p:nvPr/>
          </p:nvSpPr>
          <p:spPr>
            <a:xfrm>
              <a:off x="986" y="1109"/>
              <a:ext cx="464" cy="0"/>
            </a:xfrm>
            <a:prstGeom prst="line">
              <a:avLst/>
            </a:prstGeom>
            <a:ln w="25400" cap="flat" cmpd="sng">
              <a:solidFill>
                <a:schemeClr val="tx1"/>
              </a:solidFill>
              <a:prstDash val="solid"/>
              <a:headEnd type="none" w="med" len="med"/>
              <a:tailEnd type="none" w="med" len="med"/>
            </a:ln>
          </p:spPr>
        </p:sp>
        <p:sp>
          <p:nvSpPr>
            <p:cNvPr id="27" name="直接连接符 26"/>
            <p:cNvSpPr/>
            <p:nvPr/>
          </p:nvSpPr>
          <p:spPr>
            <a:xfrm>
              <a:off x="986" y="1253"/>
              <a:ext cx="464" cy="0"/>
            </a:xfrm>
            <a:prstGeom prst="line">
              <a:avLst/>
            </a:prstGeom>
            <a:ln w="25400" cap="flat" cmpd="sng">
              <a:solidFill>
                <a:schemeClr val="tx1"/>
              </a:solidFill>
              <a:prstDash val="solid"/>
              <a:headEnd type="none" w="med" len="med"/>
              <a:tailEnd type="none" w="med" len="med"/>
            </a:ln>
          </p:spPr>
        </p:sp>
        <p:sp>
          <p:nvSpPr>
            <p:cNvPr id="28" name="直接连接符 27"/>
            <p:cNvSpPr/>
            <p:nvPr/>
          </p:nvSpPr>
          <p:spPr>
            <a:xfrm>
              <a:off x="986" y="1397"/>
              <a:ext cx="464" cy="0"/>
            </a:xfrm>
            <a:prstGeom prst="line">
              <a:avLst/>
            </a:prstGeom>
            <a:ln w="25400" cap="flat" cmpd="sng">
              <a:solidFill>
                <a:schemeClr val="tx1"/>
              </a:solidFill>
              <a:prstDash val="solid"/>
              <a:headEnd type="none" w="med" len="med"/>
              <a:tailEnd type="none" w="med" len="med"/>
            </a:ln>
          </p:spPr>
        </p:sp>
        <p:sp>
          <p:nvSpPr>
            <p:cNvPr id="29" name="直接连接符 28"/>
            <p:cNvSpPr/>
            <p:nvPr/>
          </p:nvSpPr>
          <p:spPr>
            <a:xfrm>
              <a:off x="986" y="1541"/>
              <a:ext cx="464" cy="0"/>
            </a:xfrm>
            <a:prstGeom prst="line">
              <a:avLst/>
            </a:prstGeom>
            <a:ln w="25400" cap="flat" cmpd="sng">
              <a:solidFill>
                <a:schemeClr val="tx1"/>
              </a:solidFill>
              <a:prstDash val="solid"/>
              <a:headEnd type="none" w="med" len="med"/>
              <a:tailEnd type="none" w="med" len="med"/>
            </a:ln>
          </p:spPr>
        </p:sp>
        <p:sp>
          <p:nvSpPr>
            <p:cNvPr id="30" name="直接连接符 29"/>
            <p:cNvSpPr/>
            <p:nvPr/>
          </p:nvSpPr>
          <p:spPr>
            <a:xfrm>
              <a:off x="986" y="1685"/>
              <a:ext cx="464" cy="0"/>
            </a:xfrm>
            <a:prstGeom prst="line">
              <a:avLst/>
            </a:prstGeom>
            <a:ln w="25400" cap="flat" cmpd="sng">
              <a:solidFill>
                <a:schemeClr val="tx1"/>
              </a:solidFill>
              <a:prstDash val="solid"/>
              <a:headEnd type="none" w="med" len="med"/>
              <a:tailEnd type="none" w="med" len="med"/>
            </a:ln>
          </p:spPr>
        </p:sp>
        <p:sp>
          <p:nvSpPr>
            <p:cNvPr id="31" name="矩形 30"/>
            <p:cNvSpPr/>
            <p:nvPr/>
          </p:nvSpPr>
          <p:spPr>
            <a:xfrm>
              <a:off x="869" y="611"/>
              <a:ext cx="970" cy="229"/>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user program</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32" name="直接连接符 31"/>
            <p:cNvSpPr/>
            <p:nvPr/>
          </p:nvSpPr>
          <p:spPr>
            <a:xfrm>
              <a:off x="930" y="1069"/>
              <a:ext cx="0" cy="992"/>
            </a:xfrm>
            <a:prstGeom prst="line">
              <a:avLst/>
            </a:prstGeom>
            <a:ln w="25400" cap="flat" cmpd="sng">
              <a:solidFill>
                <a:schemeClr val="tx1"/>
              </a:solidFill>
              <a:prstDash val="solid"/>
              <a:headEnd type="none" w="med" len="med"/>
              <a:tailEnd type="triangle" w="med" len="med"/>
            </a:ln>
          </p:spPr>
        </p:sp>
        <p:sp>
          <p:nvSpPr>
            <p:cNvPr id="33" name="直接连接符 32"/>
            <p:cNvSpPr/>
            <p:nvPr/>
          </p:nvSpPr>
          <p:spPr>
            <a:xfrm>
              <a:off x="986" y="1829"/>
              <a:ext cx="464" cy="0"/>
            </a:xfrm>
            <a:prstGeom prst="line">
              <a:avLst/>
            </a:prstGeom>
            <a:ln w="25400" cap="flat" cmpd="sng">
              <a:solidFill>
                <a:schemeClr val="tx1"/>
              </a:solidFill>
              <a:prstDash val="solid"/>
              <a:headEnd type="none" w="med" len="med"/>
              <a:tailEnd type="none" w="med" len="med"/>
            </a:ln>
          </p:spPr>
        </p:sp>
        <p:sp>
          <p:nvSpPr>
            <p:cNvPr id="34" name="直接连接符 33"/>
            <p:cNvSpPr/>
            <p:nvPr/>
          </p:nvSpPr>
          <p:spPr>
            <a:xfrm>
              <a:off x="986" y="1973"/>
              <a:ext cx="464" cy="0"/>
            </a:xfrm>
            <a:prstGeom prst="line">
              <a:avLst/>
            </a:prstGeom>
            <a:ln w="25400" cap="flat" cmpd="sng">
              <a:solidFill>
                <a:schemeClr val="tx1"/>
              </a:solidFill>
              <a:prstDash val="solid"/>
              <a:headEnd type="none" w="med" len="med"/>
              <a:tailEnd type="none" w="med" len="med"/>
            </a:ln>
          </p:spPr>
        </p:sp>
        <p:sp>
          <p:nvSpPr>
            <p:cNvPr id="35" name="直接连接符 34"/>
            <p:cNvSpPr/>
            <p:nvPr/>
          </p:nvSpPr>
          <p:spPr>
            <a:xfrm>
              <a:off x="986" y="2117"/>
              <a:ext cx="464" cy="0"/>
            </a:xfrm>
            <a:prstGeom prst="line">
              <a:avLst/>
            </a:prstGeom>
            <a:ln w="25400" cap="flat" cmpd="sng">
              <a:solidFill>
                <a:schemeClr val="tx1"/>
              </a:solidFill>
              <a:prstDash val="solid"/>
              <a:headEnd type="none" w="med" len="med"/>
              <a:tailEnd type="none" w="med" len="med"/>
            </a:ln>
          </p:spPr>
        </p:sp>
      </p:grpSp>
      <p:sp>
        <p:nvSpPr>
          <p:cNvPr id="12" name="矩形 11"/>
          <p:cNvSpPr/>
          <p:nvPr/>
        </p:nvSpPr>
        <p:spPr>
          <a:xfrm>
            <a:off x="5516562" y="904875"/>
            <a:ext cx="1498600" cy="2794000"/>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3" name="直接连接符 12"/>
          <p:cNvSpPr/>
          <p:nvPr/>
        </p:nvSpPr>
        <p:spPr>
          <a:xfrm>
            <a:off x="5745162" y="1806575"/>
            <a:ext cx="736600" cy="0"/>
          </a:xfrm>
          <a:prstGeom prst="line">
            <a:avLst/>
          </a:prstGeom>
          <a:ln w="25400" cap="flat" cmpd="sng">
            <a:solidFill>
              <a:schemeClr val="tx1"/>
            </a:solidFill>
            <a:prstDash val="solid"/>
            <a:headEnd type="none" w="med" len="med"/>
            <a:tailEnd type="none" w="med" len="med"/>
          </a:ln>
        </p:spPr>
      </p:sp>
      <p:sp>
        <p:nvSpPr>
          <p:cNvPr id="14" name="直接连接符 13"/>
          <p:cNvSpPr/>
          <p:nvPr/>
        </p:nvSpPr>
        <p:spPr>
          <a:xfrm>
            <a:off x="5745162" y="2035175"/>
            <a:ext cx="736600" cy="0"/>
          </a:xfrm>
          <a:prstGeom prst="line">
            <a:avLst/>
          </a:prstGeom>
          <a:ln w="25400" cap="flat" cmpd="sng">
            <a:solidFill>
              <a:schemeClr val="tx1"/>
            </a:solidFill>
            <a:prstDash val="solid"/>
            <a:headEnd type="none" w="med" len="med"/>
            <a:tailEnd type="none" w="med" len="med"/>
          </a:ln>
        </p:spPr>
      </p:sp>
      <p:sp>
        <p:nvSpPr>
          <p:cNvPr id="15" name="直接连接符 14"/>
          <p:cNvSpPr/>
          <p:nvPr/>
        </p:nvSpPr>
        <p:spPr>
          <a:xfrm>
            <a:off x="5745162" y="2263775"/>
            <a:ext cx="736600" cy="0"/>
          </a:xfrm>
          <a:prstGeom prst="line">
            <a:avLst/>
          </a:prstGeom>
          <a:ln w="25400" cap="flat" cmpd="sng">
            <a:solidFill>
              <a:schemeClr val="tx1"/>
            </a:solidFill>
            <a:prstDash val="solid"/>
            <a:headEnd type="none" w="med" len="med"/>
            <a:tailEnd type="none" w="med" len="med"/>
          </a:ln>
        </p:spPr>
      </p:sp>
      <p:sp>
        <p:nvSpPr>
          <p:cNvPr id="16" name="直接连接符 15"/>
          <p:cNvSpPr/>
          <p:nvPr/>
        </p:nvSpPr>
        <p:spPr>
          <a:xfrm>
            <a:off x="5745162" y="2492375"/>
            <a:ext cx="736600" cy="0"/>
          </a:xfrm>
          <a:prstGeom prst="line">
            <a:avLst/>
          </a:prstGeom>
          <a:ln w="25400" cap="flat" cmpd="sng">
            <a:solidFill>
              <a:schemeClr val="tx1"/>
            </a:solidFill>
            <a:prstDash val="solid"/>
            <a:headEnd type="none" w="med" len="med"/>
            <a:tailEnd type="none" w="med" len="med"/>
          </a:ln>
        </p:spPr>
      </p:sp>
      <p:sp>
        <p:nvSpPr>
          <p:cNvPr id="17" name="直接连接符 16"/>
          <p:cNvSpPr/>
          <p:nvPr/>
        </p:nvSpPr>
        <p:spPr>
          <a:xfrm>
            <a:off x="5745162" y="2720975"/>
            <a:ext cx="736600" cy="0"/>
          </a:xfrm>
          <a:prstGeom prst="line">
            <a:avLst/>
          </a:prstGeom>
          <a:ln w="25400" cap="flat" cmpd="sng">
            <a:solidFill>
              <a:schemeClr val="tx1"/>
            </a:solidFill>
            <a:prstDash val="solid"/>
            <a:headEnd type="none" w="med" len="med"/>
            <a:tailEnd type="none" w="med" len="med"/>
          </a:ln>
        </p:spPr>
      </p:sp>
      <p:sp>
        <p:nvSpPr>
          <p:cNvPr id="18" name="直接连接符 17"/>
          <p:cNvSpPr/>
          <p:nvPr/>
        </p:nvSpPr>
        <p:spPr>
          <a:xfrm>
            <a:off x="5745162" y="2949575"/>
            <a:ext cx="736600" cy="0"/>
          </a:xfrm>
          <a:prstGeom prst="line">
            <a:avLst/>
          </a:prstGeom>
          <a:ln w="25400" cap="flat" cmpd="sng">
            <a:solidFill>
              <a:schemeClr val="tx1"/>
            </a:solidFill>
            <a:prstDash val="solid"/>
            <a:headEnd type="none" w="med" len="med"/>
            <a:tailEnd type="none" w="med" len="med"/>
          </a:ln>
        </p:spPr>
      </p:sp>
      <p:sp>
        <p:nvSpPr>
          <p:cNvPr id="19" name="矩形 18"/>
          <p:cNvSpPr/>
          <p:nvPr/>
        </p:nvSpPr>
        <p:spPr>
          <a:xfrm>
            <a:off x="5559425" y="939800"/>
            <a:ext cx="1184275" cy="912812"/>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System</a:t>
            </a:r>
            <a:endParaRPr lang="en-US" altLang="zh-CN" sz="1800">
              <a:solidFill>
                <a:schemeClr val="accent1"/>
              </a:solidFill>
              <a:latin typeface="Arial" panose="020B0604020202020204" pitchFamily="34" charset="0"/>
              <a:ea typeface="Times New Roman" panose="02020603050405020304" pitchFamily="18" charset="0"/>
            </a:endParaRPr>
          </a:p>
          <a:p>
            <a:pPr lvl="0"/>
            <a:r>
              <a:rPr lang="en-US" altLang="zh-CN" sz="1800">
                <a:solidFill>
                  <a:schemeClr val="accent1"/>
                </a:solidFill>
                <a:latin typeface="Arial" panose="020B0604020202020204" pitchFamily="34" charset="0"/>
                <a:ea typeface="Times New Roman" panose="02020603050405020304" pitchFamily="18" charset="0"/>
              </a:rPr>
              <a:t>Exception</a:t>
            </a:r>
            <a:endParaRPr lang="en-US" altLang="zh-CN" sz="1800">
              <a:solidFill>
                <a:schemeClr val="accent1"/>
              </a:solidFill>
              <a:latin typeface="Arial" panose="020B0604020202020204" pitchFamily="34" charset="0"/>
              <a:ea typeface="Times New Roman" panose="02020603050405020304" pitchFamily="18" charset="0"/>
            </a:endParaRPr>
          </a:p>
          <a:p>
            <a:pPr lvl="0"/>
            <a:r>
              <a:rPr lang="en-US" altLang="zh-CN" sz="1800">
                <a:solidFill>
                  <a:schemeClr val="accent1"/>
                </a:solidFill>
                <a:latin typeface="Arial" panose="020B0604020202020204" pitchFamily="34" charset="0"/>
                <a:ea typeface="Times New Roman" panose="02020603050405020304" pitchFamily="18" charset="0"/>
              </a:rPr>
              <a:t>Handler</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20" name="直接连接符 19"/>
          <p:cNvSpPr/>
          <p:nvPr/>
        </p:nvSpPr>
        <p:spPr>
          <a:xfrm>
            <a:off x="5656262" y="1971675"/>
            <a:ext cx="0" cy="1041400"/>
          </a:xfrm>
          <a:prstGeom prst="line">
            <a:avLst/>
          </a:prstGeom>
          <a:ln w="25400" cap="flat" cmpd="sng">
            <a:solidFill>
              <a:schemeClr val="tx1"/>
            </a:solidFill>
            <a:prstDash val="solid"/>
            <a:headEnd type="none" w="med" len="med"/>
            <a:tailEnd type="triangle" w="med" len="med"/>
          </a:ln>
        </p:spPr>
      </p:sp>
      <p:sp>
        <p:nvSpPr>
          <p:cNvPr id="21" name="矩形 20"/>
          <p:cNvSpPr/>
          <p:nvPr/>
        </p:nvSpPr>
        <p:spPr>
          <a:xfrm>
            <a:off x="3349625" y="1549400"/>
            <a:ext cx="1247775" cy="363537"/>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latin typeface="Arial" panose="020B0604020202020204" pitchFamily="34" charset="0"/>
                <a:ea typeface="Times New Roman" panose="02020603050405020304" pitchFamily="18" charset="0"/>
              </a:rPr>
              <a:t>Exception:</a:t>
            </a:r>
            <a:endParaRPr lang="en-US" altLang="zh-CN" sz="1800">
              <a:latin typeface="Arial" panose="020B0604020202020204" pitchFamily="34" charset="0"/>
              <a:ea typeface="Times New Roman" panose="02020603050405020304" pitchFamily="18" charset="0"/>
            </a:endParaRPr>
          </a:p>
        </p:txBody>
      </p:sp>
      <p:sp>
        <p:nvSpPr>
          <p:cNvPr id="22" name="直接连接符 21"/>
          <p:cNvSpPr/>
          <p:nvPr/>
        </p:nvSpPr>
        <p:spPr>
          <a:xfrm flipH="1" flipV="1">
            <a:off x="2366962" y="2403475"/>
            <a:ext cx="3225800" cy="711200"/>
          </a:xfrm>
          <a:prstGeom prst="line">
            <a:avLst/>
          </a:prstGeom>
          <a:ln w="25400" cap="flat" cmpd="sng">
            <a:solidFill>
              <a:schemeClr val="tx1"/>
            </a:solidFill>
            <a:prstDash val="solid"/>
            <a:headEnd type="none" w="med" len="med"/>
            <a:tailEnd type="triangle" w="med" len="med"/>
          </a:ln>
        </p:spPr>
      </p:sp>
      <p:sp>
        <p:nvSpPr>
          <p:cNvPr id="23" name="矩形 22"/>
          <p:cNvSpPr/>
          <p:nvPr/>
        </p:nvSpPr>
        <p:spPr>
          <a:xfrm>
            <a:off x="5559425" y="2997200"/>
            <a:ext cx="1298575" cy="6381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latin typeface="Arial" panose="020B0604020202020204" pitchFamily="34" charset="0"/>
                <a:ea typeface="Times New Roman" panose="02020603050405020304" pitchFamily="18" charset="0"/>
              </a:rPr>
              <a:t>return from</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exception</a:t>
            </a:r>
            <a:endParaRPr lang="en-US" altLang="zh-CN" sz="1800">
              <a:latin typeface="Arial" panose="020B0604020202020204" pitchFamily="34" charset="0"/>
              <a:ea typeface="Times New Roman" panose="02020603050405020304" pitchFamily="18" charset="0"/>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sz="2400" dirty="0"/>
              <a:t>Two Types of Exceptions: Interrupts and Traps</a:t>
            </a:r>
            <a:endParaRPr lang="zh-CN" altLang="en-US" sz="2400" dirty="0"/>
          </a:p>
        </p:txBody>
      </p:sp>
      <p:sp>
        <p:nvSpPr>
          <p:cNvPr id="7" name="内容占位符 6"/>
          <p:cNvSpPr>
            <a:spLocks noGrp="1"/>
          </p:cNvSpPr>
          <p:nvPr>
            <p:ph sz="quarter" idx="13"/>
          </p:nvPr>
        </p:nvSpPr>
        <p:spPr>
          <a:xfrm>
            <a:off x="228601" y="116837"/>
            <a:ext cx="990600" cy="568325"/>
          </a:xfrm>
        </p:spPr>
        <p:txBody>
          <a:bodyPr/>
          <a:lstStyle/>
          <a:p>
            <a:r>
              <a:rPr lang="en-US" altLang="zh-CN" dirty="0"/>
              <a:t>6.1</a:t>
            </a:r>
            <a:endParaRPr lang="zh-CN" altLang="en-US" dirty="0"/>
          </a:p>
        </p:txBody>
      </p:sp>
      <p:sp>
        <p:nvSpPr>
          <p:cNvPr id="8" name="文本占位符 31746"/>
          <p:cNvSpPr>
            <a:spLocks noGrp="1"/>
          </p:cNvSpPr>
          <p:nvPr/>
        </p:nvSpPr>
        <p:spPr>
          <a:xfrm>
            <a:off x="0" y="914400"/>
            <a:ext cx="4953000" cy="5960606"/>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pPr>
              <a:lnSpc>
                <a:spcPct val="95000"/>
              </a:lnSpc>
              <a:spcBef>
                <a:spcPct val="25000"/>
              </a:spcBef>
            </a:pPr>
            <a:r>
              <a:rPr lang="en-US" altLang="zh-CN" dirty="0"/>
              <a:t>Interrupts</a:t>
            </a:r>
            <a:endParaRPr lang="en-US" altLang="zh-CN" dirty="0"/>
          </a:p>
          <a:p>
            <a:pPr lvl="1">
              <a:lnSpc>
                <a:spcPct val="95000"/>
              </a:lnSpc>
              <a:spcBef>
                <a:spcPct val="25000"/>
              </a:spcBef>
            </a:pPr>
            <a:r>
              <a:rPr lang="en-US" altLang="zh-CN" sz="2400" dirty="0">
                <a:solidFill>
                  <a:schemeClr val="accent1"/>
                </a:solidFill>
              </a:rPr>
              <a:t>caused by external events: </a:t>
            </a:r>
            <a:endParaRPr lang="en-US" altLang="zh-CN" sz="2400" dirty="0">
              <a:solidFill>
                <a:schemeClr val="accent1"/>
              </a:solidFill>
            </a:endParaRPr>
          </a:p>
          <a:p>
            <a:pPr lvl="2">
              <a:lnSpc>
                <a:spcPct val="95000"/>
              </a:lnSpc>
              <a:spcBef>
                <a:spcPct val="25000"/>
              </a:spcBef>
            </a:pPr>
            <a:r>
              <a:rPr lang="en-US" altLang="zh-CN" sz="2400" dirty="0"/>
              <a:t>Network, Keyboard, Disk I/O, Timer</a:t>
            </a:r>
            <a:endParaRPr lang="en-US" altLang="zh-CN" sz="2400" dirty="0"/>
          </a:p>
          <a:p>
            <a:pPr lvl="1">
              <a:lnSpc>
                <a:spcPct val="95000"/>
              </a:lnSpc>
              <a:spcBef>
                <a:spcPct val="25000"/>
              </a:spcBef>
            </a:pPr>
            <a:r>
              <a:rPr lang="en-US" altLang="zh-CN" sz="2400" dirty="0">
                <a:solidFill>
                  <a:schemeClr val="accent1"/>
                </a:solidFill>
              </a:rPr>
              <a:t>asynchronous</a:t>
            </a:r>
            <a:r>
              <a:rPr lang="en-US" altLang="zh-CN" sz="2400" dirty="0"/>
              <a:t> to program execution</a:t>
            </a:r>
            <a:endParaRPr lang="en-US" altLang="zh-CN" sz="2400" dirty="0"/>
          </a:p>
          <a:p>
            <a:pPr lvl="2">
              <a:lnSpc>
                <a:spcPct val="95000"/>
              </a:lnSpc>
              <a:spcBef>
                <a:spcPct val="25000"/>
              </a:spcBef>
            </a:pPr>
            <a:r>
              <a:rPr lang="en-US" altLang="zh-CN" sz="2400" dirty="0"/>
              <a:t>Most interrupts can be disabled for brief periods of time</a:t>
            </a:r>
            <a:endParaRPr lang="en-US" altLang="zh-CN" sz="2400" dirty="0"/>
          </a:p>
          <a:p>
            <a:pPr lvl="2">
              <a:lnSpc>
                <a:spcPct val="95000"/>
              </a:lnSpc>
              <a:spcBef>
                <a:spcPct val="25000"/>
              </a:spcBef>
            </a:pPr>
            <a:r>
              <a:rPr lang="en-US" altLang="zh-CN" sz="2400" dirty="0"/>
              <a:t>Some (like “Power Failing”) are non-</a:t>
            </a:r>
            <a:r>
              <a:rPr lang="en-US" altLang="zh-CN" sz="2400" dirty="0" err="1"/>
              <a:t>maskable</a:t>
            </a:r>
            <a:r>
              <a:rPr lang="en-US" altLang="zh-CN" sz="2400" dirty="0"/>
              <a:t> (NMI)</a:t>
            </a:r>
            <a:endParaRPr lang="en-US" altLang="zh-CN" sz="2400" dirty="0"/>
          </a:p>
          <a:p>
            <a:pPr lvl="1">
              <a:lnSpc>
                <a:spcPct val="95000"/>
              </a:lnSpc>
              <a:spcBef>
                <a:spcPct val="25000"/>
              </a:spcBef>
            </a:pPr>
            <a:r>
              <a:rPr lang="en-US" altLang="zh-CN" sz="2400" dirty="0"/>
              <a:t>may be handled between instructions</a:t>
            </a:r>
            <a:endParaRPr lang="en-US" altLang="zh-CN" sz="2400" dirty="0"/>
          </a:p>
          <a:p>
            <a:pPr lvl="1">
              <a:lnSpc>
                <a:spcPct val="95000"/>
              </a:lnSpc>
              <a:spcBef>
                <a:spcPct val="25000"/>
              </a:spcBef>
            </a:pPr>
            <a:r>
              <a:rPr lang="en-US" altLang="zh-CN" sz="2400" dirty="0"/>
              <a:t>simply suspend and resume user program</a:t>
            </a:r>
            <a:endParaRPr lang="en-US" altLang="zh-CN" sz="2400" dirty="0"/>
          </a:p>
        </p:txBody>
      </p:sp>
      <p:sp>
        <p:nvSpPr>
          <p:cNvPr id="9" name="矩形 8"/>
          <p:cNvSpPr/>
          <p:nvPr/>
        </p:nvSpPr>
        <p:spPr>
          <a:xfrm>
            <a:off x="4724400" y="864688"/>
            <a:ext cx="4572000" cy="5650778"/>
          </a:xfrm>
          <a:prstGeom prst="rect">
            <a:avLst/>
          </a:prstGeom>
        </p:spPr>
        <p:txBody>
          <a:bodyPr>
            <a:spAutoFit/>
          </a:bodyPr>
          <a:lstStyle/>
          <a:p>
            <a:pPr>
              <a:lnSpc>
                <a:spcPct val="95000"/>
              </a:lnSpc>
              <a:spcBef>
                <a:spcPct val="25000"/>
              </a:spcBef>
            </a:pPr>
            <a:r>
              <a:rPr lang="en-US" altLang="zh-CN" sz="2400" b="1" dirty="0"/>
              <a:t>Traps </a:t>
            </a:r>
            <a:endParaRPr lang="en-US" altLang="zh-CN" sz="2400" b="1" dirty="0"/>
          </a:p>
          <a:p>
            <a:pPr lvl="1">
              <a:lnSpc>
                <a:spcPct val="95000"/>
              </a:lnSpc>
              <a:spcBef>
                <a:spcPct val="25000"/>
              </a:spcBef>
            </a:pPr>
            <a:r>
              <a:rPr lang="en-US" altLang="zh-CN" sz="2400" b="1" dirty="0">
                <a:solidFill>
                  <a:schemeClr val="accent1"/>
                </a:solidFill>
              </a:rPr>
              <a:t>caused by internal events</a:t>
            </a:r>
            <a:endParaRPr lang="en-US" altLang="zh-CN" sz="2400" b="1" dirty="0"/>
          </a:p>
          <a:p>
            <a:pPr lvl="2">
              <a:lnSpc>
                <a:spcPct val="95000"/>
              </a:lnSpc>
              <a:spcBef>
                <a:spcPct val="25000"/>
              </a:spcBef>
            </a:pPr>
            <a:r>
              <a:rPr lang="en-US" altLang="zh-CN" sz="2400" b="1" dirty="0"/>
              <a:t>exceptional conditions (overflow)</a:t>
            </a:r>
            <a:endParaRPr lang="en-US" altLang="zh-CN" sz="2400" b="1" dirty="0"/>
          </a:p>
          <a:p>
            <a:pPr lvl="2">
              <a:lnSpc>
                <a:spcPct val="95000"/>
              </a:lnSpc>
              <a:spcBef>
                <a:spcPct val="25000"/>
              </a:spcBef>
            </a:pPr>
            <a:r>
              <a:rPr lang="en-US" altLang="zh-CN" sz="2400" b="1" dirty="0"/>
              <a:t>errors (parity)</a:t>
            </a:r>
            <a:endParaRPr lang="en-US" altLang="zh-CN" sz="2400" b="1" dirty="0"/>
          </a:p>
          <a:p>
            <a:pPr lvl="2">
              <a:lnSpc>
                <a:spcPct val="95000"/>
              </a:lnSpc>
              <a:spcBef>
                <a:spcPct val="25000"/>
              </a:spcBef>
            </a:pPr>
            <a:r>
              <a:rPr lang="en-US" altLang="zh-CN" sz="2400" b="1" dirty="0"/>
              <a:t>faults (non-resident page)</a:t>
            </a:r>
            <a:endParaRPr lang="en-US" altLang="zh-CN" sz="2400" b="1" dirty="0"/>
          </a:p>
          <a:p>
            <a:pPr lvl="1">
              <a:lnSpc>
                <a:spcPct val="95000"/>
              </a:lnSpc>
              <a:spcBef>
                <a:spcPct val="25000"/>
              </a:spcBef>
            </a:pPr>
            <a:r>
              <a:rPr lang="en-US" altLang="zh-CN" sz="2400" b="1" dirty="0">
                <a:solidFill>
                  <a:schemeClr val="accent1"/>
                </a:solidFill>
              </a:rPr>
              <a:t>synchronous</a:t>
            </a:r>
            <a:r>
              <a:rPr lang="en-US" altLang="zh-CN" sz="2400" b="1" dirty="0"/>
              <a:t> to program execution</a:t>
            </a:r>
            <a:endParaRPr lang="en-US" altLang="zh-CN" sz="2400" b="1" dirty="0"/>
          </a:p>
          <a:p>
            <a:pPr lvl="1">
              <a:lnSpc>
                <a:spcPct val="95000"/>
              </a:lnSpc>
              <a:spcBef>
                <a:spcPct val="25000"/>
              </a:spcBef>
            </a:pPr>
            <a:r>
              <a:rPr lang="en-US" altLang="zh-CN" sz="2400" b="1" dirty="0"/>
              <a:t>condition must be remedied by the handler</a:t>
            </a:r>
            <a:endParaRPr lang="en-US" altLang="zh-CN" sz="2400" b="1" dirty="0"/>
          </a:p>
          <a:p>
            <a:pPr lvl="1">
              <a:lnSpc>
                <a:spcPct val="95000"/>
              </a:lnSpc>
              <a:spcBef>
                <a:spcPct val="25000"/>
              </a:spcBef>
            </a:pPr>
            <a:r>
              <a:rPr lang="en-US" altLang="zh-CN" sz="2400" b="1" dirty="0"/>
              <a:t>instruction may be retried or simulated and program continued or program may be aborted</a:t>
            </a:r>
            <a:endParaRPr lang="en-US" altLang="zh-CN" sz="2400" b="1"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Traps and Interrupts</a:t>
            </a:r>
            <a:endParaRPr lang="zh-CN" altLang="en-US" dirty="0"/>
          </a:p>
        </p:txBody>
      </p:sp>
      <p:sp>
        <p:nvSpPr>
          <p:cNvPr id="7" name="内容占位符 6"/>
          <p:cNvSpPr>
            <a:spLocks noGrp="1"/>
          </p:cNvSpPr>
          <p:nvPr>
            <p:ph sz="quarter" idx="13"/>
          </p:nvPr>
        </p:nvSpPr>
        <p:spPr>
          <a:xfrm>
            <a:off x="228601" y="116837"/>
            <a:ext cx="838200" cy="568325"/>
          </a:xfrm>
        </p:spPr>
        <p:txBody>
          <a:bodyPr/>
          <a:lstStyle/>
          <a:p>
            <a:r>
              <a:rPr lang="en-US" altLang="zh-CN" dirty="0"/>
              <a:t>6.2</a:t>
            </a:r>
            <a:endParaRPr lang="zh-CN" altLang="en-US" dirty="0"/>
          </a:p>
        </p:txBody>
      </p:sp>
      <p:sp>
        <p:nvSpPr>
          <p:cNvPr id="8" name="文本占位符 32770"/>
          <p:cNvSpPr>
            <a:spLocks noGrp="1"/>
          </p:cNvSpPr>
          <p:nvPr/>
        </p:nvSpPr>
        <p:spPr>
          <a:xfrm>
            <a:off x="0" y="1143000"/>
            <a:ext cx="8724900" cy="3784626"/>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pPr defTabSz="0">
              <a:tabLst>
                <a:tab pos="3771900" algn="l"/>
                <a:tab pos="5657850" algn="l"/>
              </a:tabLst>
            </a:pPr>
            <a:r>
              <a:rPr lang="en-US" altLang="zh-CN" sz="2800" dirty="0"/>
              <a:t>exception means any unexpected change in control flow, without distinguishing internal or external; </a:t>
            </a:r>
            <a:br>
              <a:rPr lang="en-US" altLang="zh-CN" sz="2800" dirty="0"/>
            </a:br>
            <a:endParaRPr lang="en-US" altLang="zh-CN" sz="2800" dirty="0"/>
          </a:p>
          <a:p>
            <a:pPr defTabSz="0">
              <a:buNone/>
              <a:tabLst>
                <a:tab pos="3771900" algn="l"/>
                <a:tab pos="5657850" algn="l"/>
              </a:tabLst>
            </a:pPr>
            <a:r>
              <a:rPr lang="en-US" altLang="zh-CN" i="1" u="sng" dirty="0"/>
              <a:t>Type of event	   From where?	      terminology</a:t>
            </a:r>
            <a:br>
              <a:rPr lang="en-US" altLang="zh-CN" dirty="0"/>
            </a:br>
            <a:r>
              <a:rPr lang="en-US" altLang="zh-CN" dirty="0"/>
              <a:t>I/O device request	    External	Interrupt</a:t>
            </a:r>
            <a:br>
              <a:rPr lang="en-US" altLang="zh-CN" dirty="0"/>
            </a:br>
            <a:r>
              <a:rPr lang="en-US" altLang="zh-CN" dirty="0"/>
              <a:t>Invoke OS from user program	Internal	Trap</a:t>
            </a:r>
            <a:br>
              <a:rPr lang="en-US" altLang="zh-CN" dirty="0"/>
            </a:br>
            <a:r>
              <a:rPr lang="en-US" altLang="zh-CN" dirty="0"/>
              <a:t>Arithmetic overflow 	      Internal	Trap</a:t>
            </a:r>
            <a:br>
              <a:rPr lang="en-US" altLang="zh-CN" dirty="0"/>
            </a:br>
            <a:r>
              <a:rPr lang="en-US" altLang="zh-CN" dirty="0" smtClean="0"/>
              <a:t>Using an </a:t>
            </a:r>
            <a:r>
              <a:rPr lang="en-US" altLang="zh-CN" dirty="0"/>
              <a:t>undefined instruction	Internal	Trap</a:t>
            </a:r>
            <a:br>
              <a:rPr lang="en-US" altLang="zh-CN" dirty="0"/>
            </a:br>
            <a:r>
              <a:rPr lang="en-US" altLang="zh-CN" dirty="0" smtClean="0"/>
              <a:t>Hardware </a:t>
            </a:r>
            <a:r>
              <a:rPr lang="en-US" altLang="zh-CN" dirty="0"/>
              <a:t>malfunctions	      Either	Trap or Interrupt</a:t>
            </a:r>
            <a:endParaRPr lang="en-US" altLang="zh-CN" dirty="0"/>
          </a:p>
          <a:p>
            <a:pPr defTabSz="0">
              <a:buNone/>
              <a:tabLst>
                <a:tab pos="3771900" algn="l"/>
                <a:tab pos="5657850" algn="l"/>
              </a:tabLst>
            </a:pPr>
            <a:endParaRPr lang="en-US" altLang="zh-CN" sz="2000" b="0" dirty="0"/>
          </a:p>
          <a:p>
            <a:pPr defTabSz="0">
              <a:buNone/>
              <a:tabLst>
                <a:tab pos="3771900" algn="l"/>
                <a:tab pos="5657850" algn="l"/>
              </a:tabLst>
            </a:pPr>
            <a:endParaRPr lang="en-US" altLang="zh-CN" sz="2000" b="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sz="2400">
                <a:sym typeface="+mn-ea"/>
              </a:rPr>
              <a:t>Recap: The “Truth Table” for the Main Control</a:t>
            </a:r>
            <a:endParaRPr lang="zh-CN" altLang="en-US" sz="2400" dirty="0"/>
          </a:p>
        </p:txBody>
      </p:sp>
      <p:sp>
        <p:nvSpPr>
          <p:cNvPr id="7" name="内容占位符 6"/>
          <p:cNvSpPr>
            <a:spLocks noGrp="1"/>
          </p:cNvSpPr>
          <p:nvPr>
            <p:ph sz="quarter" idx="13"/>
          </p:nvPr>
        </p:nvSpPr>
        <p:spPr>
          <a:xfrm>
            <a:off x="228601" y="116837"/>
            <a:ext cx="838200" cy="568325"/>
          </a:xfrm>
        </p:spPr>
        <p:txBody>
          <a:bodyPr/>
          <a:lstStyle/>
          <a:p>
            <a:r>
              <a:rPr lang="en-US" dirty="0"/>
              <a:t> 1.3</a:t>
            </a:r>
            <a:endParaRPr lang="en-US" dirty="0"/>
          </a:p>
        </p:txBody>
      </p:sp>
      <p:grpSp>
        <p:nvGrpSpPr>
          <p:cNvPr id="8349" name="组合 8348"/>
          <p:cNvGrpSpPr/>
          <p:nvPr/>
        </p:nvGrpSpPr>
        <p:grpSpPr>
          <a:xfrm>
            <a:off x="969963" y="2501900"/>
            <a:ext cx="7165975" cy="4200525"/>
            <a:chOff x="611" y="1336"/>
            <a:chExt cx="4514" cy="2726"/>
          </a:xfrm>
        </p:grpSpPr>
        <p:sp>
          <p:nvSpPr>
            <p:cNvPr id="8195" name="矩形 8194"/>
            <p:cNvSpPr/>
            <p:nvPr/>
          </p:nvSpPr>
          <p:spPr>
            <a:xfrm>
              <a:off x="1955" y="1532"/>
              <a:ext cx="484" cy="216"/>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R-type</a:t>
              </a:r>
              <a:endParaRPr lang="en-US" altLang="zh-CN" sz="1600" b="1">
                <a:latin typeface="Times New Roman" panose="02020603050405020304" pitchFamily="18" charset="0"/>
                <a:ea typeface="Times New Roman" panose="02020603050405020304" pitchFamily="18" charset="0"/>
              </a:endParaRPr>
            </a:p>
          </p:txBody>
        </p:sp>
        <p:sp>
          <p:nvSpPr>
            <p:cNvPr id="8196" name="矩形 8195"/>
            <p:cNvSpPr/>
            <p:nvPr/>
          </p:nvSpPr>
          <p:spPr>
            <a:xfrm>
              <a:off x="2771" y="1532"/>
              <a:ext cx="271" cy="216"/>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ori</a:t>
              </a:r>
              <a:endParaRPr lang="en-US" altLang="zh-CN" sz="1600" b="1" err="1">
                <a:latin typeface="Times New Roman" panose="02020603050405020304" pitchFamily="18" charset="0"/>
                <a:ea typeface="Times New Roman" panose="02020603050405020304" pitchFamily="18" charset="0"/>
              </a:endParaRPr>
            </a:p>
          </p:txBody>
        </p:sp>
        <p:sp>
          <p:nvSpPr>
            <p:cNvPr id="8197" name="矩形 8196"/>
            <p:cNvSpPr/>
            <p:nvPr/>
          </p:nvSpPr>
          <p:spPr>
            <a:xfrm>
              <a:off x="3251" y="1532"/>
              <a:ext cx="242" cy="216"/>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lw</a:t>
              </a:r>
              <a:endParaRPr lang="en-US" altLang="zh-CN" sz="1600" b="1" err="1">
                <a:latin typeface="Times New Roman" panose="02020603050405020304" pitchFamily="18" charset="0"/>
                <a:ea typeface="Times New Roman" panose="02020603050405020304" pitchFamily="18" charset="0"/>
              </a:endParaRPr>
            </a:p>
          </p:txBody>
        </p:sp>
        <p:sp>
          <p:nvSpPr>
            <p:cNvPr id="8198" name="矩形 8197"/>
            <p:cNvSpPr/>
            <p:nvPr/>
          </p:nvSpPr>
          <p:spPr>
            <a:xfrm>
              <a:off x="3731" y="1532"/>
              <a:ext cx="256" cy="216"/>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sw</a:t>
              </a:r>
              <a:endParaRPr lang="en-US" altLang="zh-CN" sz="1600" b="1" err="1">
                <a:latin typeface="Times New Roman" panose="02020603050405020304" pitchFamily="18" charset="0"/>
                <a:ea typeface="Times New Roman" panose="02020603050405020304" pitchFamily="18" charset="0"/>
              </a:endParaRPr>
            </a:p>
          </p:txBody>
        </p:sp>
        <p:sp>
          <p:nvSpPr>
            <p:cNvPr id="8199" name="矩形 8198"/>
            <p:cNvSpPr/>
            <p:nvPr/>
          </p:nvSpPr>
          <p:spPr>
            <a:xfrm>
              <a:off x="4211" y="1532"/>
              <a:ext cx="313" cy="216"/>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beq</a:t>
              </a:r>
              <a:endParaRPr lang="en-US" altLang="zh-CN" sz="1600" b="1" err="1">
                <a:latin typeface="Times New Roman" panose="02020603050405020304" pitchFamily="18" charset="0"/>
                <a:ea typeface="Times New Roman" panose="02020603050405020304" pitchFamily="18" charset="0"/>
              </a:endParaRPr>
            </a:p>
          </p:txBody>
        </p:sp>
        <p:sp>
          <p:nvSpPr>
            <p:cNvPr id="8200" name="矩形 8199"/>
            <p:cNvSpPr/>
            <p:nvPr/>
          </p:nvSpPr>
          <p:spPr>
            <a:xfrm>
              <a:off x="4643" y="1532"/>
              <a:ext cx="406" cy="216"/>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jump</a:t>
              </a:r>
              <a:endParaRPr lang="en-US" altLang="zh-CN" sz="1600" b="1">
                <a:latin typeface="Times New Roman" panose="02020603050405020304" pitchFamily="18" charset="0"/>
                <a:ea typeface="Times New Roman" panose="02020603050405020304" pitchFamily="18" charset="0"/>
              </a:endParaRPr>
            </a:p>
          </p:txBody>
        </p:sp>
        <p:sp>
          <p:nvSpPr>
            <p:cNvPr id="8201" name="矩形 8200"/>
            <p:cNvSpPr/>
            <p:nvPr/>
          </p:nvSpPr>
          <p:spPr>
            <a:xfrm>
              <a:off x="611" y="1724"/>
              <a:ext cx="512" cy="217"/>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RegDst</a:t>
              </a:r>
              <a:endParaRPr lang="en-US" altLang="zh-CN" sz="1600" b="1" err="1">
                <a:latin typeface="Times New Roman" panose="02020603050405020304" pitchFamily="18" charset="0"/>
                <a:ea typeface="Times New Roman" panose="02020603050405020304" pitchFamily="18" charset="0"/>
              </a:endParaRPr>
            </a:p>
          </p:txBody>
        </p:sp>
        <p:sp>
          <p:nvSpPr>
            <p:cNvPr id="8202" name="矩形 8201"/>
            <p:cNvSpPr/>
            <p:nvPr/>
          </p:nvSpPr>
          <p:spPr>
            <a:xfrm>
              <a:off x="611" y="1916"/>
              <a:ext cx="568" cy="216"/>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ALUSrc</a:t>
              </a:r>
              <a:endParaRPr lang="en-US" altLang="zh-CN" sz="1600" b="1" err="1">
                <a:latin typeface="Times New Roman" panose="02020603050405020304" pitchFamily="18" charset="0"/>
                <a:ea typeface="Times New Roman" panose="02020603050405020304" pitchFamily="18" charset="0"/>
              </a:endParaRPr>
            </a:p>
          </p:txBody>
        </p:sp>
        <p:sp>
          <p:nvSpPr>
            <p:cNvPr id="8203" name="矩形 8202"/>
            <p:cNvSpPr/>
            <p:nvPr/>
          </p:nvSpPr>
          <p:spPr>
            <a:xfrm>
              <a:off x="611" y="2108"/>
              <a:ext cx="719" cy="216"/>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MemtoReg</a:t>
              </a:r>
              <a:endParaRPr lang="en-US" altLang="zh-CN" sz="1600" b="1" err="1">
                <a:latin typeface="Times New Roman" panose="02020603050405020304" pitchFamily="18" charset="0"/>
                <a:ea typeface="Times New Roman" panose="02020603050405020304" pitchFamily="18" charset="0"/>
              </a:endParaRPr>
            </a:p>
          </p:txBody>
        </p:sp>
        <p:sp>
          <p:nvSpPr>
            <p:cNvPr id="8204" name="矩形 8203"/>
            <p:cNvSpPr/>
            <p:nvPr/>
          </p:nvSpPr>
          <p:spPr>
            <a:xfrm>
              <a:off x="611" y="2300"/>
              <a:ext cx="648" cy="217"/>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RegWrite</a:t>
              </a:r>
              <a:endParaRPr lang="en-US" altLang="zh-CN" sz="1600" b="1" err="1">
                <a:latin typeface="Times New Roman" panose="02020603050405020304" pitchFamily="18" charset="0"/>
                <a:ea typeface="Times New Roman" panose="02020603050405020304" pitchFamily="18" charset="0"/>
              </a:endParaRPr>
            </a:p>
          </p:txBody>
        </p:sp>
        <p:sp>
          <p:nvSpPr>
            <p:cNvPr id="8205" name="矩形 8204"/>
            <p:cNvSpPr/>
            <p:nvPr/>
          </p:nvSpPr>
          <p:spPr>
            <a:xfrm>
              <a:off x="611" y="2492"/>
              <a:ext cx="720" cy="216"/>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MemWrite</a:t>
              </a:r>
              <a:endParaRPr lang="en-US" altLang="zh-CN" sz="1600" b="1" err="1">
                <a:latin typeface="Times New Roman" panose="02020603050405020304" pitchFamily="18" charset="0"/>
                <a:ea typeface="Times New Roman" panose="02020603050405020304" pitchFamily="18" charset="0"/>
              </a:endParaRPr>
            </a:p>
          </p:txBody>
        </p:sp>
        <p:sp>
          <p:nvSpPr>
            <p:cNvPr id="8206" name="矩形 8205"/>
            <p:cNvSpPr/>
            <p:nvPr/>
          </p:nvSpPr>
          <p:spPr>
            <a:xfrm>
              <a:off x="611" y="2684"/>
              <a:ext cx="519" cy="216"/>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Branch</a:t>
              </a:r>
              <a:endParaRPr lang="en-US" altLang="zh-CN" sz="1600" b="1">
                <a:latin typeface="Times New Roman" panose="02020603050405020304" pitchFamily="18" charset="0"/>
                <a:ea typeface="Times New Roman" panose="02020603050405020304" pitchFamily="18" charset="0"/>
              </a:endParaRPr>
            </a:p>
          </p:txBody>
        </p:sp>
        <p:sp>
          <p:nvSpPr>
            <p:cNvPr id="8207" name="矩形 8206"/>
            <p:cNvSpPr/>
            <p:nvPr/>
          </p:nvSpPr>
          <p:spPr>
            <a:xfrm>
              <a:off x="611" y="2876"/>
              <a:ext cx="427" cy="217"/>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Jump</a:t>
              </a:r>
              <a:endParaRPr lang="en-US" altLang="zh-CN" sz="1600" b="1">
                <a:latin typeface="Times New Roman" panose="02020603050405020304" pitchFamily="18" charset="0"/>
                <a:ea typeface="Times New Roman" panose="02020603050405020304" pitchFamily="18" charset="0"/>
              </a:endParaRPr>
            </a:p>
          </p:txBody>
        </p:sp>
        <p:sp>
          <p:nvSpPr>
            <p:cNvPr id="8208" name="矩形 8207"/>
            <p:cNvSpPr/>
            <p:nvPr/>
          </p:nvSpPr>
          <p:spPr>
            <a:xfrm>
              <a:off x="611" y="3068"/>
              <a:ext cx="477" cy="216"/>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ExtOp</a:t>
              </a:r>
              <a:endParaRPr lang="en-US" altLang="zh-CN" sz="1600" b="1" err="1">
                <a:latin typeface="Times New Roman" panose="02020603050405020304" pitchFamily="18" charset="0"/>
                <a:ea typeface="Times New Roman" panose="02020603050405020304" pitchFamily="18" charset="0"/>
              </a:endParaRPr>
            </a:p>
          </p:txBody>
        </p:sp>
        <p:sp>
          <p:nvSpPr>
            <p:cNvPr id="8209" name="矩形 8208"/>
            <p:cNvSpPr/>
            <p:nvPr/>
          </p:nvSpPr>
          <p:spPr>
            <a:xfrm>
              <a:off x="611" y="3260"/>
              <a:ext cx="1142" cy="217"/>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ALUop</a:t>
              </a:r>
              <a:r>
                <a:rPr lang="en-US" altLang="zh-CN" sz="1600" b="1">
                  <a:latin typeface="Times New Roman" panose="02020603050405020304" pitchFamily="18" charset="0"/>
                  <a:ea typeface="Times New Roman" panose="02020603050405020304" pitchFamily="18" charset="0"/>
                </a:rPr>
                <a:t> (Symbolic)</a:t>
              </a:r>
              <a:endParaRPr lang="en-US" altLang="zh-CN" sz="1600" b="1">
                <a:latin typeface="Times New Roman" panose="02020603050405020304" pitchFamily="18" charset="0"/>
                <a:ea typeface="Times New Roman" panose="02020603050405020304" pitchFamily="18" charset="0"/>
              </a:endParaRPr>
            </a:p>
          </p:txBody>
        </p:sp>
        <p:sp>
          <p:nvSpPr>
            <p:cNvPr id="8210" name="直接连接符 8209"/>
            <p:cNvSpPr/>
            <p:nvPr/>
          </p:nvSpPr>
          <p:spPr>
            <a:xfrm>
              <a:off x="632" y="1920"/>
              <a:ext cx="4448" cy="0"/>
            </a:xfrm>
            <a:prstGeom prst="line">
              <a:avLst/>
            </a:prstGeom>
            <a:ln w="25400" cap="flat" cmpd="sng">
              <a:solidFill>
                <a:schemeClr val="tx1"/>
              </a:solidFill>
              <a:prstDash val="solid"/>
              <a:headEnd type="none" w="med" len="med"/>
              <a:tailEnd type="none" w="med" len="med"/>
            </a:ln>
          </p:spPr>
        </p:sp>
        <p:sp>
          <p:nvSpPr>
            <p:cNvPr id="8211" name="直接连接符 8210"/>
            <p:cNvSpPr/>
            <p:nvPr/>
          </p:nvSpPr>
          <p:spPr>
            <a:xfrm>
              <a:off x="632" y="2112"/>
              <a:ext cx="4448" cy="0"/>
            </a:xfrm>
            <a:prstGeom prst="line">
              <a:avLst/>
            </a:prstGeom>
            <a:ln w="25400" cap="flat" cmpd="sng">
              <a:solidFill>
                <a:schemeClr val="tx1"/>
              </a:solidFill>
              <a:prstDash val="solid"/>
              <a:headEnd type="none" w="med" len="med"/>
              <a:tailEnd type="none" w="med" len="med"/>
            </a:ln>
          </p:spPr>
        </p:sp>
        <p:sp>
          <p:nvSpPr>
            <p:cNvPr id="8212" name="直接连接符 8211"/>
            <p:cNvSpPr/>
            <p:nvPr/>
          </p:nvSpPr>
          <p:spPr>
            <a:xfrm>
              <a:off x="632" y="2304"/>
              <a:ext cx="4448" cy="0"/>
            </a:xfrm>
            <a:prstGeom prst="line">
              <a:avLst/>
            </a:prstGeom>
            <a:ln w="25400" cap="flat" cmpd="sng">
              <a:solidFill>
                <a:schemeClr val="tx1"/>
              </a:solidFill>
              <a:prstDash val="solid"/>
              <a:headEnd type="none" w="med" len="med"/>
              <a:tailEnd type="none" w="med" len="med"/>
            </a:ln>
          </p:spPr>
        </p:sp>
        <p:sp>
          <p:nvSpPr>
            <p:cNvPr id="8213" name="直接连接符 8212"/>
            <p:cNvSpPr/>
            <p:nvPr/>
          </p:nvSpPr>
          <p:spPr>
            <a:xfrm>
              <a:off x="632" y="2496"/>
              <a:ext cx="4448" cy="0"/>
            </a:xfrm>
            <a:prstGeom prst="line">
              <a:avLst/>
            </a:prstGeom>
            <a:ln w="25400" cap="flat" cmpd="sng">
              <a:solidFill>
                <a:schemeClr val="tx1"/>
              </a:solidFill>
              <a:prstDash val="solid"/>
              <a:headEnd type="none" w="med" len="med"/>
              <a:tailEnd type="none" w="med" len="med"/>
            </a:ln>
          </p:spPr>
        </p:sp>
        <p:sp>
          <p:nvSpPr>
            <p:cNvPr id="8214" name="直接连接符 8213"/>
            <p:cNvSpPr/>
            <p:nvPr/>
          </p:nvSpPr>
          <p:spPr>
            <a:xfrm>
              <a:off x="632" y="2688"/>
              <a:ext cx="4448" cy="0"/>
            </a:xfrm>
            <a:prstGeom prst="line">
              <a:avLst/>
            </a:prstGeom>
            <a:ln w="25400" cap="flat" cmpd="sng">
              <a:solidFill>
                <a:schemeClr val="tx1"/>
              </a:solidFill>
              <a:prstDash val="solid"/>
              <a:headEnd type="none" w="med" len="med"/>
              <a:tailEnd type="none" w="med" len="med"/>
            </a:ln>
          </p:spPr>
        </p:sp>
        <p:sp>
          <p:nvSpPr>
            <p:cNvPr id="8215" name="直接连接符 8214"/>
            <p:cNvSpPr/>
            <p:nvPr/>
          </p:nvSpPr>
          <p:spPr>
            <a:xfrm>
              <a:off x="632" y="2880"/>
              <a:ext cx="4448" cy="0"/>
            </a:xfrm>
            <a:prstGeom prst="line">
              <a:avLst/>
            </a:prstGeom>
            <a:ln w="25400" cap="flat" cmpd="sng">
              <a:solidFill>
                <a:schemeClr val="tx1"/>
              </a:solidFill>
              <a:prstDash val="solid"/>
              <a:headEnd type="none" w="med" len="med"/>
              <a:tailEnd type="none" w="med" len="med"/>
            </a:ln>
          </p:spPr>
        </p:sp>
        <p:sp>
          <p:nvSpPr>
            <p:cNvPr id="8216" name="直接连接符 8215"/>
            <p:cNvSpPr/>
            <p:nvPr/>
          </p:nvSpPr>
          <p:spPr>
            <a:xfrm>
              <a:off x="632" y="3072"/>
              <a:ext cx="4448" cy="0"/>
            </a:xfrm>
            <a:prstGeom prst="line">
              <a:avLst/>
            </a:prstGeom>
            <a:ln w="25400" cap="flat" cmpd="sng">
              <a:solidFill>
                <a:schemeClr val="tx1"/>
              </a:solidFill>
              <a:prstDash val="solid"/>
              <a:headEnd type="none" w="med" len="med"/>
              <a:tailEnd type="none" w="med" len="med"/>
            </a:ln>
          </p:spPr>
        </p:sp>
        <p:sp>
          <p:nvSpPr>
            <p:cNvPr id="8217" name="直接连接符 8216"/>
            <p:cNvSpPr/>
            <p:nvPr/>
          </p:nvSpPr>
          <p:spPr>
            <a:xfrm>
              <a:off x="632" y="3264"/>
              <a:ext cx="4448" cy="0"/>
            </a:xfrm>
            <a:prstGeom prst="line">
              <a:avLst/>
            </a:prstGeom>
            <a:ln w="25400" cap="flat" cmpd="sng">
              <a:solidFill>
                <a:schemeClr val="tx1"/>
              </a:solidFill>
              <a:prstDash val="solid"/>
              <a:headEnd type="none" w="med" len="med"/>
              <a:tailEnd type="none" w="med" len="med"/>
            </a:ln>
          </p:spPr>
        </p:sp>
        <p:sp>
          <p:nvSpPr>
            <p:cNvPr id="8218" name="直接连接符 8217"/>
            <p:cNvSpPr/>
            <p:nvPr/>
          </p:nvSpPr>
          <p:spPr>
            <a:xfrm>
              <a:off x="632" y="1728"/>
              <a:ext cx="4448" cy="0"/>
            </a:xfrm>
            <a:prstGeom prst="line">
              <a:avLst/>
            </a:prstGeom>
            <a:ln w="25400" cap="flat" cmpd="sng">
              <a:solidFill>
                <a:schemeClr val="tx1"/>
              </a:solidFill>
              <a:prstDash val="solid"/>
              <a:headEnd type="none" w="med" len="med"/>
              <a:tailEnd type="none" w="med" len="med"/>
            </a:ln>
          </p:spPr>
        </p:sp>
        <p:sp>
          <p:nvSpPr>
            <p:cNvPr id="8219" name="直接连接符 8218"/>
            <p:cNvSpPr/>
            <p:nvPr/>
          </p:nvSpPr>
          <p:spPr>
            <a:xfrm>
              <a:off x="632" y="3456"/>
              <a:ext cx="4448" cy="0"/>
            </a:xfrm>
            <a:prstGeom prst="line">
              <a:avLst/>
            </a:prstGeom>
            <a:ln w="25400" cap="flat" cmpd="sng">
              <a:solidFill>
                <a:schemeClr val="tx1"/>
              </a:solidFill>
              <a:prstDash val="solid"/>
              <a:headEnd type="none" w="med" len="med"/>
              <a:tailEnd type="none" w="med" len="med"/>
            </a:ln>
          </p:spPr>
        </p:sp>
        <p:sp>
          <p:nvSpPr>
            <p:cNvPr id="8220" name="直接连接符 8219"/>
            <p:cNvSpPr/>
            <p:nvPr/>
          </p:nvSpPr>
          <p:spPr>
            <a:xfrm flipV="1">
              <a:off x="1728" y="1528"/>
              <a:ext cx="0" cy="2512"/>
            </a:xfrm>
            <a:prstGeom prst="line">
              <a:avLst/>
            </a:prstGeom>
            <a:ln w="25400" cap="flat" cmpd="sng">
              <a:solidFill>
                <a:schemeClr val="tx1"/>
              </a:solidFill>
              <a:prstDash val="solid"/>
              <a:headEnd type="none" w="med" len="med"/>
              <a:tailEnd type="none" w="med" len="med"/>
            </a:ln>
          </p:spPr>
        </p:sp>
        <p:sp>
          <p:nvSpPr>
            <p:cNvPr id="8221" name="直接连接符 8220"/>
            <p:cNvSpPr/>
            <p:nvPr/>
          </p:nvSpPr>
          <p:spPr>
            <a:xfrm>
              <a:off x="632" y="1536"/>
              <a:ext cx="4448" cy="0"/>
            </a:xfrm>
            <a:prstGeom prst="line">
              <a:avLst/>
            </a:prstGeom>
            <a:ln w="25400" cap="flat" cmpd="sng">
              <a:solidFill>
                <a:schemeClr val="tx1"/>
              </a:solidFill>
              <a:prstDash val="solid"/>
              <a:headEnd type="none" w="med" len="med"/>
              <a:tailEnd type="none" w="med" len="med"/>
            </a:ln>
          </p:spPr>
        </p:sp>
        <p:sp>
          <p:nvSpPr>
            <p:cNvPr id="8222" name="直接连接符 8221"/>
            <p:cNvSpPr/>
            <p:nvPr/>
          </p:nvSpPr>
          <p:spPr>
            <a:xfrm flipV="1">
              <a:off x="2688" y="1528"/>
              <a:ext cx="0" cy="2512"/>
            </a:xfrm>
            <a:prstGeom prst="line">
              <a:avLst/>
            </a:prstGeom>
            <a:ln w="25400" cap="flat" cmpd="sng">
              <a:solidFill>
                <a:schemeClr val="tx1"/>
              </a:solidFill>
              <a:prstDash val="solid"/>
              <a:headEnd type="none" w="med" len="med"/>
              <a:tailEnd type="none" w="med" len="med"/>
            </a:ln>
          </p:spPr>
        </p:sp>
        <p:sp>
          <p:nvSpPr>
            <p:cNvPr id="8223" name="直接连接符 8222"/>
            <p:cNvSpPr/>
            <p:nvPr/>
          </p:nvSpPr>
          <p:spPr>
            <a:xfrm flipV="1">
              <a:off x="3168" y="1528"/>
              <a:ext cx="0" cy="2512"/>
            </a:xfrm>
            <a:prstGeom prst="line">
              <a:avLst/>
            </a:prstGeom>
            <a:ln w="25400" cap="flat" cmpd="sng">
              <a:solidFill>
                <a:schemeClr val="tx1"/>
              </a:solidFill>
              <a:prstDash val="solid"/>
              <a:headEnd type="none" w="med" len="med"/>
              <a:tailEnd type="none" w="med" len="med"/>
            </a:ln>
          </p:spPr>
        </p:sp>
        <p:sp>
          <p:nvSpPr>
            <p:cNvPr id="8224" name="直接连接符 8223"/>
            <p:cNvSpPr/>
            <p:nvPr/>
          </p:nvSpPr>
          <p:spPr>
            <a:xfrm flipV="1">
              <a:off x="3648" y="1528"/>
              <a:ext cx="0" cy="2512"/>
            </a:xfrm>
            <a:prstGeom prst="line">
              <a:avLst/>
            </a:prstGeom>
            <a:ln w="25400" cap="flat" cmpd="sng">
              <a:solidFill>
                <a:schemeClr val="tx1"/>
              </a:solidFill>
              <a:prstDash val="solid"/>
              <a:headEnd type="none" w="med" len="med"/>
              <a:tailEnd type="none" w="med" len="med"/>
            </a:ln>
          </p:spPr>
        </p:sp>
        <p:sp>
          <p:nvSpPr>
            <p:cNvPr id="8225" name="直接连接符 8224"/>
            <p:cNvSpPr/>
            <p:nvPr/>
          </p:nvSpPr>
          <p:spPr>
            <a:xfrm flipV="1">
              <a:off x="4128" y="1528"/>
              <a:ext cx="0" cy="2512"/>
            </a:xfrm>
            <a:prstGeom prst="line">
              <a:avLst/>
            </a:prstGeom>
            <a:ln w="25400" cap="flat" cmpd="sng">
              <a:solidFill>
                <a:schemeClr val="tx1"/>
              </a:solidFill>
              <a:prstDash val="solid"/>
              <a:headEnd type="none" w="med" len="med"/>
              <a:tailEnd type="none" w="med" len="med"/>
            </a:ln>
          </p:spPr>
        </p:sp>
        <p:sp>
          <p:nvSpPr>
            <p:cNvPr id="8226" name="直接连接符 8225"/>
            <p:cNvSpPr/>
            <p:nvPr/>
          </p:nvSpPr>
          <p:spPr>
            <a:xfrm flipV="1">
              <a:off x="4608" y="1528"/>
              <a:ext cx="0" cy="2512"/>
            </a:xfrm>
            <a:prstGeom prst="line">
              <a:avLst/>
            </a:prstGeom>
            <a:ln w="25400" cap="flat" cmpd="sng">
              <a:solidFill>
                <a:schemeClr val="tx1"/>
              </a:solidFill>
              <a:prstDash val="solid"/>
              <a:headEnd type="none" w="med" len="med"/>
              <a:tailEnd type="none" w="med" len="med"/>
            </a:ln>
          </p:spPr>
        </p:sp>
        <p:sp>
          <p:nvSpPr>
            <p:cNvPr id="8227" name="直接连接符 8226"/>
            <p:cNvSpPr/>
            <p:nvPr/>
          </p:nvSpPr>
          <p:spPr>
            <a:xfrm flipV="1">
              <a:off x="5088" y="1528"/>
              <a:ext cx="0" cy="2512"/>
            </a:xfrm>
            <a:prstGeom prst="line">
              <a:avLst/>
            </a:prstGeom>
            <a:ln w="25400" cap="flat" cmpd="sng">
              <a:solidFill>
                <a:schemeClr val="tx1"/>
              </a:solidFill>
              <a:prstDash val="solid"/>
              <a:headEnd type="none" w="med" len="med"/>
              <a:tailEnd type="none" w="med" len="med"/>
            </a:ln>
          </p:spPr>
        </p:sp>
        <p:sp>
          <p:nvSpPr>
            <p:cNvPr id="8228" name="直接连接符 8227"/>
            <p:cNvSpPr/>
            <p:nvPr/>
          </p:nvSpPr>
          <p:spPr>
            <a:xfrm flipV="1">
              <a:off x="624" y="1528"/>
              <a:ext cx="0" cy="2512"/>
            </a:xfrm>
            <a:prstGeom prst="line">
              <a:avLst/>
            </a:prstGeom>
            <a:ln w="25400" cap="flat" cmpd="sng">
              <a:solidFill>
                <a:schemeClr val="tx1"/>
              </a:solidFill>
              <a:prstDash val="solid"/>
              <a:headEnd type="none" w="med" len="med"/>
              <a:tailEnd type="none" w="med" len="med"/>
            </a:ln>
          </p:spPr>
        </p:sp>
        <p:sp>
          <p:nvSpPr>
            <p:cNvPr id="8229" name="矩形 8228"/>
            <p:cNvSpPr/>
            <p:nvPr/>
          </p:nvSpPr>
          <p:spPr>
            <a:xfrm>
              <a:off x="2099" y="1724"/>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30" name="矩形 8229"/>
            <p:cNvSpPr/>
            <p:nvPr/>
          </p:nvSpPr>
          <p:spPr>
            <a:xfrm>
              <a:off x="2099" y="1916"/>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31" name="矩形 8230"/>
            <p:cNvSpPr/>
            <p:nvPr/>
          </p:nvSpPr>
          <p:spPr>
            <a:xfrm>
              <a:off x="2099" y="210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32" name="矩形 8231"/>
            <p:cNvSpPr/>
            <p:nvPr/>
          </p:nvSpPr>
          <p:spPr>
            <a:xfrm>
              <a:off x="2099" y="2300"/>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33" name="矩形 8232"/>
            <p:cNvSpPr/>
            <p:nvPr/>
          </p:nvSpPr>
          <p:spPr>
            <a:xfrm>
              <a:off x="2099" y="2492"/>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34" name="矩形 8233"/>
            <p:cNvSpPr/>
            <p:nvPr/>
          </p:nvSpPr>
          <p:spPr>
            <a:xfrm>
              <a:off x="2099" y="268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35" name="矩形 8234"/>
            <p:cNvSpPr/>
            <p:nvPr/>
          </p:nvSpPr>
          <p:spPr>
            <a:xfrm>
              <a:off x="2099" y="2876"/>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36" name="矩形 8235"/>
            <p:cNvSpPr/>
            <p:nvPr/>
          </p:nvSpPr>
          <p:spPr>
            <a:xfrm>
              <a:off x="2099" y="306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237" name="矩形 8236"/>
            <p:cNvSpPr/>
            <p:nvPr/>
          </p:nvSpPr>
          <p:spPr>
            <a:xfrm>
              <a:off x="1934" y="3260"/>
              <a:ext cx="577"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“R-type”</a:t>
              </a:r>
              <a:endParaRPr lang="en-US" altLang="zh-CN" sz="1600">
                <a:latin typeface="Times New Roman" panose="02020603050405020304" pitchFamily="18" charset="0"/>
                <a:ea typeface="Times New Roman" panose="02020603050405020304" pitchFamily="18" charset="0"/>
              </a:endParaRPr>
            </a:p>
          </p:txBody>
        </p:sp>
        <p:sp>
          <p:nvSpPr>
            <p:cNvPr id="8238" name="矩形 8237"/>
            <p:cNvSpPr/>
            <p:nvPr/>
          </p:nvSpPr>
          <p:spPr>
            <a:xfrm>
              <a:off x="2819" y="1724"/>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39" name="矩形 8238"/>
            <p:cNvSpPr/>
            <p:nvPr/>
          </p:nvSpPr>
          <p:spPr>
            <a:xfrm>
              <a:off x="2819" y="1916"/>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40" name="矩形 8239"/>
            <p:cNvSpPr/>
            <p:nvPr/>
          </p:nvSpPr>
          <p:spPr>
            <a:xfrm>
              <a:off x="2819" y="210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41" name="矩形 8240"/>
            <p:cNvSpPr/>
            <p:nvPr/>
          </p:nvSpPr>
          <p:spPr>
            <a:xfrm>
              <a:off x="2819" y="2300"/>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42" name="矩形 8241"/>
            <p:cNvSpPr/>
            <p:nvPr/>
          </p:nvSpPr>
          <p:spPr>
            <a:xfrm>
              <a:off x="2819" y="2492"/>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43" name="矩形 8242"/>
            <p:cNvSpPr/>
            <p:nvPr/>
          </p:nvSpPr>
          <p:spPr>
            <a:xfrm>
              <a:off x="2819" y="268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44" name="矩形 8243"/>
            <p:cNvSpPr/>
            <p:nvPr/>
          </p:nvSpPr>
          <p:spPr>
            <a:xfrm>
              <a:off x="2819" y="2876"/>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45" name="矩形 8244"/>
            <p:cNvSpPr/>
            <p:nvPr/>
          </p:nvSpPr>
          <p:spPr>
            <a:xfrm>
              <a:off x="2819" y="306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46" name="矩形 8245"/>
            <p:cNvSpPr/>
            <p:nvPr/>
          </p:nvSpPr>
          <p:spPr>
            <a:xfrm>
              <a:off x="2771" y="3260"/>
              <a:ext cx="249"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Or</a:t>
              </a:r>
              <a:endParaRPr lang="en-US" altLang="zh-CN" sz="1600">
                <a:latin typeface="Times New Roman" panose="02020603050405020304" pitchFamily="18" charset="0"/>
                <a:ea typeface="Times New Roman" panose="02020603050405020304" pitchFamily="18" charset="0"/>
              </a:endParaRPr>
            </a:p>
          </p:txBody>
        </p:sp>
        <p:sp>
          <p:nvSpPr>
            <p:cNvPr id="8247" name="矩形 8246"/>
            <p:cNvSpPr/>
            <p:nvPr/>
          </p:nvSpPr>
          <p:spPr>
            <a:xfrm>
              <a:off x="3299" y="1724"/>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48" name="矩形 8247"/>
            <p:cNvSpPr/>
            <p:nvPr/>
          </p:nvSpPr>
          <p:spPr>
            <a:xfrm>
              <a:off x="3299" y="1916"/>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49" name="矩形 8248"/>
            <p:cNvSpPr/>
            <p:nvPr/>
          </p:nvSpPr>
          <p:spPr>
            <a:xfrm>
              <a:off x="3299" y="210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50" name="矩形 8249"/>
            <p:cNvSpPr/>
            <p:nvPr/>
          </p:nvSpPr>
          <p:spPr>
            <a:xfrm>
              <a:off x="3299" y="2300"/>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51" name="矩形 8250"/>
            <p:cNvSpPr/>
            <p:nvPr/>
          </p:nvSpPr>
          <p:spPr>
            <a:xfrm>
              <a:off x="3299" y="2492"/>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52" name="矩形 8251"/>
            <p:cNvSpPr/>
            <p:nvPr/>
          </p:nvSpPr>
          <p:spPr>
            <a:xfrm>
              <a:off x="3299" y="268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53" name="矩形 8252"/>
            <p:cNvSpPr/>
            <p:nvPr/>
          </p:nvSpPr>
          <p:spPr>
            <a:xfrm>
              <a:off x="3299" y="2876"/>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54" name="矩形 8253"/>
            <p:cNvSpPr/>
            <p:nvPr/>
          </p:nvSpPr>
          <p:spPr>
            <a:xfrm>
              <a:off x="3299" y="306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55" name="矩形 8254"/>
            <p:cNvSpPr/>
            <p:nvPr/>
          </p:nvSpPr>
          <p:spPr>
            <a:xfrm>
              <a:off x="3251" y="3260"/>
              <a:ext cx="334"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Add</a:t>
              </a:r>
              <a:endParaRPr lang="en-US" altLang="zh-CN" sz="1600">
                <a:latin typeface="Times New Roman" panose="02020603050405020304" pitchFamily="18" charset="0"/>
                <a:ea typeface="Times New Roman" panose="02020603050405020304" pitchFamily="18" charset="0"/>
              </a:endParaRPr>
            </a:p>
          </p:txBody>
        </p:sp>
        <p:sp>
          <p:nvSpPr>
            <p:cNvPr id="8256" name="矩形 8255"/>
            <p:cNvSpPr/>
            <p:nvPr/>
          </p:nvSpPr>
          <p:spPr>
            <a:xfrm>
              <a:off x="3779" y="1724"/>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257" name="矩形 8256"/>
            <p:cNvSpPr/>
            <p:nvPr/>
          </p:nvSpPr>
          <p:spPr>
            <a:xfrm>
              <a:off x="3779" y="1916"/>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58" name="矩形 8257"/>
            <p:cNvSpPr/>
            <p:nvPr/>
          </p:nvSpPr>
          <p:spPr>
            <a:xfrm>
              <a:off x="3779" y="210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259" name="矩形 8258"/>
            <p:cNvSpPr/>
            <p:nvPr/>
          </p:nvSpPr>
          <p:spPr>
            <a:xfrm>
              <a:off x="3779" y="2300"/>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60" name="矩形 8259"/>
            <p:cNvSpPr/>
            <p:nvPr/>
          </p:nvSpPr>
          <p:spPr>
            <a:xfrm>
              <a:off x="3779" y="2492"/>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61" name="矩形 8260"/>
            <p:cNvSpPr/>
            <p:nvPr/>
          </p:nvSpPr>
          <p:spPr>
            <a:xfrm>
              <a:off x="3779" y="268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62" name="矩形 8261"/>
            <p:cNvSpPr/>
            <p:nvPr/>
          </p:nvSpPr>
          <p:spPr>
            <a:xfrm>
              <a:off x="3779" y="2876"/>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63" name="矩形 8262"/>
            <p:cNvSpPr/>
            <p:nvPr/>
          </p:nvSpPr>
          <p:spPr>
            <a:xfrm>
              <a:off x="3779" y="306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64" name="矩形 8263"/>
            <p:cNvSpPr/>
            <p:nvPr/>
          </p:nvSpPr>
          <p:spPr>
            <a:xfrm>
              <a:off x="3731" y="3260"/>
              <a:ext cx="334"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Add</a:t>
              </a:r>
              <a:endParaRPr lang="en-US" altLang="zh-CN" sz="1600">
                <a:latin typeface="Times New Roman" panose="02020603050405020304" pitchFamily="18" charset="0"/>
                <a:ea typeface="Times New Roman" panose="02020603050405020304" pitchFamily="18" charset="0"/>
              </a:endParaRPr>
            </a:p>
          </p:txBody>
        </p:sp>
        <p:sp>
          <p:nvSpPr>
            <p:cNvPr id="8265" name="矩形 8264"/>
            <p:cNvSpPr/>
            <p:nvPr/>
          </p:nvSpPr>
          <p:spPr>
            <a:xfrm>
              <a:off x="4259" y="1724"/>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266" name="矩形 8265"/>
            <p:cNvSpPr/>
            <p:nvPr/>
          </p:nvSpPr>
          <p:spPr>
            <a:xfrm>
              <a:off x="4259" y="1916"/>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67" name="矩形 8266"/>
            <p:cNvSpPr/>
            <p:nvPr/>
          </p:nvSpPr>
          <p:spPr>
            <a:xfrm>
              <a:off x="4259" y="210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268" name="矩形 8267"/>
            <p:cNvSpPr/>
            <p:nvPr/>
          </p:nvSpPr>
          <p:spPr>
            <a:xfrm>
              <a:off x="4259" y="2300"/>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69" name="矩形 8268"/>
            <p:cNvSpPr/>
            <p:nvPr/>
          </p:nvSpPr>
          <p:spPr>
            <a:xfrm>
              <a:off x="4259" y="2492"/>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70" name="矩形 8269"/>
            <p:cNvSpPr/>
            <p:nvPr/>
          </p:nvSpPr>
          <p:spPr>
            <a:xfrm>
              <a:off x="4259" y="268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71" name="矩形 8270"/>
            <p:cNvSpPr/>
            <p:nvPr/>
          </p:nvSpPr>
          <p:spPr>
            <a:xfrm>
              <a:off x="4259" y="2876"/>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72" name="矩形 8271"/>
            <p:cNvSpPr/>
            <p:nvPr/>
          </p:nvSpPr>
          <p:spPr>
            <a:xfrm>
              <a:off x="4259" y="306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273" name="矩形 8272"/>
            <p:cNvSpPr/>
            <p:nvPr/>
          </p:nvSpPr>
          <p:spPr>
            <a:xfrm>
              <a:off x="4093" y="3270"/>
              <a:ext cx="542"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Subtract</a:t>
              </a:r>
              <a:endParaRPr lang="en-US" altLang="zh-CN" sz="1600">
                <a:latin typeface="Times New Roman" panose="02020603050405020304" pitchFamily="18" charset="0"/>
                <a:ea typeface="Times New Roman" panose="02020603050405020304" pitchFamily="18" charset="0"/>
              </a:endParaRPr>
            </a:p>
          </p:txBody>
        </p:sp>
        <p:sp>
          <p:nvSpPr>
            <p:cNvPr id="8274" name="矩形 8273"/>
            <p:cNvSpPr/>
            <p:nvPr/>
          </p:nvSpPr>
          <p:spPr>
            <a:xfrm>
              <a:off x="4739" y="1724"/>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275" name="矩形 8274"/>
            <p:cNvSpPr/>
            <p:nvPr/>
          </p:nvSpPr>
          <p:spPr>
            <a:xfrm>
              <a:off x="4739" y="1916"/>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276" name="矩形 8275"/>
            <p:cNvSpPr/>
            <p:nvPr/>
          </p:nvSpPr>
          <p:spPr>
            <a:xfrm>
              <a:off x="4739" y="210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277" name="矩形 8276"/>
            <p:cNvSpPr/>
            <p:nvPr/>
          </p:nvSpPr>
          <p:spPr>
            <a:xfrm>
              <a:off x="4739" y="2300"/>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78" name="矩形 8277"/>
            <p:cNvSpPr/>
            <p:nvPr/>
          </p:nvSpPr>
          <p:spPr>
            <a:xfrm>
              <a:off x="4739" y="2492"/>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79" name="矩形 8278"/>
            <p:cNvSpPr/>
            <p:nvPr/>
          </p:nvSpPr>
          <p:spPr>
            <a:xfrm>
              <a:off x="4739" y="268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280" name="矩形 8279"/>
            <p:cNvSpPr/>
            <p:nvPr/>
          </p:nvSpPr>
          <p:spPr>
            <a:xfrm>
              <a:off x="4739" y="2876"/>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281" name="矩形 8280"/>
            <p:cNvSpPr/>
            <p:nvPr/>
          </p:nvSpPr>
          <p:spPr>
            <a:xfrm>
              <a:off x="4739" y="3068"/>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282" name="矩形 8281"/>
            <p:cNvSpPr/>
            <p:nvPr/>
          </p:nvSpPr>
          <p:spPr>
            <a:xfrm>
              <a:off x="4691" y="3260"/>
              <a:ext cx="306" cy="217"/>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xxx</a:t>
              </a:r>
              <a:endParaRPr lang="en-US" altLang="zh-CN" sz="1600" err="1">
                <a:latin typeface="Times New Roman" panose="02020603050405020304" pitchFamily="18" charset="0"/>
                <a:ea typeface="Times New Roman" panose="02020603050405020304" pitchFamily="18" charset="0"/>
              </a:endParaRPr>
            </a:p>
          </p:txBody>
        </p:sp>
        <p:sp>
          <p:nvSpPr>
            <p:cNvPr id="8283" name="直接连接符 8282"/>
            <p:cNvSpPr/>
            <p:nvPr/>
          </p:nvSpPr>
          <p:spPr>
            <a:xfrm>
              <a:off x="1736" y="1344"/>
              <a:ext cx="3344" cy="0"/>
            </a:xfrm>
            <a:prstGeom prst="line">
              <a:avLst/>
            </a:prstGeom>
            <a:ln w="25400" cap="flat" cmpd="sng">
              <a:solidFill>
                <a:schemeClr val="tx1"/>
              </a:solidFill>
              <a:prstDash val="solid"/>
              <a:headEnd type="none" w="med" len="med"/>
              <a:tailEnd type="none" w="med" len="med"/>
            </a:ln>
          </p:spPr>
        </p:sp>
        <p:sp>
          <p:nvSpPr>
            <p:cNvPr id="8284" name="矩形 8283"/>
            <p:cNvSpPr/>
            <p:nvPr/>
          </p:nvSpPr>
          <p:spPr>
            <a:xfrm>
              <a:off x="1475" y="1340"/>
              <a:ext cx="249" cy="216"/>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op</a:t>
              </a:r>
              <a:endParaRPr lang="en-US" altLang="zh-CN" sz="1600" b="1">
                <a:latin typeface="Times New Roman" panose="02020603050405020304" pitchFamily="18" charset="0"/>
                <a:ea typeface="Times New Roman" panose="02020603050405020304" pitchFamily="18" charset="0"/>
              </a:endParaRPr>
            </a:p>
          </p:txBody>
        </p:sp>
        <p:sp>
          <p:nvSpPr>
            <p:cNvPr id="8285" name="矩形 8284"/>
            <p:cNvSpPr/>
            <p:nvPr/>
          </p:nvSpPr>
          <p:spPr>
            <a:xfrm>
              <a:off x="1955" y="1340"/>
              <a:ext cx="530"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00 0000</a:t>
              </a:r>
              <a:endParaRPr lang="en-US" altLang="zh-CN" sz="1600">
                <a:latin typeface="Times New Roman" panose="02020603050405020304" pitchFamily="18" charset="0"/>
                <a:ea typeface="Times New Roman" panose="02020603050405020304" pitchFamily="18" charset="0"/>
              </a:endParaRPr>
            </a:p>
          </p:txBody>
        </p:sp>
        <p:sp>
          <p:nvSpPr>
            <p:cNvPr id="8286" name="矩形 8285"/>
            <p:cNvSpPr/>
            <p:nvPr/>
          </p:nvSpPr>
          <p:spPr>
            <a:xfrm>
              <a:off x="2675" y="1340"/>
              <a:ext cx="530"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00 1101</a:t>
              </a:r>
              <a:endParaRPr lang="en-US" altLang="zh-CN" sz="1600">
                <a:latin typeface="Times New Roman" panose="02020603050405020304" pitchFamily="18" charset="0"/>
                <a:ea typeface="Times New Roman" panose="02020603050405020304" pitchFamily="18" charset="0"/>
              </a:endParaRPr>
            </a:p>
          </p:txBody>
        </p:sp>
        <p:sp>
          <p:nvSpPr>
            <p:cNvPr id="8287" name="矩形 8286"/>
            <p:cNvSpPr/>
            <p:nvPr/>
          </p:nvSpPr>
          <p:spPr>
            <a:xfrm>
              <a:off x="3155" y="1340"/>
              <a:ext cx="530"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10 0011</a:t>
              </a:r>
              <a:endParaRPr lang="en-US" altLang="zh-CN" sz="1600">
                <a:latin typeface="Times New Roman" panose="02020603050405020304" pitchFamily="18" charset="0"/>
                <a:ea typeface="Times New Roman" panose="02020603050405020304" pitchFamily="18" charset="0"/>
              </a:endParaRPr>
            </a:p>
          </p:txBody>
        </p:sp>
        <p:sp>
          <p:nvSpPr>
            <p:cNvPr id="8288" name="矩形 8287"/>
            <p:cNvSpPr/>
            <p:nvPr/>
          </p:nvSpPr>
          <p:spPr>
            <a:xfrm>
              <a:off x="3635" y="1340"/>
              <a:ext cx="530"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10 1011</a:t>
              </a:r>
              <a:endParaRPr lang="en-US" altLang="zh-CN" sz="1600">
                <a:latin typeface="Times New Roman" panose="02020603050405020304" pitchFamily="18" charset="0"/>
                <a:ea typeface="Times New Roman" panose="02020603050405020304" pitchFamily="18" charset="0"/>
              </a:endParaRPr>
            </a:p>
          </p:txBody>
        </p:sp>
        <p:sp>
          <p:nvSpPr>
            <p:cNvPr id="8289" name="矩形 8288"/>
            <p:cNvSpPr/>
            <p:nvPr/>
          </p:nvSpPr>
          <p:spPr>
            <a:xfrm>
              <a:off x="4115" y="1340"/>
              <a:ext cx="530"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00 0100</a:t>
              </a:r>
              <a:endParaRPr lang="en-US" altLang="zh-CN" sz="1600">
                <a:latin typeface="Times New Roman" panose="02020603050405020304" pitchFamily="18" charset="0"/>
                <a:ea typeface="Times New Roman" panose="02020603050405020304" pitchFamily="18" charset="0"/>
              </a:endParaRPr>
            </a:p>
          </p:txBody>
        </p:sp>
        <p:sp>
          <p:nvSpPr>
            <p:cNvPr id="8290" name="矩形 8289"/>
            <p:cNvSpPr/>
            <p:nvPr/>
          </p:nvSpPr>
          <p:spPr>
            <a:xfrm>
              <a:off x="4595" y="1340"/>
              <a:ext cx="530"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00 0010</a:t>
              </a:r>
              <a:endParaRPr lang="en-US" altLang="zh-CN" sz="1600">
                <a:latin typeface="Times New Roman" panose="02020603050405020304" pitchFamily="18" charset="0"/>
                <a:ea typeface="Times New Roman" panose="02020603050405020304" pitchFamily="18" charset="0"/>
              </a:endParaRPr>
            </a:p>
          </p:txBody>
        </p:sp>
        <p:sp>
          <p:nvSpPr>
            <p:cNvPr id="8291" name="直接连接符 8290"/>
            <p:cNvSpPr/>
            <p:nvPr/>
          </p:nvSpPr>
          <p:spPr>
            <a:xfrm flipV="1">
              <a:off x="3168" y="1336"/>
              <a:ext cx="0" cy="208"/>
            </a:xfrm>
            <a:prstGeom prst="line">
              <a:avLst/>
            </a:prstGeom>
            <a:ln w="25400" cap="flat" cmpd="sng">
              <a:solidFill>
                <a:schemeClr val="tx1"/>
              </a:solidFill>
              <a:prstDash val="solid"/>
              <a:headEnd type="none" w="med" len="med"/>
              <a:tailEnd type="none" w="med" len="med"/>
            </a:ln>
          </p:spPr>
        </p:sp>
        <p:sp>
          <p:nvSpPr>
            <p:cNvPr id="8292" name="直接连接符 8291"/>
            <p:cNvSpPr/>
            <p:nvPr/>
          </p:nvSpPr>
          <p:spPr>
            <a:xfrm flipV="1">
              <a:off x="3648" y="1336"/>
              <a:ext cx="0" cy="208"/>
            </a:xfrm>
            <a:prstGeom prst="line">
              <a:avLst/>
            </a:prstGeom>
            <a:ln w="25400" cap="flat" cmpd="sng">
              <a:solidFill>
                <a:schemeClr val="tx1"/>
              </a:solidFill>
              <a:prstDash val="solid"/>
              <a:headEnd type="none" w="med" len="med"/>
              <a:tailEnd type="none" w="med" len="med"/>
            </a:ln>
          </p:spPr>
        </p:sp>
        <p:sp>
          <p:nvSpPr>
            <p:cNvPr id="8293" name="直接连接符 8292"/>
            <p:cNvSpPr/>
            <p:nvPr/>
          </p:nvSpPr>
          <p:spPr>
            <a:xfrm flipV="1">
              <a:off x="4128" y="1336"/>
              <a:ext cx="0" cy="208"/>
            </a:xfrm>
            <a:prstGeom prst="line">
              <a:avLst/>
            </a:prstGeom>
            <a:ln w="25400" cap="flat" cmpd="sng">
              <a:solidFill>
                <a:schemeClr val="tx1"/>
              </a:solidFill>
              <a:prstDash val="solid"/>
              <a:headEnd type="none" w="med" len="med"/>
              <a:tailEnd type="none" w="med" len="med"/>
            </a:ln>
          </p:spPr>
        </p:sp>
        <p:sp>
          <p:nvSpPr>
            <p:cNvPr id="8294" name="直接连接符 8293"/>
            <p:cNvSpPr/>
            <p:nvPr/>
          </p:nvSpPr>
          <p:spPr>
            <a:xfrm flipV="1">
              <a:off x="4608" y="1336"/>
              <a:ext cx="0" cy="208"/>
            </a:xfrm>
            <a:prstGeom prst="line">
              <a:avLst/>
            </a:prstGeom>
            <a:ln w="25400" cap="flat" cmpd="sng">
              <a:solidFill>
                <a:schemeClr val="tx1"/>
              </a:solidFill>
              <a:prstDash val="solid"/>
              <a:headEnd type="none" w="med" len="med"/>
              <a:tailEnd type="none" w="med" len="med"/>
            </a:ln>
          </p:spPr>
        </p:sp>
        <p:sp>
          <p:nvSpPr>
            <p:cNvPr id="8295" name="直接连接符 8294"/>
            <p:cNvSpPr/>
            <p:nvPr/>
          </p:nvSpPr>
          <p:spPr>
            <a:xfrm flipV="1">
              <a:off x="5088" y="1336"/>
              <a:ext cx="0" cy="208"/>
            </a:xfrm>
            <a:prstGeom prst="line">
              <a:avLst/>
            </a:prstGeom>
            <a:ln w="25400" cap="flat" cmpd="sng">
              <a:solidFill>
                <a:schemeClr val="tx1"/>
              </a:solidFill>
              <a:prstDash val="solid"/>
              <a:headEnd type="none" w="med" len="med"/>
              <a:tailEnd type="none" w="med" len="med"/>
            </a:ln>
          </p:spPr>
        </p:sp>
        <p:sp>
          <p:nvSpPr>
            <p:cNvPr id="8296" name="直接连接符 8295"/>
            <p:cNvSpPr/>
            <p:nvPr/>
          </p:nvSpPr>
          <p:spPr>
            <a:xfrm flipV="1">
              <a:off x="1728" y="1336"/>
              <a:ext cx="0" cy="208"/>
            </a:xfrm>
            <a:prstGeom prst="line">
              <a:avLst/>
            </a:prstGeom>
            <a:ln w="25400" cap="flat" cmpd="sng">
              <a:solidFill>
                <a:schemeClr val="tx1"/>
              </a:solidFill>
              <a:prstDash val="solid"/>
              <a:headEnd type="none" w="med" len="med"/>
              <a:tailEnd type="none" w="med" len="med"/>
            </a:ln>
          </p:spPr>
        </p:sp>
        <p:sp>
          <p:nvSpPr>
            <p:cNvPr id="8297" name="直接连接符 8296"/>
            <p:cNvSpPr/>
            <p:nvPr/>
          </p:nvSpPr>
          <p:spPr>
            <a:xfrm flipV="1">
              <a:off x="2688" y="1336"/>
              <a:ext cx="0" cy="208"/>
            </a:xfrm>
            <a:prstGeom prst="line">
              <a:avLst/>
            </a:prstGeom>
            <a:ln w="25400" cap="flat" cmpd="sng">
              <a:solidFill>
                <a:schemeClr val="tx1"/>
              </a:solidFill>
              <a:prstDash val="solid"/>
              <a:headEnd type="none" w="med" len="med"/>
              <a:tailEnd type="none" w="med" len="med"/>
            </a:ln>
          </p:spPr>
        </p:sp>
        <p:sp>
          <p:nvSpPr>
            <p:cNvPr id="8298" name="矩形 8297"/>
            <p:cNvSpPr/>
            <p:nvPr/>
          </p:nvSpPr>
          <p:spPr>
            <a:xfrm>
              <a:off x="611" y="3452"/>
              <a:ext cx="760" cy="216"/>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ALUop</a:t>
              </a:r>
              <a:r>
                <a:rPr lang="en-US" altLang="zh-CN" sz="1600" b="1">
                  <a:latin typeface="Times New Roman" panose="02020603050405020304" pitchFamily="18" charset="0"/>
                  <a:ea typeface="Times New Roman" panose="02020603050405020304" pitchFamily="18" charset="0"/>
                </a:rPr>
                <a:t> &lt;2&gt;</a:t>
              </a:r>
              <a:endParaRPr lang="en-US" altLang="zh-CN" sz="1600" b="1">
                <a:latin typeface="Times New Roman" panose="02020603050405020304" pitchFamily="18" charset="0"/>
                <a:ea typeface="Times New Roman" panose="02020603050405020304" pitchFamily="18" charset="0"/>
              </a:endParaRPr>
            </a:p>
          </p:txBody>
        </p:sp>
        <p:sp>
          <p:nvSpPr>
            <p:cNvPr id="8299" name="直接连接符 8298"/>
            <p:cNvSpPr/>
            <p:nvPr/>
          </p:nvSpPr>
          <p:spPr>
            <a:xfrm>
              <a:off x="632" y="3648"/>
              <a:ext cx="4448" cy="0"/>
            </a:xfrm>
            <a:prstGeom prst="line">
              <a:avLst/>
            </a:prstGeom>
            <a:ln w="25400" cap="flat" cmpd="sng">
              <a:solidFill>
                <a:schemeClr val="tx1"/>
              </a:solidFill>
              <a:prstDash val="solid"/>
              <a:headEnd type="none" w="med" len="med"/>
              <a:tailEnd type="none" w="med" len="med"/>
            </a:ln>
          </p:spPr>
        </p:sp>
        <p:sp>
          <p:nvSpPr>
            <p:cNvPr id="8300" name="矩形 8299"/>
            <p:cNvSpPr/>
            <p:nvPr/>
          </p:nvSpPr>
          <p:spPr>
            <a:xfrm>
              <a:off x="2126" y="3452"/>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301" name="矩形 8300"/>
            <p:cNvSpPr/>
            <p:nvPr/>
          </p:nvSpPr>
          <p:spPr>
            <a:xfrm>
              <a:off x="2819" y="3452"/>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02" name="矩形 8301"/>
            <p:cNvSpPr/>
            <p:nvPr/>
          </p:nvSpPr>
          <p:spPr>
            <a:xfrm>
              <a:off x="3299" y="3452"/>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03" name="矩形 8302"/>
            <p:cNvSpPr/>
            <p:nvPr/>
          </p:nvSpPr>
          <p:spPr>
            <a:xfrm>
              <a:off x="3779" y="3452"/>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04" name="矩形 8303"/>
            <p:cNvSpPr/>
            <p:nvPr/>
          </p:nvSpPr>
          <p:spPr>
            <a:xfrm>
              <a:off x="4285" y="3462"/>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05" name="矩形 8304"/>
            <p:cNvSpPr/>
            <p:nvPr/>
          </p:nvSpPr>
          <p:spPr>
            <a:xfrm>
              <a:off x="4739" y="3452"/>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306" name="矩形 8305"/>
            <p:cNvSpPr/>
            <p:nvPr/>
          </p:nvSpPr>
          <p:spPr>
            <a:xfrm>
              <a:off x="611" y="3644"/>
              <a:ext cx="760" cy="216"/>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ALUop</a:t>
              </a:r>
              <a:r>
                <a:rPr lang="en-US" altLang="zh-CN" sz="1600" b="1">
                  <a:latin typeface="Times New Roman" panose="02020603050405020304" pitchFamily="18" charset="0"/>
                  <a:ea typeface="Times New Roman" panose="02020603050405020304" pitchFamily="18" charset="0"/>
                </a:rPr>
                <a:t> &lt;1&gt;</a:t>
              </a:r>
              <a:endParaRPr lang="en-US" altLang="zh-CN" sz="1600" b="1">
                <a:latin typeface="Times New Roman" panose="02020603050405020304" pitchFamily="18" charset="0"/>
                <a:ea typeface="Times New Roman" panose="02020603050405020304" pitchFamily="18" charset="0"/>
              </a:endParaRPr>
            </a:p>
          </p:txBody>
        </p:sp>
        <p:sp>
          <p:nvSpPr>
            <p:cNvPr id="8307" name="直接连接符 8306"/>
            <p:cNvSpPr/>
            <p:nvPr/>
          </p:nvSpPr>
          <p:spPr>
            <a:xfrm>
              <a:off x="632" y="3840"/>
              <a:ext cx="4448" cy="0"/>
            </a:xfrm>
            <a:prstGeom prst="line">
              <a:avLst/>
            </a:prstGeom>
            <a:ln w="25400" cap="flat" cmpd="sng">
              <a:solidFill>
                <a:schemeClr val="tx1"/>
              </a:solidFill>
              <a:prstDash val="solid"/>
              <a:headEnd type="none" w="med" len="med"/>
              <a:tailEnd type="none" w="med" len="med"/>
            </a:ln>
          </p:spPr>
        </p:sp>
        <p:sp>
          <p:nvSpPr>
            <p:cNvPr id="8308" name="矩形 8307"/>
            <p:cNvSpPr/>
            <p:nvPr/>
          </p:nvSpPr>
          <p:spPr>
            <a:xfrm>
              <a:off x="2126" y="364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09" name="矩形 8308"/>
            <p:cNvSpPr/>
            <p:nvPr/>
          </p:nvSpPr>
          <p:spPr>
            <a:xfrm>
              <a:off x="2819" y="364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310" name="矩形 8309"/>
            <p:cNvSpPr/>
            <p:nvPr/>
          </p:nvSpPr>
          <p:spPr>
            <a:xfrm>
              <a:off x="3299" y="364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11" name="矩形 8310"/>
            <p:cNvSpPr/>
            <p:nvPr/>
          </p:nvSpPr>
          <p:spPr>
            <a:xfrm>
              <a:off x="3779" y="364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12" name="矩形 8311"/>
            <p:cNvSpPr/>
            <p:nvPr/>
          </p:nvSpPr>
          <p:spPr>
            <a:xfrm>
              <a:off x="4285" y="365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13" name="矩形 8312"/>
            <p:cNvSpPr/>
            <p:nvPr/>
          </p:nvSpPr>
          <p:spPr>
            <a:xfrm>
              <a:off x="4739" y="3644"/>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sp>
          <p:nvSpPr>
            <p:cNvPr id="8314" name="矩形 8313"/>
            <p:cNvSpPr/>
            <p:nvPr/>
          </p:nvSpPr>
          <p:spPr>
            <a:xfrm>
              <a:off x="611" y="3836"/>
              <a:ext cx="760" cy="217"/>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ALUop</a:t>
              </a:r>
              <a:r>
                <a:rPr lang="en-US" altLang="zh-CN" sz="1600" b="1">
                  <a:latin typeface="Times New Roman" panose="02020603050405020304" pitchFamily="18" charset="0"/>
                  <a:ea typeface="Times New Roman" panose="02020603050405020304" pitchFamily="18" charset="0"/>
                </a:rPr>
                <a:t> &lt;0&gt;</a:t>
              </a:r>
              <a:endParaRPr lang="en-US" altLang="zh-CN" sz="1600" b="1">
                <a:latin typeface="Times New Roman" panose="02020603050405020304" pitchFamily="18" charset="0"/>
                <a:ea typeface="Times New Roman" panose="02020603050405020304" pitchFamily="18" charset="0"/>
              </a:endParaRPr>
            </a:p>
          </p:txBody>
        </p:sp>
        <p:sp>
          <p:nvSpPr>
            <p:cNvPr id="8315" name="直接连接符 8314"/>
            <p:cNvSpPr/>
            <p:nvPr/>
          </p:nvSpPr>
          <p:spPr>
            <a:xfrm>
              <a:off x="632" y="4032"/>
              <a:ext cx="4448" cy="0"/>
            </a:xfrm>
            <a:prstGeom prst="line">
              <a:avLst/>
            </a:prstGeom>
            <a:ln w="25400" cap="flat" cmpd="sng">
              <a:solidFill>
                <a:schemeClr val="tx1"/>
              </a:solidFill>
              <a:prstDash val="solid"/>
              <a:headEnd type="none" w="med" len="med"/>
              <a:tailEnd type="none" w="med" len="med"/>
            </a:ln>
          </p:spPr>
        </p:sp>
        <p:sp>
          <p:nvSpPr>
            <p:cNvPr id="8316" name="矩形 8315"/>
            <p:cNvSpPr/>
            <p:nvPr/>
          </p:nvSpPr>
          <p:spPr>
            <a:xfrm>
              <a:off x="2126" y="3836"/>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17" name="矩形 8316"/>
            <p:cNvSpPr/>
            <p:nvPr/>
          </p:nvSpPr>
          <p:spPr>
            <a:xfrm>
              <a:off x="2819" y="3836"/>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18" name="矩形 8317"/>
            <p:cNvSpPr/>
            <p:nvPr/>
          </p:nvSpPr>
          <p:spPr>
            <a:xfrm>
              <a:off x="3299" y="3836"/>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19" name="矩形 8318"/>
            <p:cNvSpPr/>
            <p:nvPr/>
          </p:nvSpPr>
          <p:spPr>
            <a:xfrm>
              <a:off x="3779" y="3836"/>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0</a:t>
              </a:r>
              <a:endParaRPr lang="en-US" altLang="zh-CN" sz="1600">
                <a:latin typeface="Times New Roman" panose="02020603050405020304" pitchFamily="18" charset="0"/>
                <a:ea typeface="Times New Roman" panose="02020603050405020304" pitchFamily="18" charset="0"/>
              </a:endParaRPr>
            </a:p>
          </p:txBody>
        </p:sp>
        <p:sp>
          <p:nvSpPr>
            <p:cNvPr id="8320" name="矩形 8319"/>
            <p:cNvSpPr/>
            <p:nvPr/>
          </p:nvSpPr>
          <p:spPr>
            <a:xfrm>
              <a:off x="4285" y="3846"/>
              <a:ext cx="178" cy="216"/>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1</a:t>
              </a:r>
              <a:endParaRPr lang="en-US" altLang="zh-CN" sz="1600">
                <a:latin typeface="Times New Roman" panose="02020603050405020304" pitchFamily="18" charset="0"/>
                <a:ea typeface="Times New Roman" panose="02020603050405020304" pitchFamily="18" charset="0"/>
              </a:endParaRPr>
            </a:p>
          </p:txBody>
        </p:sp>
        <p:sp>
          <p:nvSpPr>
            <p:cNvPr id="8321" name="矩形 8320"/>
            <p:cNvSpPr/>
            <p:nvPr/>
          </p:nvSpPr>
          <p:spPr>
            <a:xfrm>
              <a:off x="4739" y="3836"/>
              <a:ext cx="178" cy="217"/>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x</a:t>
              </a:r>
              <a:endParaRPr lang="en-US" altLang="zh-CN" sz="1600">
                <a:latin typeface="Times New Roman" panose="02020603050405020304" pitchFamily="18" charset="0"/>
                <a:ea typeface="Times New Roman" panose="02020603050405020304" pitchFamily="18" charset="0"/>
              </a:endParaRPr>
            </a:p>
          </p:txBody>
        </p:sp>
      </p:grpSp>
      <p:grpSp>
        <p:nvGrpSpPr>
          <p:cNvPr id="8348" name="组合 8347"/>
          <p:cNvGrpSpPr/>
          <p:nvPr/>
        </p:nvGrpSpPr>
        <p:grpSpPr>
          <a:xfrm>
            <a:off x="817563" y="984250"/>
            <a:ext cx="7729537" cy="1489075"/>
            <a:chOff x="515" y="380"/>
            <a:chExt cx="4869" cy="938"/>
          </a:xfrm>
        </p:grpSpPr>
        <p:sp>
          <p:nvSpPr>
            <p:cNvPr id="8322" name="矩形 8321"/>
            <p:cNvSpPr/>
            <p:nvPr/>
          </p:nvSpPr>
          <p:spPr>
            <a:xfrm>
              <a:off x="1160" y="440"/>
              <a:ext cx="608" cy="8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8323" name="矩形 8322"/>
            <p:cNvSpPr/>
            <p:nvPr/>
          </p:nvSpPr>
          <p:spPr>
            <a:xfrm>
              <a:off x="1187" y="702"/>
              <a:ext cx="549" cy="372"/>
            </a:xfrm>
            <a:prstGeom prst="rect">
              <a:avLst/>
            </a:prstGeom>
            <a:noFill/>
            <a:ln w="12700">
              <a:noFill/>
            </a:ln>
          </p:spPr>
          <p:txBody>
            <a:bodyPr wrap="none" lIns="90488" tIns="44450" rIns="90488" bIns="44450">
              <a:spAutoFit/>
            </a:bodyPr>
            <a:lstStyle/>
            <a:p>
              <a:pPr lvl="0" algn="ctr"/>
              <a:r>
                <a:rPr lang="en-US" altLang="zh-CN" sz="1600" b="1">
                  <a:latin typeface="Times New Roman" panose="02020603050405020304" pitchFamily="18" charset="0"/>
                  <a:ea typeface="Times New Roman" panose="02020603050405020304" pitchFamily="18" charset="0"/>
                </a:rPr>
                <a:t>Main</a:t>
              </a:r>
              <a:endParaRPr lang="en-US" altLang="zh-CN" sz="1600" b="1">
                <a:latin typeface="Times New Roman" panose="02020603050405020304" pitchFamily="18" charset="0"/>
                <a:ea typeface="Times New Roman" panose="02020603050405020304" pitchFamily="18" charset="0"/>
              </a:endParaRPr>
            </a:p>
            <a:p>
              <a:pPr lvl="0" algn="ctr"/>
              <a:r>
                <a:rPr lang="en-US" altLang="zh-CN" sz="1600" b="1">
                  <a:latin typeface="Times New Roman" panose="02020603050405020304" pitchFamily="18" charset="0"/>
                  <a:ea typeface="Times New Roman" panose="02020603050405020304" pitchFamily="18" charset="0"/>
                </a:rPr>
                <a:t>Control</a:t>
              </a:r>
              <a:endParaRPr lang="en-US" altLang="zh-CN" sz="1600" b="1">
                <a:latin typeface="Times New Roman" panose="02020603050405020304" pitchFamily="18" charset="0"/>
                <a:ea typeface="Times New Roman" panose="02020603050405020304" pitchFamily="18" charset="0"/>
              </a:endParaRPr>
            </a:p>
          </p:txBody>
        </p:sp>
        <p:sp>
          <p:nvSpPr>
            <p:cNvPr id="8324" name="直接连接符 8323"/>
            <p:cNvSpPr/>
            <p:nvPr/>
          </p:nvSpPr>
          <p:spPr>
            <a:xfrm>
              <a:off x="584" y="864"/>
              <a:ext cx="560" cy="0"/>
            </a:xfrm>
            <a:prstGeom prst="line">
              <a:avLst/>
            </a:prstGeom>
            <a:ln w="25400" cap="flat" cmpd="sng">
              <a:solidFill>
                <a:schemeClr val="tx1"/>
              </a:solidFill>
              <a:prstDash val="solid"/>
              <a:headEnd type="none" w="med" len="med"/>
              <a:tailEnd type="triangle" w="med" len="med"/>
            </a:ln>
          </p:spPr>
        </p:sp>
        <p:sp>
          <p:nvSpPr>
            <p:cNvPr id="8325" name="直接连接符 8324"/>
            <p:cNvSpPr/>
            <p:nvPr/>
          </p:nvSpPr>
          <p:spPr>
            <a:xfrm flipH="1">
              <a:off x="812" y="772"/>
              <a:ext cx="104" cy="184"/>
            </a:xfrm>
            <a:prstGeom prst="line">
              <a:avLst/>
            </a:prstGeom>
            <a:ln w="12700" cap="flat" cmpd="sng">
              <a:solidFill>
                <a:schemeClr val="tx1"/>
              </a:solidFill>
              <a:prstDash val="solid"/>
              <a:headEnd type="none" w="med" len="med"/>
              <a:tailEnd type="none" w="med" len="med"/>
            </a:ln>
          </p:spPr>
        </p:sp>
        <p:sp>
          <p:nvSpPr>
            <p:cNvPr id="8326" name="矩形 8325"/>
            <p:cNvSpPr/>
            <p:nvPr/>
          </p:nvSpPr>
          <p:spPr>
            <a:xfrm>
              <a:off x="515" y="668"/>
              <a:ext cx="250" cy="218"/>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op</a:t>
              </a:r>
              <a:endParaRPr lang="en-US" altLang="zh-CN" sz="1600">
                <a:latin typeface="Times New Roman" panose="02020603050405020304" pitchFamily="18" charset="0"/>
                <a:ea typeface="Times New Roman" panose="02020603050405020304" pitchFamily="18" charset="0"/>
              </a:endParaRPr>
            </a:p>
          </p:txBody>
        </p:sp>
        <p:sp>
          <p:nvSpPr>
            <p:cNvPr id="8327" name="矩形 8326"/>
            <p:cNvSpPr/>
            <p:nvPr/>
          </p:nvSpPr>
          <p:spPr>
            <a:xfrm>
              <a:off x="659" y="860"/>
              <a:ext cx="186" cy="218"/>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6</a:t>
              </a:r>
              <a:endParaRPr lang="en-US" altLang="zh-CN" sz="1600">
                <a:latin typeface="Times New Roman" panose="02020603050405020304" pitchFamily="18" charset="0"/>
                <a:ea typeface="Times New Roman" panose="02020603050405020304" pitchFamily="18" charset="0"/>
              </a:endParaRPr>
            </a:p>
          </p:txBody>
        </p:sp>
        <p:grpSp>
          <p:nvGrpSpPr>
            <p:cNvPr id="8330" name="组合 8329"/>
            <p:cNvGrpSpPr/>
            <p:nvPr/>
          </p:nvGrpSpPr>
          <p:grpSpPr>
            <a:xfrm>
              <a:off x="4040" y="584"/>
              <a:ext cx="608" cy="656"/>
              <a:chOff x="4040" y="584"/>
              <a:chExt cx="608" cy="656"/>
            </a:xfrm>
          </p:grpSpPr>
          <p:sp>
            <p:nvSpPr>
              <p:cNvPr id="8328" name="矩形 8327"/>
              <p:cNvSpPr/>
              <p:nvPr/>
            </p:nvSpPr>
            <p:spPr>
              <a:xfrm>
                <a:off x="4040" y="584"/>
                <a:ext cx="608" cy="656"/>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8329" name="矩形 8328"/>
              <p:cNvSpPr/>
              <p:nvPr/>
            </p:nvSpPr>
            <p:spPr>
              <a:xfrm>
                <a:off x="4067" y="633"/>
                <a:ext cx="549" cy="526"/>
              </a:xfrm>
              <a:prstGeom prst="rect">
                <a:avLst/>
              </a:prstGeom>
              <a:noFill/>
              <a:ln w="12700">
                <a:noFill/>
              </a:ln>
            </p:spPr>
            <p:txBody>
              <a:bodyPr wrap="none" lIns="90488" tIns="44450" rIns="90488" bIns="44450">
                <a:spAutoFit/>
              </a:bodyPr>
              <a:lstStyle/>
              <a:p>
                <a:pPr lvl="0" algn="ctr"/>
                <a:r>
                  <a:rPr lang="en-US" altLang="zh-CN" sz="1600" b="1">
                    <a:latin typeface="Times New Roman" panose="02020603050405020304" pitchFamily="18" charset="0"/>
                    <a:ea typeface="Times New Roman" panose="02020603050405020304" pitchFamily="18" charset="0"/>
                  </a:rPr>
                  <a:t>ALU</a:t>
                </a:r>
                <a:endParaRPr lang="en-US" altLang="zh-CN" sz="1600" b="1">
                  <a:latin typeface="Times New Roman" panose="02020603050405020304" pitchFamily="18" charset="0"/>
                  <a:ea typeface="Times New Roman" panose="02020603050405020304" pitchFamily="18" charset="0"/>
                </a:endParaRPr>
              </a:p>
              <a:p>
                <a:pPr lvl="0" algn="ctr"/>
                <a:r>
                  <a:rPr lang="en-US" altLang="zh-CN" sz="1600" b="1">
                    <a:latin typeface="Times New Roman" panose="02020603050405020304" pitchFamily="18" charset="0"/>
                    <a:ea typeface="Times New Roman" panose="02020603050405020304" pitchFamily="18" charset="0"/>
                  </a:rPr>
                  <a:t>Control</a:t>
                </a:r>
                <a:endParaRPr lang="en-US" altLang="zh-CN" sz="1600" b="1">
                  <a:latin typeface="Times New Roman" panose="02020603050405020304" pitchFamily="18" charset="0"/>
                  <a:ea typeface="Times New Roman" panose="02020603050405020304" pitchFamily="18" charset="0"/>
                </a:endParaRPr>
              </a:p>
              <a:p>
                <a:pPr lvl="0" algn="ctr"/>
                <a:r>
                  <a:rPr lang="en-US" altLang="zh-CN" sz="1600" b="1">
                    <a:latin typeface="Times New Roman" panose="02020603050405020304" pitchFamily="18" charset="0"/>
                    <a:ea typeface="Times New Roman" panose="02020603050405020304" pitchFamily="18" charset="0"/>
                  </a:rPr>
                  <a:t>(Local)</a:t>
                </a:r>
                <a:endParaRPr lang="en-US" altLang="zh-CN" sz="1600" b="1">
                  <a:latin typeface="Times New Roman" panose="02020603050405020304" pitchFamily="18" charset="0"/>
                  <a:ea typeface="Times New Roman" panose="02020603050405020304" pitchFamily="18" charset="0"/>
                </a:endParaRPr>
              </a:p>
            </p:txBody>
          </p:sp>
        </p:grpSp>
        <p:sp>
          <p:nvSpPr>
            <p:cNvPr id="8331" name="直接连接符 8330"/>
            <p:cNvSpPr/>
            <p:nvPr/>
          </p:nvSpPr>
          <p:spPr>
            <a:xfrm>
              <a:off x="1784" y="1104"/>
              <a:ext cx="2240" cy="0"/>
            </a:xfrm>
            <a:prstGeom prst="line">
              <a:avLst/>
            </a:prstGeom>
            <a:ln w="25400" cap="flat" cmpd="sng">
              <a:solidFill>
                <a:schemeClr val="tx1"/>
              </a:solidFill>
              <a:prstDash val="solid"/>
              <a:headEnd type="none" w="med" len="med"/>
              <a:tailEnd type="triangle" w="med" len="med"/>
            </a:ln>
          </p:spPr>
        </p:sp>
        <p:sp>
          <p:nvSpPr>
            <p:cNvPr id="8332" name="直接连接符 8331"/>
            <p:cNvSpPr/>
            <p:nvPr/>
          </p:nvSpPr>
          <p:spPr>
            <a:xfrm flipH="1">
              <a:off x="2300" y="1012"/>
              <a:ext cx="104" cy="184"/>
            </a:xfrm>
            <a:prstGeom prst="line">
              <a:avLst/>
            </a:prstGeom>
            <a:ln w="12700" cap="flat" cmpd="sng">
              <a:solidFill>
                <a:schemeClr val="tx1"/>
              </a:solidFill>
              <a:prstDash val="solid"/>
              <a:headEnd type="none" w="med" len="med"/>
              <a:tailEnd type="none" w="med" len="med"/>
            </a:ln>
          </p:spPr>
        </p:sp>
        <p:sp>
          <p:nvSpPr>
            <p:cNvPr id="8333" name="矩形 8332"/>
            <p:cNvSpPr/>
            <p:nvPr/>
          </p:nvSpPr>
          <p:spPr>
            <a:xfrm>
              <a:off x="3395" y="476"/>
              <a:ext cx="350" cy="218"/>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func</a:t>
              </a:r>
              <a:endParaRPr lang="en-US" altLang="zh-CN" sz="1600" err="1">
                <a:latin typeface="Times New Roman" panose="02020603050405020304" pitchFamily="18" charset="0"/>
                <a:ea typeface="Times New Roman" panose="02020603050405020304" pitchFamily="18" charset="0"/>
              </a:endParaRPr>
            </a:p>
          </p:txBody>
        </p:sp>
        <p:sp>
          <p:nvSpPr>
            <p:cNvPr id="8334" name="矩形 8333"/>
            <p:cNvSpPr/>
            <p:nvPr/>
          </p:nvSpPr>
          <p:spPr>
            <a:xfrm>
              <a:off x="2147" y="1100"/>
              <a:ext cx="186" cy="218"/>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3</a:t>
              </a:r>
              <a:endParaRPr lang="en-US" altLang="zh-CN" sz="1600">
                <a:latin typeface="Times New Roman" panose="02020603050405020304" pitchFamily="18" charset="0"/>
                <a:ea typeface="Times New Roman" panose="02020603050405020304" pitchFamily="18" charset="0"/>
              </a:endParaRPr>
            </a:p>
          </p:txBody>
        </p:sp>
        <p:sp>
          <p:nvSpPr>
            <p:cNvPr id="8335" name="直接连接符 8334"/>
            <p:cNvSpPr/>
            <p:nvPr/>
          </p:nvSpPr>
          <p:spPr>
            <a:xfrm flipH="1">
              <a:off x="3692" y="580"/>
              <a:ext cx="104" cy="184"/>
            </a:xfrm>
            <a:prstGeom prst="line">
              <a:avLst/>
            </a:prstGeom>
            <a:ln w="12700" cap="flat" cmpd="sng">
              <a:solidFill>
                <a:schemeClr val="tx1"/>
              </a:solidFill>
              <a:prstDash val="solid"/>
              <a:headEnd type="none" w="med" len="med"/>
              <a:tailEnd type="none" w="med" len="med"/>
            </a:ln>
          </p:spPr>
        </p:sp>
        <p:sp>
          <p:nvSpPr>
            <p:cNvPr id="8336" name="矩形 8335"/>
            <p:cNvSpPr/>
            <p:nvPr/>
          </p:nvSpPr>
          <p:spPr>
            <a:xfrm>
              <a:off x="3539" y="668"/>
              <a:ext cx="186" cy="218"/>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6</a:t>
              </a:r>
              <a:endParaRPr lang="en-US" altLang="zh-CN" sz="1600">
                <a:latin typeface="Times New Roman" panose="02020603050405020304" pitchFamily="18" charset="0"/>
                <a:ea typeface="Times New Roman" panose="02020603050405020304" pitchFamily="18" charset="0"/>
              </a:endParaRPr>
            </a:p>
          </p:txBody>
        </p:sp>
        <p:sp>
          <p:nvSpPr>
            <p:cNvPr id="8337" name="矩形 8336"/>
            <p:cNvSpPr/>
            <p:nvPr/>
          </p:nvSpPr>
          <p:spPr>
            <a:xfrm>
              <a:off x="1811" y="908"/>
              <a:ext cx="512" cy="218"/>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ALUop</a:t>
              </a:r>
              <a:endParaRPr lang="en-US" altLang="zh-CN" sz="1600" err="1">
                <a:latin typeface="Times New Roman" panose="02020603050405020304" pitchFamily="18" charset="0"/>
                <a:ea typeface="Times New Roman" panose="02020603050405020304" pitchFamily="18" charset="0"/>
              </a:endParaRPr>
            </a:p>
          </p:txBody>
        </p:sp>
        <p:sp>
          <p:nvSpPr>
            <p:cNvPr id="8338" name="直接连接符 8337"/>
            <p:cNvSpPr/>
            <p:nvPr/>
          </p:nvSpPr>
          <p:spPr>
            <a:xfrm flipH="1">
              <a:off x="3400" y="672"/>
              <a:ext cx="640" cy="0"/>
            </a:xfrm>
            <a:prstGeom prst="line">
              <a:avLst/>
            </a:prstGeom>
            <a:ln w="25400" cap="flat" cmpd="sng">
              <a:solidFill>
                <a:schemeClr val="tx1"/>
              </a:solidFill>
              <a:prstDash val="solid"/>
              <a:headEnd type="triangle" w="med" len="med"/>
              <a:tailEnd type="none" w="med" len="med"/>
            </a:ln>
          </p:spPr>
        </p:sp>
        <p:sp>
          <p:nvSpPr>
            <p:cNvPr id="8339" name="矩形 8338"/>
            <p:cNvSpPr/>
            <p:nvPr/>
          </p:nvSpPr>
          <p:spPr>
            <a:xfrm>
              <a:off x="4643" y="572"/>
              <a:ext cx="520" cy="218"/>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ALUctr</a:t>
              </a:r>
              <a:endParaRPr lang="en-US" altLang="zh-CN" sz="1600" err="1">
                <a:latin typeface="Times New Roman" panose="02020603050405020304" pitchFamily="18" charset="0"/>
                <a:ea typeface="Times New Roman" panose="02020603050405020304" pitchFamily="18" charset="0"/>
              </a:endParaRPr>
            </a:p>
          </p:txBody>
        </p:sp>
        <p:sp>
          <p:nvSpPr>
            <p:cNvPr id="8340" name="直接连接符 8339"/>
            <p:cNvSpPr/>
            <p:nvPr/>
          </p:nvSpPr>
          <p:spPr>
            <a:xfrm flipH="1">
              <a:off x="5084" y="676"/>
              <a:ext cx="104" cy="184"/>
            </a:xfrm>
            <a:prstGeom prst="line">
              <a:avLst/>
            </a:prstGeom>
            <a:ln w="12700" cap="flat" cmpd="sng">
              <a:solidFill>
                <a:schemeClr val="tx1"/>
              </a:solidFill>
              <a:prstDash val="solid"/>
              <a:headEnd type="none" w="med" len="med"/>
              <a:tailEnd type="none" w="med" len="med"/>
            </a:ln>
          </p:spPr>
        </p:sp>
        <p:sp>
          <p:nvSpPr>
            <p:cNvPr id="8341" name="直接连接符 8340"/>
            <p:cNvSpPr/>
            <p:nvPr/>
          </p:nvSpPr>
          <p:spPr>
            <a:xfrm flipH="1">
              <a:off x="4648" y="768"/>
              <a:ext cx="736" cy="0"/>
            </a:xfrm>
            <a:prstGeom prst="line">
              <a:avLst/>
            </a:prstGeom>
            <a:ln w="25400" cap="flat" cmpd="sng">
              <a:solidFill>
                <a:schemeClr val="tx1"/>
              </a:solidFill>
              <a:prstDash val="solid"/>
              <a:headEnd type="triangle" w="med" len="med"/>
              <a:tailEnd type="none" w="med" len="med"/>
            </a:ln>
          </p:spPr>
        </p:sp>
        <p:sp>
          <p:nvSpPr>
            <p:cNvPr id="8342" name="矩形 8341"/>
            <p:cNvSpPr/>
            <p:nvPr/>
          </p:nvSpPr>
          <p:spPr>
            <a:xfrm>
              <a:off x="4931" y="764"/>
              <a:ext cx="186" cy="218"/>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3</a:t>
              </a:r>
              <a:endParaRPr lang="en-US" altLang="zh-CN" sz="1600">
                <a:latin typeface="Times New Roman" panose="02020603050405020304" pitchFamily="18" charset="0"/>
                <a:ea typeface="Times New Roman" panose="02020603050405020304" pitchFamily="18" charset="0"/>
              </a:endParaRPr>
            </a:p>
          </p:txBody>
        </p:sp>
        <p:sp>
          <p:nvSpPr>
            <p:cNvPr id="8343" name="直接连接符 8342"/>
            <p:cNvSpPr/>
            <p:nvPr/>
          </p:nvSpPr>
          <p:spPr>
            <a:xfrm>
              <a:off x="1784" y="576"/>
              <a:ext cx="800" cy="0"/>
            </a:xfrm>
            <a:prstGeom prst="line">
              <a:avLst/>
            </a:prstGeom>
            <a:ln w="25400" cap="flat" cmpd="sng">
              <a:solidFill>
                <a:schemeClr val="tx1"/>
              </a:solidFill>
              <a:prstDash val="solid"/>
              <a:headEnd type="none" w="med" len="med"/>
              <a:tailEnd type="triangle" w="med" len="med"/>
            </a:ln>
          </p:spPr>
        </p:sp>
        <p:sp>
          <p:nvSpPr>
            <p:cNvPr id="8344" name="矩形 8343"/>
            <p:cNvSpPr/>
            <p:nvPr/>
          </p:nvSpPr>
          <p:spPr>
            <a:xfrm>
              <a:off x="1811" y="380"/>
              <a:ext cx="506" cy="218"/>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RegDst</a:t>
              </a:r>
              <a:endParaRPr lang="en-US" altLang="zh-CN" sz="1600" err="1">
                <a:latin typeface="Times New Roman" panose="02020603050405020304" pitchFamily="18" charset="0"/>
                <a:ea typeface="Times New Roman" panose="02020603050405020304" pitchFamily="18" charset="0"/>
              </a:endParaRPr>
            </a:p>
          </p:txBody>
        </p:sp>
        <p:sp>
          <p:nvSpPr>
            <p:cNvPr id="8345" name="直接连接符 8344"/>
            <p:cNvSpPr/>
            <p:nvPr/>
          </p:nvSpPr>
          <p:spPr>
            <a:xfrm>
              <a:off x="1784" y="768"/>
              <a:ext cx="800" cy="0"/>
            </a:xfrm>
            <a:prstGeom prst="line">
              <a:avLst/>
            </a:prstGeom>
            <a:ln w="25400" cap="flat" cmpd="sng">
              <a:solidFill>
                <a:schemeClr val="tx1"/>
              </a:solidFill>
              <a:prstDash val="solid"/>
              <a:headEnd type="none" w="med" len="med"/>
              <a:tailEnd type="triangle" w="med" len="med"/>
            </a:ln>
          </p:spPr>
        </p:sp>
        <p:sp>
          <p:nvSpPr>
            <p:cNvPr id="8346" name="矩形 8345"/>
            <p:cNvSpPr/>
            <p:nvPr/>
          </p:nvSpPr>
          <p:spPr>
            <a:xfrm>
              <a:off x="1811" y="572"/>
              <a:ext cx="555" cy="218"/>
            </a:xfrm>
            <a:prstGeom prst="rect">
              <a:avLst/>
            </a:prstGeom>
            <a:noFill/>
            <a:ln w="12700">
              <a:noFill/>
            </a:ln>
          </p:spPr>
          <p:txBody>
            <a:bodyPr wrap="none" lIns="90488" tIns="44450" rIns="90488" bIns="44450">
              <a:spAutoFit/>
            </a:bodyPr>
            <a:lstStyle/>
            <a:p>
              <a:pPr lvl="0"/>
              <a:r>
                <a:rPr lang="en-US" altLang="zh-CN" sz="1600" err="1">
                  <a:latin typeface="Times New Roman" panose="02020603050405020304" pitchFamily="18" charset="0"/>
                  <a:ea typeface="Times New Roman" panose="02020603050405020304" pitchFamily="18" charset="0"/>
                </a:rPr>
                <a:t>ALUSrc</a:t>
              </a:r>
              <a:endParaRPr lang="en-US" altLang="zh-CN" sz="1600" err="1">
                <a:latin typeface="Times New Roman" panose="02020603050405020304" pitchFamily="18" charset="0"/>
                <a:ea typeface="Times New Roman" panose="02020603050405020304" pitchFamily="18" charset="0"/>
              </a:endParaRPr>
            </a:p>
          </p:txBody>
        </p:sp>
        <p:sp>
          <p:nvSpPr>
            <p:cNvPr id="8347" name="矩形 8346"/>
            <p:cNvSpPr/>
            <p:nvPr/>
          </p:nvSpPr>
          <p:spPr>
            <a:xfrm>
              <a:off x="2003" y="707"/>
              <a:ext cx="186" cy="294"/>
            </a:xfrm>
            <a:prstGeom prst="rect">
              <a:avLst/>
            </a:prstGeom>
            <a:noFill/>
            <a:ln w="12700">
              <a:noFill/>
            </a:ln>
          </p:spPr>
          <p:txBody>
            <a:bodyPr wrap="none" lIns="90488" tIns="44450" rIns="90488" bIns="44450">
              <a:spAutoFit/>
            </a:bodyPr>
            <a:lstStyle/>
            <a:p>
              <a:pPr lvl="0"/>
              <a:r>
                <a:rPr lang="en-US" altLang="zh-CN" sz="2400" b="1">
                  <a:latin typeface="Times New Roman" panose="02020603050405020304" pitchFamily="18" charset="0"/>
                  <a:ea typeface="Times New Roman" panose="02020603050405020304" pitchFamily="18" charset="0"/>
                </a:rPr>
                <a:t>:</a:t>
              </a:r>
              <a:endParaRPr lang="en-US" altLang="zh-CN" sz="2400" b="1">
                <a:latin typeface="Times New Roman" panose="02020603050405020304" pitchFamily="18" charset="0"/>
                <a:ea typeface="Times New Roman" panose="02020603050405020304" pitchFamily="18" charset="0"/>
              </a:endParaRPr>
            </a:p>
          </p:txBody>
        </p:sp>
      </p:gr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sz="2400" dirty="0"/>
              <a:t>What happens to Instruction with Exception?</a:t>
            </a:r>
            <a:endParaRPr lang="zh-CN" altLang="en-US" sz="2400" dirty="0"/>
          </a:p>
        </p:txBody>
      </p:sp>
      <p:sp>
        <p:nvSpPr>
          <p:cNvPr id="7" name="内容占位符 6"/>
          <p:cNvSpPr>
            <a:spLocks noGrp="1"/>
          </p:cNvSpPr>
          <p:nvPr>
            <p:ph sz="quarter" idx="13"/>
          </p:nvPr>
        </p:nvSpPr>
        <p:spPr>
          <a:xfrm>
            <a:off x="228601" y="116837"/>
            <a:ext cx="838200" cy="568325"/>
          </a:xfrm>
        </p:spPr>
        <p:txBody>
          <a:bodyPr/>
          <a:lstStyle/>
          <a:p>
            <a:r>
              <a:rPr lang="en-US" altLang="zh-CN" dirty="0"/>
              <a:t>6.3</a:t>
            </a:r>
            <a:endParaRPr lang="zh-CN" altLang="en-US" dirty="0"/>
          </a:p>
        </p:txBody>
      </p:sp>
      <p:sp>
        <p:nvSpPr>
          <p:cNvPr id="8" name="文本占位符 30722"/>
          <p:cNvSpPr>
            <a:spLocks noGrp="1"/>
          </p:cNvSpPr>
          <p:nvPr/>
        </p:nvSpPr>
        <p:spPr>
          <a:xfrm>
            <a:off x="476250" y="2204243"/>
            <a:ext cx="8191500" cy="3210751"/>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r>
              <a:rPr lang="en-US" altLang="zh-CN" sz="2800" dirty="0"/>
              <a:t>MIPS architecture defines the instruction as having </a:t>
            </a:r>
            <a:r>
              <a:rPr lang="en-US" altLang="zh-CN" sz="2800" u="sng" dirty="0"/>
              <a:t>no effect </a:t>
            </a:r>
            <a:r>
              <a:rPr lang="en-US" altLang="zh-CN" sz="2800" dirty="0"/>
              <a:t>if the instruction causes an exception.</a:t>
            </a:r>
            <a:endParaRPr lang="en-US" altLang="zh-CN" sz="2800" dirty="0"/>
          </a:p>
          <a:p>
            <a:r>
              <a:rPr lang="en-US" altLang="zh-CN" sz="2800" dirty="0"/>
              <a:t>When we get to virtual memory we will see that certain classes of exceptions must prevent the instruction from changing the machine state.</a:t>
            </a:r>
            <a:endParaRPr lang="en-US" altLang="zh-CN" sz="2800" dirty="0"/>
          </a:p>
          <a:p>
            <a:r>
              <a:rPr lang="en-US" altLang="zh-CN" sz="2800" dirty="0"/>
              <a:t>This aspect of handling exceptions becomes complex and potentially limits performance =&gt; why it is hard</a:t>
            </a:r>
            <a:endParaRPr lang="en-US" altLang="zh-CN" sz="28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Precise Interrupts</a:t>
            </a:r>
            <a:endParaRPr lang="zh-CN" altLang="en-US" dirty="0"/>
          </a:p>
        </p:txBody>
      </p:sp>
      <p:sp>
        <p:nvSpPr>
          <p:cNvPr id="7" name="内容占位符 6"/>
          <p:cNvSpPr>
            <a:spLocks noGrp="1"/>
          </p:cNvSpPr>
          <p:nvPr>
            <p:ph sz="quarter" idx="13"/>
          </p:nvPr>
        </p:nvSpPr>
        <p:spPr>
          <a:xfrm>
            <a:off x="228601" y="116837"/>
            <a:ext cx="838200" cy="568325"/>
          </a:xfrm>
        </p:spPr>
        <p:txBody>
          <a:bodyPr/>
          <a:lstStyle/>
          <a:p>
            <a:r>
              <a:rPr lang="en-US" altLang="zh-CN" dirty="0"/>
              <a:t>6.4</a:t>
            </a:r>
            <a:endParaRPr lang="zh-CN" altLang="en-US" dirty="0"/>
          </a:p>
        </p:txBody>
      </p:sp>
      <p:sp>
        <p:nvSpPr>
          <p:cNvPr id="8" name="文本占位符 100354"/>
          <p:cNvSpPr>
            <a:spLocks noGrp="1"/>
          </p:cNvSpPr>
          <p:nvPr/>
        </p:nvSpPr>
        <p:spPr>
          <a:xfrm>
            <a:off x="0" y="1066800"/>
            <a:ext cx="8801100" cy="5542030"/>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pPr>
              <a:spcBef>
                <a:spcPct val="40000"/>
              </a:spcBef>
            </a:pPr>
            <a:r>
              <a:rPr lang="en-US" altLang="zh-CN" dirty="0"/>
              <a:t>Precise </a:t>
            </a:r>
            <a:r>
              <a:rPr lang="en-US" altLang="zh-CN" dirty="0">
                <a:sym typeface="Symbol" panose="05050102010706020507" pitchFamily="18" charset="2"/>
              </a:rPr>
              <a:t></a:t>
            </a:r>
            <a:r>
              <a:rPr lang="en-US" altLang="zh-CN" dirty="0"/>
              <a:t> state of the machine is preserved as if program executed up to the offending instruction</a:t>
            </a:r>
            <a:endParaRPr lang="en-US" altLang="zh-CN" dirty="0"/>
          </a:p>
          <a:p>
            <a:pPr lvl="1"/>
            <a:r>
              <a:rPr lang="en-US" altLang="zh-CN" sz="2000" dirty="0"/>
              <a:t>All previous instructions </a:t>
            </a:r>
            <a:r>
              <a:rPr lang="en-US" altLang="zh-CN" sz="2000" dirty="0">
                <a:solidFill>
                  <a:schemeClr val="accent1"/>
                </a:solidFill>
              </a:rPr>
              <a:t>completed</a:t>
            </a:r>
            <a:endParaRPr lang="en-US" altLang="zh-CN" sz="2000" dirty="0"/>
          </a:p>
          <a:p>
            <a:pPr lvl="1"/>
            <a:r>
              <a:rPr lang="en-US" altLang="zh-CN" sz="2000" dirty="0"/>
              <a:t>Offending instruction and all following instructions act </a:t>
            </a:r>
            <a:r>
              <a:rPr lang="en-US" altLang="zh-CN" sz="2000" dirty="0">
                <a:solidFill>
                  <a:schemeClr val="accent1"/>
                </a:solidFill>
              </a:rPr>
              <a:t>as if they have not even started</a:t>
            </a:r>
            <a:endParaRPr lang="en-US" altLang="zh-CN" sz="2000" dirty="0">
              <a:solidFill>
                <a:schemeClr val="accent1"/>
              </a:solidFill>
            </a:endParaRPr>
          </a:p>
          <a:p>
            <a:pPr lvl="1"/>
            <a:r>
              <a:rPr lang="en-US" altLang="zh-CN" sz="2000" dirty="0"/>
              <a:t>Same system code will work on different implementations </a:t>
            </a:r>
            <a:endParaRPr lang="en-US" altLang="zh-CN" sz="2000" dirty="0"/>
          </a:p>
          <a:p>
            <a:pPr lvl="1"/>
            <a:r>
              <a:rPr lang="en-US" altLang="zh-CN" sz="2000" dirty="0"/>
              <a:t>Difficult in the presence of pipelining, out-ot-order execution, ...</a:t>
            </a:r>
            <a:endParaRPr lang="en-US" altLang="zh-CN" sz="2000" dirty="0"/>
          </a:p>
          <a:p>
            <a:pPr lvl="1"/>
            <a:r>
              <a:rPr lang="en-US" altLang="zh-CN" sz="2000" dirty="0"/>
              <a:t>MIPS takes this position</a:t>
            </a:r>
            <a:endParaRPr lang="en-US" altLang="zh-CN" sz="2000" dirty="0"/>
          </a:p>
          <a:p>
            <a:pPr>
              <a:spcBef>
                <a:spcPct val="40000"/>
              </a:spcBef>
            </a:pPr>
            <a:r>
              <a:rPr lang="en-US" altLang="zh-CN" dirty="0"/>
              <a:t>Imprecise </a:t>
            </a:r>
            <a:r>
              <a:rPr lang="en-US" altLang="zh-CN" dirty="0">
                <a:sym typeface="Symbol" panose="05050102010706020507" pitchFamily="18" charset="2"/>
              </a:rPr>
              <a:t></a:t>
            </a:r>
            <a:r>
              <a:rPr lang="en-US" altLang="zh-CN" dirty="0"/>
              <a:t> system software has to figure out what is where and put it all back together</a:t>
            </a:r>
            <a:endParaRPr lang="en-US" altLang="zh-CN" dirty="0"/>
          </a:p>
          <a:p>
            <a:pPr>
              <a:spcBef>
                <a:spcPct val="40000"/>
              </a:spcBef>
            </a:pPr>
            <a:r>
              <a:rPr lang="en-US" altLang="zh-CN" dirty="0"/>
              <a:t>Performance goals often lead designers to not implement precise interrupts</a:t>
            </a:r>
            <a:endParaRPr lang="en-US" altLang="zh-CN" dirty="0"/>
          </a:p>
          <a:p>
            <a:pPr lvl="1"/>
            <a:r>
              <a:rPr lang="en-US" altLang="zh-CN" sz="2000" dirty="0"/>
              <a:t>system software developers, user, markets etc. usually wish they had not done this</a:t>
            </a:r>
            <a:endParaRPr lang="en-US" altLang="zh-CN" sz="2000" dirty="0"/>
          </a:p>
          <a:p>
            <a:pPr>
              <a:spcBef>
                <a:spcPct val="40000"/>
              </a:spcBef>
            </a:pPr>
            <a:r>
              <a:rPr lang="en-US" altLang="zh-CN" dirty="0"/>
              <a:t>Modern techniques for out-of-order execution and branch prediction help implement precise interrupts</a:t>
            </a:r>
            <a:endParaRPr lang="en-US" altLang="zh-CN"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Big Picture: user / system modes</a:t>
            </a:r>
            <a:endParaRPr lang="zh-CN" altLang="en-US" dirty="0"/>
          </a:p>
        </p:txBody>
      </p:sp>
      <p:sp>
        <p:nvSpPr>
          <p:cNvPr id="7" name="内容占位符 6"/>
          <p:cNvSpPr>
            <a:spLocks noGrp="1"/>
          </p:cNvSpPr>
          <p:nvPr>
            <p:ph sz="quarter" idx="13"/>
          </p:nvPr>
        </p:nvSpPr>
        <p:spPr>
          <a:xfrm>
            <a:off x="228601" y="116837"/>
            <a:ext cx="838200" cy="568325"/>
          </a:xfrm>
        </p:spPr>
        <p:txBody>
          <a:bodyPr/>
          <a:lstStyle/>
          <a:p>
            <a:r>
              <a:rPr lang="en-US" altLang="zh-CN" dirty="0"/>
              <a:t>6.5</a:t>
            </a:r>
            <a:endParaRPr lang="zh-CN" altLang="en-US" dirty="0"/>
          </a:p>
        </p:txBody>
      </p:sp>
      <p:sp>
        <p:nvSpPr>
          <p:cNvPr id="8" name="文本占位符 37890"/>
          <p:cNvSpPr>
            <a:spLocks noGrp="1"/>
          </p:cNvSpPr>
          <p:nvPr/>
        </p:nvSpPr>
        <p:spPr>
          <a:xfrm>
            <a:off x="-35169" y="954358"/>
            <a:ext cx="9067800" cy="5401992"/>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r>
              <a:rPr lang="en-US" altLang="zh-CN" dirty="0"/>
              <a:t>By providing two modes of execution (user/system) it is possible for the computer to manage itself</a:t>
            </a:r>
            <a:endParaRPr lang="en-US" altLang="zh-CN" dirty="0"/>
          </a:p>
          <a:p>
            <a:pPr lvl="1"/>
            <a:r>
              <a:rPr lang="en-US" altLang="zh-CN" dirty="0"/>
              <a:t>operating system is a special program that runs in the privileged mode and has access to all of the resources of the computer</a:t>
            </a:r>
            <a:endParaRPr lang="en-US" altLang="zh-CN" dirty="0"/>
          </a:p>
          <a:p>
            <a:pPr lvl="1"/>
            <a:r>
              <a:rPr lang="en-US" altLang="zh-CN" dirty="0"/>
              <a:t>presents “virtual resources” to each user that are more convenient that the physical resources</a:t>
            </a:r>
            <a:endParaRPr lang="en-US" altLang="zh-CN" dirty="0"/>
          </a:p>
          <a:p>
            <a:pPr lvl="2"/>
            <a:r>
              <a:rPr lang="en-US" altLang="zh-CN" dirty="0"/>
              <a:t>files vs. disk sectors</a:t>
            </a:r>
            <a:endParaRPr lang="en-US" altLang="zh-CN" dirty="0"/>
          </a:p>
          <a:p>
            <a:pPr lvl="2"/>
            <a:r>
              <a:rPr lang="en-US" altLang="zh-CN" dirty="0"/>
              <a:t>virtual memory vs physical memory</a:t>
            </a:r>
            <a:endParaRPr lang="en-US" altLang="zh-CN" dirty="0"/>
          </a:p>
          <a:p>
            <a:pPr lvl="1"/>
            <a:r>
              <a:rPr lang="en-US" altLang="zh-CN" dirty="0"/>
              <a:t>protects each user program from others</a:t>
            </a:r>
            <a:endParaRPr lang="en-US" altLang="zh-CN" dirty="0"/>
          </a:p>
          <a:p>
            <a:pPr lvl="1"/>
            <a:r>
              <a:rPr lang="en-US" altLang="zh-CN" dirty="0"/>
              <a:t>protects system from malicious users.</a:t>
            </a:r>
            <a:endParaRPr lang="en-US" altLang="zh-CN" dirty="0"/>
          </a:p>
          <a:p>
            <a:pPr lvl="1">
              <a:spcBef>
                <a:spcPct val="20000"/>
              </a:spcBef>
            </a:pPr>
            <a:r>
              <a:rPr lang="en-US" altLang="zh-CN" dirty="0"/>
              <a:t>OS is assumed to “know best”, and is trusted code, so enter system mode on exception.</a:t>
            </a:r>
            <a:endParaRPr lang="en-US" altLang="zh-CN" dirty="0"/>
          </a:p>
          <a:p>
            <a:r>
              <a:rPr lang="en-US" altLang="zh-CN" dirty="0"/>
              <a:t>Exceptions allow the system to taken action in response to events that occur while user program is executing:</a:t>
            </a:r>
            <a:endParaRPr lang="en-US" altLang="zh-CN" dirty="0"/>
          </a:p>
          <a:p>
            <a:pPr lvl="1"/>
            <a:r>
              <a:rPr lang="en-US" altLang="zh-CN" dirty="0"/>
              <a:t>Might provide supplemental behavior (dealing with </a:t>
            </a:r>
            <a:r>
              <a:rPr lang="en-US" altLang="zh-CN" dirty="0" err="1"/>
              <a:t>denormal</a:t>
            </a:r>
            <a:r>
              <a:rPr lang="en-US" altLang="zh-CN" dirty="0"/>
              <a:t> floating-point numbers for instance).</a:t>
            </a:r>
            <a:endParaRPr lang="en-US" altLang="zh-CN" dirty="0"/>
          </a:p>
          <a:p>
            <a:pPr lvl="1"/>
            <a:r>
              <a:rPr lang="en-US" altLang="zh-CN" dirty="0"/>
              <a:t>“Unimplemented instruction” used to emulate instructions that were not included in hardware</a:t>
            </a:r>
            <a:endParaRPr lang="en-US" altLang="zh-CN"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Addressing the Exception Handler</a:t>
            </a:r>
            <a:endParaRPr lang="zh-CN" altLang="en-US" dirty="0"/>
          </a:p>
        </p:txBody>
      </p:sp>
      <p:sp>
        <p:nvSpPr>
          <p:cNvPr id="7" name="内容占位符 6"/>
          <p:cNvSpPr>
            <a:spLocks noGrp="1"/>
          </p:cNvSpPr>
          <p:nvPr>
            <p:ph sz="quarter" idx="13"/>
          </p:nvPr>
        </p:nvSpPr>
        <p:spPr>
          <a:xfrm>
            <a:off x="228601" y="116837"/>
            <a:ext cx="838200" cy="568325"/>
          </a:xfrm>
        </p:spPr>
        <p:txBody>
          <a:bodyPr/>
          <a:lstStyle/>
          <a:p>
            <a:r>
              <a:rPr lang="en-US" altLang="zh-CN" dirty="0"/>
              <a:t>6.6</a:t>
            </a:r>
            <a:endParaRPr lang="zh-CN" altLang="en-US" dirty="0"/>
          </a:p>
        </p:txBody>
      </p:sp>
      <p:sp>
        <p:nvSpPr>
          <p:cNvPr id="8" name="文本占位符 33794"/>
          <p:cNvSpPr>
            <a:spLocks noGrp="1"/>
          </p:cNvSpPr>
          <p:nvPr/>
        </p:nvSpPr>
        <p:spPr>
          <a:xfrm>
            <a:off x="76200" y="1085485"/>
            <a:ext cx="7848600" cy="5940601"/>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r>
              <a:rPr lang="en-US" altLang="zh-CN" dirty="0"/>
              <a:t>Traditional Approach: </a:t>
            </a:r>
            <a:r>
              <a:rPr lang="en-US" altLang="zh-CN" dirty="0" err="1"/>
              <a:t>Interupt</a:t>
            </a:r>
            <a:r>
              <a:rPr lang="en-US" altLang="zh-CN" dirty="0"/>
              <a:t> Vector</a:t>
            </a:r>
            <a:endParaRPr lang="en-US" altLang="zh-CN" dirty="0"/>
          </a:p>
          <a:p>
            <a:pPr lvl="1"/>
            <a:r>
              <a:rPr lang="en-US" altLang="zh-CN" sz="2400" dirty="0"/>
              <a:t>PC &lt;- MEM[ </a:t>
            </a:r>
            <a:r>
              <a:rPr lang="en-US" altLang="zh-CN" sz="2400" dirty="0" err="1"/>
              <a:t>IV_base</a:t>
            </a:r>
            <a:r>
              <a:rPr lang="en-US" altLang="zh-CN" sz="2400" dirty="0"/>
              <a:t> + cause || 00]</a:t>
            </a:r>
            <a:endParaRPr lang="en-US" altLang="zh-CN" sz="2400" dirty="0"/>
          </a:p>
          <a:p>
            <a:pPr lvl="1"/>
            <a:r>
              <a:rPr lang="en-US" altLang="zh-CN" sz="2400" dirty="0"/>
              <a:t>370, 68000, Vax, 80x86, . . .</a:t>
            </a:r>
            <a:endParaRPr lang="en-US" altLang="zh-CN" sz="2400" dirty="0"/>
          </a:p>
          <a:p>
            <a:pPr lvl="1"/>
            <a:endParaRPr lang="en-US" altLang="zh-CN" dirty="0"/>
          </a:p>
          <a:p>
            <a:r>
              <a:rPr lang="en-US" altLang="zh-CN" dirty="0"/>
              <a:t>RISC Handler Table</a:t>
            </a:r>
            <a:endParaRPr lang="en-US" altLang="zh-CN" dirty="0"/>
          </a:p>
          <a:p>
            <a:pPr lvl="1"/>
            <a:r>
              <a:rPr lang="en-US" altLang="zh-CN" sz="2400" dirty="0"/>
              <a:t>PC &lt;– </a:t>
            </a:r>
            <a:r>
              <a:rPr lang="en-US" altLang="zh-CN" sz="2400" dirty="0" err="1"/>
              <a:t>IT_base</a:t>
            </a:r>
            <a:r>
              <a:rPr lang="en-US" altLang="zh-CN" sz="2400" dirty="0"/>
              <a:t> + cause || 0000</a:t>
            </a:r>
            <a:endParaRPr lang="en-US" altLang="zh-CN" sz="2400" dirty="0"/>
          </a:p>
          <a:p>
            <a:pPr lvl="1"/>
            <a:r>
              <a:rPr lang="en-US" altLang="zh-CN" sz="2400" dirty="0"/>
              <a:t>saves state and jumps</a:t>
            </a:r>
            <a:endParaRPr lang="en-US" altLang="zh-CN" sz="2400" dirty="0"/>
          </a:p>
          <a:p>
            <a:pPr lvl="1"/>
            <a:r>
              <a:rPr lang="en-US" altLang="zh-CN" sz="2400" dirty="0" err="1"/>
              <a:t>Sparc</a:t>
            </a:r>
            <a:r>
              <a:rPr lang="en-US" altLang="zh-CN" sz="2400" dirty="0"/>
              <a:t>, PA, M88K, . . .</a:t>
            </a:r>
            <a:endParaRPr lang="en-US" altLang="zh-CN" sz="2400" dirty="0"/>
          </a:p>
          <a:p>
            <a:r>
              <a:rPr lang="en-US" altLang="zh-CN" dirty="0"/>
              <a:t>MIPS Approach: fixed entry</a:t>
            </a:r>
            <a:endParaRPr lang="en-US" altLang="zh-CN" dirty="0"/>
          </a:p>
          <a:p>
            <a:pPr lvl="1"/>
            <a:r>
              <a:rPr lang="en-US" altLang="zh-CN" sz="2000" dirty="0"/>
              <a:t>PC &lt;– </a:t>
            </a:r>
            <a:r>
              <a:rPr lang="en-US" altLang="zh-CN" sz="2000" dirty="0" err="1"/>
              <a:t>EXC_addr</a:t>
            </a:r>
            <a:endParaRPr lang="en-US" altLang="zh-CN" sz="2000" dirty="0"/>
          </a:p>
          <a:p>
            <a:pPr lvl="1"/>
            <a:r>
              <a:rPr lang="en-US" altLang="zh-CN" sz="2000" dirty="0"/>
              <a:t>Actually very small table</a:t>
            </a:r>
            <a:endParaRPr lang="en-US" altLang="zh-CN" sz="2000" dirty="0"/>
          </a:p>
          <a:p>
            <a:pPr lvl="2"/>
            <a:r>
              <a:rPr lang="en-US" altLang="zh-CN" sz="2000" dirty="0"/>
              <a:t>RESET entry</a:t>
            </a:r>
            <a:endParaRPr lang="en-US" altLang="zh-CN" sz="2000" dirty="0"/>
          </a:p>
          <a:p>
            <a:pPr lvl="2"/>
            <a:r>
              <a:rPr lang="en-US" altLang="zh-CN" sz="2000" dirty="0"/>
              <a:t>TLB </a:t>
            </a:r>
            <a:endParaRPr lang="en-US" altLang="zh-CN" sz="2000" dirty="0"/>
          </a:p>
          <a:p>
            <a:pPr lvl="2"/>
            <a:r>
              <a:rPr lang="en-US" altLang="zh-CN" sz="2000" dirty="0"/>
              <a:t>other</a:t>
            </a:r>
            <a:endParaRPr lang="en-US" altLang="zh-CN" sz="2000" dirty="0"/>
          </a:p>
        </p:txBody>
      </p:sp>
      <p:grpSp>
        <p:nvGrpSpPr>
          <p:cNvPr id="9" name="组合 8"/>
          <p:cNvGrpSpPr/>
          <p:nvPr/>
        </p:nvGrpSpPr>
        <p:grpSpPr>
          <a:xfrm>
            <a:off x="4612484" y="1062039"/>
            <a:ext cx="4046541" cy="1981203"/>
            <a:chOff x="3032" y="536"/>
            <a:chExt cx="2549" cy="1248"/>
          </a:xfrm>
        </p:grpSpPr>
        <p:sp>
          <p:nvSpPr>
            <p:cNvPr id="18" name="矩形 17"/>
            <p:cNvSpPr/>
            <p:nvPr/>
          </p:nvSpPr>
          <p:spPr>
            <a:xfrm>
              <a:off x="3032" y="1304"/>
              <a:ext cx="608" cy="176"/>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9" name="矩形 18"/>
            <p:cNvSpPr/>
            <p:nvPr/>
          </p:nvSpPr>
          <p:spPr>
            <a:xfrm>
              <a:off x="3059" y="1278"/>
              <a:ext cx="618" cy="237"/>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iv_base</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20" name="直接连接符 19"/>
            <p:cNvSpPr/>
            <p:nvPr/>
          </p:nvSpPr>
          <p:spPr>
            <a:xfrm>
              <a:off x="3656" y="1448"/>
              <a:ext cx="416" cy="320"/>
            </a:xfrm>
            <a:prstGeom prst="line">
              <a:avLst/>
            </a:prstGeom>
            <a:ln w="25400" cap="flat" cmpd="sng">
              <a:solidFill>
                <a:schemeClr val="tx1"/>
              </a:solidFill>
              <a:prstDash val="solid"/>
              <a:headEnd type="none" w="med" len="med"/>
              <a:tailEnd type="triangle" w="med" len="med"/>
            </a:ln>
          </p:spPr>
        </p:sp>
        <p:sp>
          <p:nvSpPr>
            <p:cNvPr id="21" name="矩形 20"/>
            <p:cNvSpPr/>
            <p:nvPr/>
          </p:nvSpPr>
          <p:spPr>
            <a:xfrm>
              <a:off x="4136" y="536"/>
              <a:ext cx="560" cy="1232"/>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22" name="直接连接符 21"/>
            <p:cNvSpPr/>
            <p:nvPr/>
          </p:nvSpPr>
          <p:spPr>
            <a:xfrm flipV="1">
              <a:off x="4176" y="1288"/>
              <a:ext cx="0" cy="496"/>
            </a:xfrm>
            <a:prstGeom prst="line">
              <a:avLst/>
            </a:prstGeom>
            <a:ln w="25400" cap="flat" cmpd="sng">
              <a:solidFill>
                <a:schemeClr val="tx1"/>
              </a:solidFill>
              <a:prstDash val="solid"/>
              <a:headEnd type="none" w="med" len="med"/>
              <a:tailEnd type="triangle" w="med" len="med"/>
            </a:ln>
          </p:spPr>
        </p:sp>
        <p:sp>
          <p:nvSpPr>
            <p:cNvPr id="23" name="矩形 22"/>
            <p:cNvSpPr/>
            <p:nvPr/>
          </p:nvSpPr>
          <p:spPr>
            <a:xfrm>
              <a:off x="4163" y="1422"/>
              <a:ext cx="506" cy="237"/>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cause</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24" name="矩形 23"/>
            <p:cNvSpPr/>
            <p:nvPr/>
          </p:nvSpPr>
          <p:spPr>
            <a:xfrm>
              <a:off x="4136" y="1160"/>
              <a:ext cx="560" cy="128"/>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25" name="直接连接符 24"/>
            <p:cNvSpPr/>
            <p:nvPr/>
          </p:nvSpPr>
          <p:spPr>
            <a:xfrm flipV="1">
              <a:off x="4472" y="1096"/>
              <a:ext cx="512" cy="160"/>
            </a:xfrm>
            <a:prstGeom prst="line">
              <a:avLst/>
            </a:prstGeom>
            <a:ln w="25400" cap="flat" cmpd="sng">
              <a:solidFill>
                <a:schemeClr val="tx1"/>
              </a:solidFill>
              <a:prstDash val="solid"/>
              <a:headEnd type="none" w="med" len="med"/>
              <a:tailEnd type="triangle" w="med" len="med"/>
            </a:ln>
          </p:spPr>
        </p:sp>
        <p:sp>
          <p:nvSpPr>
            <p:cNvPr id="26" name="矩形 25"/>
            <p:cNvSpPr/>
            <p:nvPr/>
          </p:nvSpPr>
          <p:spPr>
            <a:xfrm>
              <a:off x="5000" y="1112"/>
              <a:ext cx="560" cy="464"/>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27" name="矩形 26"/>
            <p:cNvSpPr/>
            <p:nvPr/>
          </p:nvSpPr>
          <p:spPr>
            <a:xfrm>
              <a:off x="4979" y="1134"/>
              <a:ext cx="602" cy="410"/>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2"/>
                  </a:solidFill>
                  <a:latin typeface="Arial" panose="020B0604020202020204" pitchFamily="34" charset="0"/>
                  <a:ea typeface="Times New Roman" panose="02020603050405020304" pitchFamily="18" charset="0"/>
                </a:rPr>
                <a:t>handler</a:t>
              </a:r>
              <a:endParaRPr lang="en-US" altLang="zh-CN" sz="1800">
                <a:solidFill>
                  <a:schemeClr val="accent2"/>
                </a:solidFill>
                <a:latin typeface="Arial" panose="020B0604020202020204" pitchFamily="34" charset="0"/>
                <a:ea typeface="Times New Roman" panose="02020603050405020304" pitchFamily="18" charset="0"/>
              </a:endParaRPr>
            </a:p>
            <a:p>
              <a:pPr lvl="0"/>
              <a:r>
                <a:rPr lang="en-US" altLang="zh-CN" sz="1800">
                  <a:solidFill>
                    <a:schemeClr val="accent2"/>
                  </a:solidFill>
                  <a:latin typeface="Arial" panose="020B0604020202020204" pitchFamily="34" charset="0"/>
                  <a:ea typeface="Times New Roman" panose="02020603050405020304" pitchFamily="18" charset="0"/>
                </a:rPr>
                <a:t>code</a:t>
              </a:r>
              <a:endParaRPr lang="en-US" altLang="zh-CN" sz="1800">
                <a:solidFill>
                  <a:schemeClr val="accent2"/>
                </a:solidFill>
                <a:latin typeface="Arial" panose="020B0604020202020204" pitchFamily="34" charset="0"/>
                <a:ea typeface="Times New Roman" panose="02020603050405020304" pitchFamily="18" charset="0"/>
              </a:endParaRPr>
            </a:p>
          </p:txBody>
        </p:sp>
      </p:grpSp>
      <p:sp>
        <p:nvSpPr>
          <p:cNvPr id="10" name="矩形 9"/>
          <p:cNvSpPr/>
          <p:nvPr/>
        </p:nvSpPr>
        <p:spPr>
          <a:xfrm>
            <a:off x="4688681" y="4643437"/>
            <a:ext cx="965200" cy="279400"/>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1" name="矩形 10"/>
          <p:cNvSpPr/>
          <p:nvPr/>
        </p:nvSpPr>
        <p:spPr>
          <a:xfrm>
            <a:off x="4731544" y="4602162"/>
            <a:ext cx="981075" cy="3762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iv_base</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12" name="直接连接符 11"/>
          <p:cNvSpPr/>
          <p:nvPr/>
        </p:nvSpPr>
        <p:spPr>
          <a:xfrm>
            <a:off x="5679281" y="4872037"/>
            <a:ext cx="660400" cy="508000"/>
          </a:xfrm>
          <a:prstGeom prst="line">
            <a:avLst/>
          </a:prstGeom>
          <a:ln w="25400" cap="flat" cmpd="sng">
            <a:solidFill>
              <a:schemeClr val="tx1"/>
            </a:solidFill>
            <a:prstDash val="solid"/>
            <a:headEnd type="none" w="med" len="med"/>
            <a:tailEnd type="triangle" w="med" len="med"/>
          </a:ln>
        </p:spPr>
      </p:sp>
      <p:sp>
        <p:nvSpPr>
          <p:cNvPr id="13" name="矩形 12"/>
          <p:cNvSpPr/>
          <p:nvPr/>
        </p:nvSpPr>
        <p:spPr>
          <a:xfrm>
            <a:off x="6441281" y="3424237"/>
            <a:ext cx="889000" cy="1955800"/>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4" name="直接连接符 13"/>
          <p:cNvSpPr/>
          <p:nvPr/>
        </p:nvSpPr>
        <p:spPr>
          <a:xfrm flipV="1">
            <a:off x="6504781" y="4618037"/>
            <a:ext cx="0" cy="787400"/>
          </a:xfrm>
          <a:prstGeom prst="line">
            <a:avLst/>
          </a:prstGeom>
          <a:ln w="25400" cap="flat" cmpd="sng">
            <a:solidFill>
              <a:schemeClr val="tx1"/>
            </a:solidFill>
            <a:prstDash val="solid"/>
            <a:headEnd type="none" w="med" len="med"/>
            <a:tailEnd type="triangle" w="med" len="med"/>
          </a:ln>
        </p:spPr>
      </p:sp>
      <p:sp>
        <p:nvSpPr>
          <p:cNvPr id="15" name="矩形 14"/>
          <p:cNvSpPr/>
          <p:nvPr/>
        </p:nvSpPr>
        <p:spPr>
          <a:xfrm>
            <a:off x="6484144" y="4830762"/>
            <a:ext cx="803275" cy="3762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cause</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16" name="矩形 15"/>
          <p:cNvSpPr/>
          <p:nvPr/>
        </p:nvSpPr>
        <p:spPr>
          <a:xfrm>
            <a:off x="6441281" y="4110037"/>
            <a:ext cx="889000" cy="508000"/>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7" name="矩形 16"/>
          <p:cNvSpPr/>
          <p:nvPr/>
        </p:nvSpPr>
        <p:spPr>
          <a:xfrm>
            <a:off x="6484144" y="4144962"/>
            <a:ext cx="2085975" cy="3762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i="1">
                <a:solidFill>
                  <a:schemeClr val="accent2"/>
                </a:solidFill>
                <a:latin typeface="Arial" panose="020B0604020202020204" pitchFamily="34" charset="0"/>
                <a:ea typeface="Times New Roman" panose="02020603050405020304" pitchFamily="18" charset="0"/>
              </a:rPr>
              <a:t>handler entry code</a:t>
            </a:r>
            <a:endParaRPr lang="en-US" altLang="zh-CN" sz="1800" i="1">
              <a:solidFill>
                <a:schemeClr val="accent2"/>
              </a:solidFill>
              <a:latin typeface="Arial" panose="020B0604020202020204" pitchFamily="34" charset="0"/>
              <a:ea typeface="Times New Roman" panose="02020603050405020304" pitchFamily="18" charset="0"/>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Saving State</a:t>
            </a:r>
            <a:endParaRPr lang="zh-CN" altLang="en-US" dirty="0"/>
          </a:p>
        </p:txBody>
      </p:sp>
      <p:sp>
        <p:nvSpPr>
          <p:cNvPr id="7" name="内容占位符 6"/>
          <p:cNvSpPr>
            <a:spLocks noGrp="1"/>
          </p:cNvSpPr>
          <p:nvPr>
            <p:ph sz="quarter" idx="13"/>
          </p:nvPr>
        </p:nvSpPr>
        <p:spPr>
          <a:xfrm>
            <a:off x="228601" y="116837"/>
            <a:ext cx="838200" cy="568325"/>
          </a:xfrm>
        </p:spPr>
        <p:txBody>
          <a:bodyPr/>
          <a:lstStyle/>
          <a:p>
            <a:r>
              <a:rPr lang="en-US" altLang="zh-CN" dirty="0"/>
              <a:t>6.6</a:t>
            </a:r>
            <a:endParaRPr lang="zh-CN" altLang="en-US" dirty="0"/>
          </a:p>
        </p:txBody>
      </p:sp>
      <p:sp>
        <p:nvSpPr>
          <p:cNvPr id="8" name="文本占位符 34818"/>
          <p:cNvSpPr>
            <a:spLocks noGrp="1"/>
          </p:cNvSpPr>
          <p:nvPr/>
        </p:nvSpPr>
        <p:spPr>
          <a:xfrm>
            <a:off x="647700" y="1811337"/>
            <a:ext cx="7848600" cy="4021614"/>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r>
              <a:rPr lang="en-US" altLang="zh-CN" sz="2800" dirty="0"/>
              <a:t>Push it onto the stack</a:t>
            </a:r>
            <a:endParaRPr lang="en-US" altLang="zh-CN" sz="2800" dirty="0"/>
          </a:p>
          <a:p>
            <a:pPr lvl="1"/>
            <a:r>
              <a:rPr lang="en-US" altLang="zh-CN" sz="2400" dirty="0">
                <a:solidFill>
                  <a:srgbClr val="1111FF"/>
                </a:solidFill>
              </a:rPr>
              <a:t>68k, 80x86</a:t>
            </a:r>
            <a:endParaRPr lang="en-US" altLang="zh-CN" sz="2400" dirty="0">
              <a:solidFill>
                <a:srgbClr val="1111FF"/>
              </a:solidFill>
            </a:endParaRPr>
          </a:p>
          <a:p>
            <a:r>
              <a:rPr lang="en-US" altLang="zh-CN" sz="2800" dirty="0"/>
              <a:t>Shadow Registers</a:t>
            </a:r>
            <a:endParaRPr lang="en-US" altLang="zh-CN" sz="2800" dirty="0"/>
          </a:p>
          <a:p>
            <a:pPr lvl="1"/>
            <a:r>
              <a:rPr lang="en-US" altLang="zh-CN" sz="2400" dirty="0">
                <a:solidFill>
                  <a:srgbClr val="1111FF"/>
                </a:solidFill>
              </a:rPr>
              <a:t>M88k</a:t>
            </a:r>
            <a:endParaRPr lang="en-US" altLang="zh-CN" sz="2400" dirty="0">
              <a:solidFill>
                <a:srgbClr val="1111FF"/>
              </a:solidFill>
            </a:endParaRPr>
          </a:p>
          <a:p>
            <a:pPr lvl="1"/>
            <a:r>
              <a:rPr lang="en-US" altLang="zh-CN" sz="2400" dirty="0">
                <a:solidFill>
                  <a:srgbClr val="1111FF"/>
                </a:solidFill>
              </a:rPr>
              <a:t>Save state in a shadow of the internal pipeline registers</a:t>
            </a:r>
            <a:endParaRPr lang="en-US" altLang="zh-CN" sz="2400" dirty="0">
              <a:solidFill>
                <a:srgbClr val="1111FF"/>
              </a:solidFill>
            </a:endParaRPr>
          </a:p>
          <a:p>
            <a:r>
              <a:rPr lang="en-US" altLang="zh-CN" sz="2800" dirty="0"/>
              <a:t>Save it in special registers</a:t>
            </a:r>
            <a:endParaRPr lang="en-US" altLang="zh-CN" sz="2800" dirty="0"/>
          </a:p>
          <a:p>
            <a:pPr lvl="1"/>
            <a:r>
              <a:rPr lang="en-US" altLang="zh-CN" sz="2400" dirty="0">
                <a:solidFill>
                  <a:srgbClr val="1111FF"/>
                </a:solidFill>
              </a:rPr>
              <a:t>MIPS EPC, </a:t>
            </a:r>
            <a:r>
              <a:rPr lang="en-US" altLang="zh-CN" sz="2400" dirty="0" err="1">
                <a:solidFill>
                  <a:srgbClr val="1111FF"/>
                </a:solidFill>
              </a:rPr>
              <a:t>BadVaddr</a:t>
            </a:r>
            <a:r>
              <a:rPr lang="en-US" altLang="zh-CN" sz="2400" dirty="0">
                <a:solidFill>
                  <a:srgbClr val="1111FF"/>
                </a:solidFill>
              </a:rPr>
              <a:t>, Status, Cause</a:t>
            </a:r>
            <a:endParaRPr lang="en-US" altLang="zh-CN" sz="2400" dirty="0">
              <a:solidFill>
                <a:srgbClr val="1111FF"/>
              </a:solidFill>
            </a:endParaRPr>
          </a:p>
          <a:p>
            <a:pPr>
              <a:buNone/>
            </a:pPr>
            <a:endParaRPr lang="en-US" altLang="zh-CN"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sz="2400" dirty="0"/>
              <a:t>Additions to MIPS ISA to support Exceptions?</a:t>
            </a:r>
            <a:endParaRPr lang="zh-CN" altLang="en-US" sz="2400" dirty="0"/>
          </a:p>
        </p:txBody>
      </p:sp>
      <p:sp>
        <p:nvSpPr>
          <p:cNvPr id="7" name="内容占位符 6"/>
          <p:cNvSpPr>
            <a:spLocks noGrp="1"/>
          </p:cNvSpPr>
          <p:nvPr>
            <p:ph sz="quarter" idx="13"/>
          </p:nvPr>
        </p:nvSpPr>
        <p:spPr>
          <a:xfrm>
            <a:off x="266701" y="116837"/>
            <a:ext cx="800100" cy="568325"/>
          </a:xfrm>
        </p:spPr>
        <p:txBody>
          <a:bodyPr/>
          <a:lstStyle/>
          <a:p>
            <a:r>
              <a:rPr lang="en-US" altLang="zh-CN" dirty="0"/>
              <a:t>6.7</a:t>
            </a:r>
            <a:endParaRPr lang="zh-CN" altLang="en-US" dirty="0"/>
          </a:p>
        </p:txBody>
      </p:sp>
      <p:sp>
        <p:nvSpPr>
          <p:cNvPr id="8" name="文本占位符 35842"/>
          <p:cNvSpPr>
            <a:spLocks noGrp="1"/>
          </p:cNvSpPr>
          <p:nvPr/>
        </p:nvSpPr>
        <p:spPr>
          <a:xfrm>
            <a:off x="266700" y="995362"/>
            <a:ext cx="8610600" cy="5253038"/>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pPr>
              <a:lnSpc>
                <a:spcPct val="90000"/>
              </a:lnSpc>
              <a:spcBef>
                <a:spcPct val="15000"/>
              </a:spcBef>
            </a:pPr>
            <a:r>
              <a:rPr lang="en-US" altLang="zh-CN" sz="2000" dirty="0">
                <a:solidFill>
                  <a:schemeClr val="accent1"/>
                </a:solidFill>
              </a:rPr>
              <a:t>Exception state is kept in “coprocessor 0”.</a:t>
            </a:r>
            <a:endParaRPr lang="en-US" altLang="zh-CN" sz="2000" dirty="0">
              <a:solidFill>
                <a:schemeClr val="accent1"/>
              </a:solidFill>
            </a:endParaRPr>
          </a:p>
          <a:p>
            <a:pPr lvl="1">
              <a:lnSpc>
                <a:spcPct val="90000"/>
              </a:lnSpc>
              <a:spcBef>
                <a:spcPct val="15000"/>
              </a:spcBef>
            </a:pPr>
            <a:r>
              <a:rPr lang="en-US" altLang="zh-CN" sz="1600" dirty="0"/>
              <a:t>Use mfc0 read contents of these registers</a:t>
            </a:r>
            <a:endParaRPr lang="en-US" altLang="zh-CN" sz="1600" dirty="0"/>
          </a:p>
          <a:p>
            <a:pPr lvl="1">
              <a:lnSpc>
                <a:spcPct val="90000"/>
              </a:lnSpc>
              <a:spcBef>
                <a:spcPct val="15000"/>
              </a:spcBef>
            </a:pPr>
            <a:r>
              <a:rPr lang="en-US" altLang="zh-CN" sz="1600" dirty="0"/>
              <a:t>Every register is 32 bits, but may be only partially defined</a:t>
            </a:r>
            <a:endParaRPr lang="en-US" altLang="zh-CN" sz="1600" dirty="0"/>
          </a:p>
          <a:p>
            <a:pPr lvl="1">
              <a:lnSpc>
                <a:spcPct val="90000"/>
              </a:lnSpc>
              <a:spcBef>
                <a:spcPct val="15000"/>
              </a:spcBef>
            </a:pPr>
            <a:endParaRPr lang="en-US" altLang="zh-CN" sz="1600" dirty="0"/>
          </a:p>
          <a:p>
            <a:pPr lvl="1">
              <a:lnSpc>
                <a:spcPct val="90000"/>
              </a:lnSpc>
              <a:spcBef>
                <a:spcPct val="15000"/>
              </a:spcBef>
              <a:buNone/>
            </a:pPr>
            <a:r>
              <a:rPr lang="en-US" altLang="zh-CN" dirty="0" err="1">
                <a:solidFill>
                  <a:schemeClr val="accent1"/>
                </a:solidFill>
              </a:rPr>
              <a:t>BadVAddr</a:t>
            </a:r>
            <a:r>
              <a:rPr lang="en-US" altLang="zh-CN" dirty="0">
                <a:solidFill>
                  <a:schemeClr val="accent1"/>
                </a:solidFill>
              </a:rPr>
              <a:t> (register 8)</a:t>
            </a:r>
            <a:endParaRPr lang="en-US" altLang="zh-CN" dirty="0">
              <a:solidFill>
                <a:schemeClr val="accent1"/>
              </a:solidFill>
            </a:endParaRPr>
          </a:p>
          <a:p>
            <a:pPr lvl="1">
              <a:lnSpc>
                <a:spcPct val="90000"/>
              </a:lnSpc>
              <a:spcBef>
                <a:spcPct val="15000"/>
              </a:spcBef>
            </a:pPr>
            <a:r>
              <a:rPr lang="en-US" altLang="zh-CN" sz="1600" dirty="0"/>
              <a:t>register contains memory address at which memory reference occurred</a:t>
            </a:r>
            <a:endParaRPr lang="en-US" altLang="zh-CN" sz="1600" dirty="0"/>
          </a:p>
          <a:p>
            <a:pPr lvl="1">
              <a:lnSpc>
                <a:spcPct val="90000"/>
              </a:lnSpc>
              <a:spcBef>
                <a:spcPct val="15000"/>
              </a:spcBef>
              <a:buNone/>
            </a:pPr>
            <a:r>
              <a:rPr lang="en-US" altLang="zh-CN" dirty="0">
                <a:solidFill>
                  <a:schemeClr val="accent1"/>
                </a:solidFill>
              </a:rPr>
              <a:t>Status (register 12)</a:t>
            </a:r>
            <a:r>
              <a:rPr lang="en-US" altLang="zh-CN" dirty="0"/>
              <a:t> </a:t>
            </a:r>
            <a:endParaRPr lang="en-US" altLang="zh-CN" dirty="0"/>
          </a:p>
          <a:p>
            <a:pPr lvl="1">
              <a:lnSpc>
                <a:spcPct val="90000"/>
              </a:lnSpc>
              <a:spcBef>
                <a:spcPct val="15000"/>
              </a:spcBef>
            </a:pPr>
            <a:r>
              <a:rPr lang="en-US" altLang="zh-CN" sz="1600" dirty="0"/>
              <a:t>interrupt mask and enable bits </a:t>
            </a:r>
            <a:endParaRPr lang="en-US" altLang="zh-CN" sz="1600" dirty="0"/>
          </a:p>
          <a:p>
            <a:pPr lvl="1">
              <a:lnSpc>
                <a:spcPct val="90000"/>
              </a:lnSpc>
              <a:spcBef>
                <a:spcPct val="15000"/>
              </a:spcBef>
              <a:buNone/>
            </a:pPr>
            <a:r>
              <a:rPr lang="en-US" altLang="zh-CN" dirty="0">
                <a:solidFill>
                  <a:schemeClr val="accent1"/>
                </a:solidFill>
              </a:rPr>
              <a:t>Cause (register 13)</a:t>
            </a:r>
            <a:endParaRPr lang="en-US" altLang="zh-CN" dirty="0"/>
          </a:p>
          <a:p>
            <a:pPr lvl="1">
              <a:lnSpc>
                <a:spcPct val="90000"/>
              </a:lnSpc>
              <a:spcBef>
                <a:spcPct val="15000"/>
              </a:spcBef>
            </a:pPr>
            <a:r>
              <a:rPr lang="en-US" altLang="zh-CN" sz="1600" dirty="0"/>
              <a:t>the cause of the exception</a:t>
            </a:r>
            <a:endParaRPr lang="en-US" altLang="zh-CN" sz="1600" dirty="0"/>
          </a:p>
          <a:p>
            <a:pPr lvl="1">
              <a:lnSpc>
                <a:spcPct val="90000"/>
              </a:lnSpc>
              <a:spcBef>
                <a:spcPct val="15000"/>
              </a:spcBef>
            </a:pPr>
            <a:r>
              <a:rPr lang="en-US" altLang="zh-CN" sz="1600" dirty="0"/>
              <a:t>Bits 5 to 2 of this register encodes the exception type (</a:t>
            </a:r>
            <a:r>
              <a:rPr lang="en-US" altLang="zh-CN" sz="1600" dirty="0" err="1"/>
              <a:t>e.g</a:t>
            </a:r>
            <a:r>
              <a:rPr lang="en-US" altLang="zh-CN" sz="1600" dirty="0"/>
              <a:t>  undefined instruction=10 and arithmetic overflow=12)</a:t>
            </a:r>
            <a:endParaRPr lang="en-US" altLang="zh-CN" sz="1600" dirty="0"/>
          </a:p>
          <a:p>
            <a:pPr lvl="1">
              <a:lnSpc>
                <a:spcPct val="90000"/>
              </a:lnSpc>
              <a:spcBef>
                <a:spcPct val="15000"/>
              </a:spcBef>
              <a:buNone/>
            </a:pPr>
            <a:r>
              <a:rPr lang="en-US" altLang="zh-CN" dirty="0">
                <a:solidFill>
                  <a:schemeClr val="accent1"/>
                </a:solidFill>
              </a:rPr>
              <a:t>EPC (register 14)</a:t>
            </a:r>
            <a:endParaRPr lang="en-US" altLang="zh-CN" dirty="0"/>
          </a:p>
          <a:p>
            <a:pPr lvl="1">
              <a:lnSpc>
                <a:spcPct val="90000"/>
              </a:lnSpc>
              <a:spcBef>
                <a:spcPct val="15000"/>
              </a:spcBef>
            </a:pPr>
            <a:r>
              <a:rPr lang="en-US" altLang="zh-CN" sz="1600" dirty="0"/>
              <a:t>address of the affected instruction (register 14 of coprocessor 0). </a:t>
            </a:r>
            <a:endParaRPr lang="en-US" altLang="zh-CN" sz="1600" dirty="0"/>
          </a:p>
          <a:p>
            <a:pPr lvl="1">
              <a:lnSpc>
                <a:spcPct val="90000"/>
              </a:lnSpc>
              <a:spcBef>
                <a:spcPct val="15000"/>
              </a:spcBef>
            </a:pPr>
            <a:endParaRPr lang="en-US" altLang="zh-CN" sz="1600" dirty="0"/>
          </a:p>
          <a:p>
            <a:pPr>
              <a:lnSpc>
                <a:spcPct val="90000"/>
              </a:lnSpc>
              <a:spcBef>
                <a:spcPct val="15000"/>
              </a:spcBef>
            </a:pPr>
            <a:r>
              <a:rPr lang="en-US" altLang="zh-CN" sz="2000" dirty="0"/>
              <a:t>Control signals to write </a:t>
            </a:r>
            <a:r>
              <a:rPr lang="en-US" altLang="zh-CN" sz="2000" dirty="0" err="1"/>
              <a:t>BadVAddr</a:t>
            </a:r>
            <a:r>
              <a:rPr lang="en-US" altLang="zh-CN" sz="2000" dirty="0"/>
              <a:t>, Status, Cause, and EPC</a:t>
            </a:r>
            <a:endParaRPr lang="en-US" altLang="zh-CN" sz="2000" dirty="0"/>
          </a:p>
          <a:p>
            <a:pPr>
              <a:lnSpc>
                <a:spcPct val="90000"/>
              </a:lnSpc>
              <a:spcBef>
                <a:spcPct val="15000"/>
              </a:spcBef>
            </a:pPr>
            <a:r>
              <a:rPr lang="en-US" altLang="zh-CN" sz="2000" dirty="0"/>
              <a:t>Be able to write exception address into PC (8000 0080</a:t>
            </a:r>
            <a:r>
              <a:rPr lang="en-US" altLang="zh-CN" sz="2000" baseline="-25000" dirty="0"/>
              <a:t>hex</a:t>
            </a:r>
            <a:r>
              <a:rPr lang="en-US" altLang="zh-CN" sz="2000" dirty="0"/>
              <a:t>)</a:t>
            </a:r>
            <a:endParaRPr lang="en-US" altLang="zh-CN" sz="2000" dirty="0"/>
          </a:p>
          <a:p>
            <a:pPr>
              <a:lnSpc>
                <a:spcPct val="90000"/>
              </a:lnSpc>
              <a:spcBef>
                <a:spcPct val="15000"/>
              </a:spcBef>
            </a:pPr>
            <a:r>
              <a:rPr lang="en-US" altLang="zh-CN" sz="2000" dirty="0"/>
              <a:t>May have to undo PC = PC + 4, since want EPC to point to offending instruction (not its successor): PC = PC - 4</a:t>
            </a:r>
            <a:endParaRPr lang="en-US" altLang="zh-CN" sz="20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Details of Status register</a:t>
            </a:r>
            <a:endParaRPr lang="zh-CN" altLang="en-US" dirty="0"/>
          </a:p>
        </p:txBody>
      </p:sp>
      <p:sp>
        <p:nvSpPr>
          <p:cNvPr id="7" name="内容占位符 6"/>
          <p:cNvSpPr>
            <a:spLocks noGrp="1"/>
          </p:cNvSpPr>
          <p:nvPr>
            <p:ph sz="quarter" idx="13"/>
          </p:nvPr>
        </p:nvSpPr>
        <p:spPr>
          <a:xfrm>
            <a:off x="228601" y="116837"/>
            <a:ext cx="838200" cy="568325"/>
          </a:xfrm>
        </p:spPr>
        <p:txBody>
          <a:bodyPr/>
          <a:lstStyle/>
          <a:p>
            <a:r>
              <a:rPr lang="en-US" altLang="zh-CN" dirty="0"/>
              <a:t>6.7</a:t>
            </a:r>
            <a:endParaRPr lang="zh-CN" altLang="en-US" dirty="0"/>
          </a:p>
        </p:txBody>
      </p:sp>
      <p:sp>
        <p:nvSpPr>
          <p:cNvPr id="8" name="文本占位符 36866"/>
          <p:cNvSpPr>
            <a:spLocks noGrp="1"/>
          </p:cNvSpPr>
          <p:nvPr/>
        </p:nvSpPr>
        <p:spPr>
          <a:xfrm>
            <a:off x="476250" y="2773362"/>
            <a:ext cx="8191500" cy="3551238"/>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pPr>
              <a:lnSpc>
                <a:spcPct val="85000"/>
              </a:lnSpc>
              <a:spcBef>
                <a:spcPct val="0"/>
              </a:spcBef>
            </a:pPr>
            <a:r>
              <a:rPr lang="en-US" altLang="zh-CN"/>
              <a:t>Mask = 1 bit for each of 5 hardware and 3 software interrupt levels</a:t>
            </a:r>
            <a:endParaRPr lang="en-US" altLang="zh-CN"/>
          </a:p>
          <a:p>
            <a:pPr lvl="1">
              <a:spcBef>
                <a:spcPct val="0"/>
              </a:spcBef>
            </a:pPr>
            <a:r>
              <a:rPr lang="en-US" altLang="zh-CN"/>
              <a:t>1 =&gt; enables interrupts</a:t>
            </a:r>
            <a:endParaRPr lang="en-US" altLang="zh-CN"/>
          </a:p>
          <a:p>
            <a:pPr lvl="1">
              <a:spcBef>
                <a:spcPct val="0"/>
              </a:spcBef>
            </a:pPr>
            <a:r>
              <a:rPr lang="en-US" altLang="zh-CN"/>
              <a:t>0 =&gt; disables interrupts</a:t>
            </a:r>
            <a:endParaRPr lang="en-US" altLang="zh-CN"/>
          </a:p>
          <a:p>
            <a:pPr>
              <a:lnSpc>
                <a:spcPct val="85000"/>
              </a:lnSpc>
              <a:spcBef>
                <a:spcPct val="0"/>
              </a:spcBef>
            </a:pPr>
            <a:r>
              <a:rPr lang="en-US" altLang="zh-CN"/>
              <a:t>k = kernel/user</a:t>
            </a:r>
            <a:endParaRPr lang="en-US" altLang="zh-CN"/>
          </a:p>
          <a:p>
            <a:pPr lvl="1">
              <a:spcBef>
                <a:spcPct val="0"/>
              </a:spcBef>
            </a:pPr>
            <a:r>
              <a:rPr lang="en-US" altLang="zh-CN"/>
              <a:t>0 =&gt; was in the kernel when interrupt occurred</a:t>
            </a:r>
            <a:endParaRPr lang="en-US" altLang="zh-CN"/>
          </a:p>
          <a:p>
            <a:pPr lvl="1">
              <a:spcBef>
                <a:spcPct val="0"/>
              </a:spcBef>
            </a:pPr>
            <a:r>
              <a:rPr lang="en-US" altLang="zh-CN"/>
              <a:t>1 =&gt; was running user mode</a:t>
            </a:r>
            <a:endParaRPr lang="en-US" altLang="zh-CN"/>
          </a:p>
          <a:p>
            <a:pPr>
              <a:lnSpc>
                <a:spcPct val="85000"/>
              </a:lnSpc>
              <a:spcBef>
                <a:spcPct val="0"/>
              </a:spcBef>
            </a:pPr>
            <a:r>
              <a:rPr lang="en-US" altLang="zh-CN"/>
              <a:t>e = interrupt enable</a:t>
            </a:r>
            <a:endParaRPr lang="en-US" altLang="zh-CN"/>
          </a:p>
          <a:p>
            <a:pPr lvl="1">
              <a:spcBef>
                <a:spcPct val="0"/>
              </a:spcBef>
            </a:pPr>
            <a:r>
              <a:rPr lang="en-US" altLang="zh-CN"/>
              <a:t>0 =&gt; interrupts were disabled</a:t>
            </a:r>
            <a:endParaRPr lang="en-US" altLang="zh-CN"/>
          </a:p>
          <a:p>
            <a:pPr lvl="1">
              <a:spcBef>
                <a:spcPct val="0"/>
              </a:spcBef>
            </a:pPr>
            <a:r>
              <a:rPr lang="en-US" altLang="zh-CN"/>
              <a:t>1 =&gt; interrupts were enabled</a:t>
            </a:r>
            <a:endParaRPr lang="en-US" altLang="zh-CN"/>
          </a:p>
          <a:p>
            <a:pPr>
              <a:lnSpc>
                <a:spcPct val="85000"/>
              </a:lnSpc>
              <a:spcBef>
                <a:spcPct val="0"/>
              </a:spcBef>
            </a:pPr>
            <a:r>
              <a:rPr lang="en-US" altLang="zh-CN"/>
              <a:t>When interrupt occurs, 6 LSB shifted left 2 bits, setting 2 LSB to 0 </a:t>
            </a:r>
            <a:endParaRPr lang="en-US" altLang="zh-CN"/>
          </a:p>
          <a:p>
            <a:pPr lvl="1">
              <a:spcBef>
                <a:spcPct val="0"/>
              </a:spcBef>
            </a:pPr>
            <a:r>
              <a:rPr lang="en-US" altLang="zh-CN"/>
              <a:t>run in kernel mode with interrupts disabled</a:t>
            </a:r>
            <a:endParaRPr lang="en-US" altLang="zh-CN"/>
          </a:p>
        </p:txBody>
      </p:sp>
      <p:sp>
        <p:nvSpPr>
          <p:cNvPr id="9" name="矩形 8"/>
          <p:cNvSpPr/>
          <p:nvPr/>
        </p:nvSpPr>
        <p:spPr>
          <a:xfrm>
            <a:off x="793750" y="1462087"/>
            <a:ext cx="995363" cy="4540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Status</a:t>
            </a:r>
            <a:endParaRPr lang="en-US" altLang="zh-CN" sz="2400" b="1">
              <a:latin typeface="Times New Roman" panose="02020603050405020304" pitchFamily="18" charset="0"/>
              <a:ea typeface="Times New Roman" panose="02020603050405020304" pitchFamily="18" charset="0"/>
            </a:endParaRPr>
          </a:p>
        </p:txBody>
      </p:sp>
      <p:sp>
        <p:nvSpPr>
          <p:cNvPr id="10" name="矩形 9"/>
          <p:cNvSpPr/>
          <p:nvPr/>
        </p:nvSpPr>
        <p:spPr>
          <a:xfrm>
            <a:off x="4075113" y="1019175"/>
            <a:ext cx="498475"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15</a:t>
            </a:r>
            <a:endParaRPr lang="en-US" altLang="zh-CN" sz="2400" b="1">
              <a:latin typeface="Times New Roman" panose="02020603050405020304" pitchFamily="18" charset="0"/>
              <a:ea typeface="Times New Roman" panose="02020603050405020304" pitchFamily="18" charset="0"/>
            </a:endParaRPr>
          </a:p>
        </p:txBody>
      </p:sp>
      <p:sp>
        <p:nvSpPr>
          <p:cNvPr id="11" name="矩形 10"/>
          <p:cNvSpPr/>
          <p:nvPr/>
        </p:nvSpPr>
        <p:spPr>
          <a:xfrm>
            <a:off x="5395913" y="1019175"/>
            <a:ext cx="346075"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8</a:t>
            </a:r>
            <a:endParaRPr lang="en-US" altLang="zh-CN" sz="2400" b="1">
              <a:latin typeface="Times New Roman" panose="02020603050405020304" pitchFamily="18" charset="0"/>
              <a:ea typeface="Times New Roman" panose="02020603050405020304" pitchFamily="18" charset="0"/>
            </a:endParaRPr>
          </a:p>
        </p:txBody>
      </p:sp>
      <p:sp>
        <p:nvSpPr>
          <p:cNvPr id="12" name="矩形 11"/>
          <p:cNvSpPr/>
          <p:nvPr/>
        </p:nvSpPr>
        <p:spPr>
          <a:xfrm>
            <a:off x="6007100" y="1035050"/>
            <a:ext cx="333375" cy="4540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5</a:t>
            </a:r>
            <a:endParaRPr lang="en-US" altLang="zh-CN" sz="2400" b="1">
              <a:latin typeface="Times New Roman" panose="02020603050405020304" pitchFamily="18" charset="0"/>
              <a:ea typeface="Times New Roman" panose="02020603050405020304" pitchFamily="18" charset="0"/>
            </a:endParaRPr>
          </a:p>
        </p:txBody>
      </p:sp>
      <p:sp>
        <p:nvSpPr>
          <p:cNvPr id="13" name="矩形 12"/>
          <p:cNvSpPr/>
          <p:nvPr/>
        </p:nvSpPr>
        <p:spPr>
          <a:xfrm>
            <a:off x="6311900" y="1035050"/>
            <a:ext cx="333375" cy="4540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4</a:t>
            </a:r>
            <a:endParaRPr lang="en-US" altLang="zh-CN" sz="2400" b="1">
              <a:latin typeface="Times New Roman" panose="02020603050405020304" pitchFamily="18" charset="0"/>
              <a:ea typeface="Times New Roman" panose="02020603050405020304" pitchFamily="18" charset="0"/>
            </a:endParaRPr>
          </a:p>
        </p:txBody>
      </p:sp>
      <p:sp>
        <p:nvSpPr>
          <p:cNvPr id="14" name="矩形 13"/>
          <p:cNvSpPr/>
          <p:nvPr/>
        </p:nvSpPr>
        <p:spPr>
          <a:xfrm>
            <a:off x="6616700" y="1035050"/>
            <a:ext cx="333375" cy="4540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3</a:t>
            </a:r>
            <a:endParaRPr lang="en-US" altLang="zh-CN" sz="2400" b="1">
              <a:latin typeface="Times New Roman" panose="02020603050405020304" pitchFamily="18" charset="0"/>
              <a:ea typeface="Times New Roman" panose="02020603050405020304" pitchFamily="18" charset="0"/>
            </a:endParaRPr>
          </a:p>
        </p:txBody>
      </p:sp>
      <p:sp>
        <p:nvSpPr>
          <p:cNvPr id="15" name="矩形 14"/>
          <p:cNvSpPr/>
          <p:nvPr/>
        </p:nvSpPr>
        <p:spPr>
          <a:xfrm>
            <a:off x="6921500" y="1035050"/>
            <a:ext cx="333375" cy="4540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2</a:t>
            </a:r>
            <a:endParaRPr lang="en-US" altLang="zh-CN" sz="2400" b="1">
              <a:latin typeface="Times New Roman" panose="02020603050405020304" pitchFamily="18" charset="0"/>
              <a:ea typeface="Times New Roman" panose="02020603050405020304" pitchFamily="18" charset="0"/>
            </a:endParaRPr>
          </a:p>
        </p:txBody>
      </p:sp>
      <p:sp>
        <p:nvSpPr>
          <p:cNvPr id="16" name="矩形 15"/>
          <p:cNvSpPr/>
          <p:nvPr/>
        </p:nvSpPr>
        <p:spPr>
          <a:xfrm>
            <a:off x="7210425" y="1035050"/>
            <a:ext cx="333375" cy="4540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1</a:t>
            </a:r>
            <a:endParaRPr lang="en-US" altLang="zh-CN" sz="2400" b="1">
              <a:latin typeface="Times New Roman" panose="02020603050405020304" pitchFamily="18" charset="0"/>
              <a:ea typeface="Times New Roman" panose="02020603050405020304" pitchFamily="18" charset="0"/>
            </a:endParaRPr>
          </a:p>
        </p:txBody>
      </p:sp>
      <p:sp>
        <p:nvSpPr>
          <p:cNvPr id="17" name="矩形 16"/>
          <p:cNvSpPr/>
          <p:nvPr/>
        </p:nvSpPr>
        <p:spPr>
          <a:xfrm>
            <a:off x="7515225" y="1035050"/>
            <a:ext cx="333375" cy="4540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0</a:t>
            </a:r>
            <a:endParaRPr lang="en-US" altLang="zh-CN" sz="2400" b="1">
              <a:latin typeface="Times New Roman" panose="02020603050405020304" pitchFamily="18" charset="0"/>
              <a:ea typeface="Times New Roman" panose="02020603050405020304" pitchFamily="18" charset="0"/>
            </a:endParaRPr>
          </a:p>
        </p:txBody>
      </p:sp>
      <p:grpSp>
        <p:nvGrpSpPr>
          <p:cNvPr id="18" name="组合 17"/>
          <p:cNvGrpSpPr/>
          <p:nvPr/>
        </p:nvGrpSpPr>
        <p:grpSpPr>
          <a:xfrm>
            <a:off x="1936750" y="1462087"/>
            <a:ext cx="6019800" cy="500063"/>
            <a:chOff x="1181" y="792"/>
            <a:chExt cx="3792" cy="315"/>
          </a:xfrm>
        </p:grpSpPr>
        <p:sp>
          <p:nvSpPr>
            <p:cNvPr id="23" name="矩形 22"/>
            <p:cNvSpPr/>
            <p:nvPr/>
          </p:nvSpPr>
          <p:spPr>
            <a:xfrm>
              <a:off x="1181" y="792"/>
              <a:ext cx="3792" cy="304"/>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24" name="矩形 23"/>
            <p:cNvSpPr/>
            <p:nvPr/>
          </p:nvSpPr>
          <p:spPr>
            <a:xfrm>
              <a:off x="3807" y="792"/>
              <a:ext cx="221" cy="286"/>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k</a:t>
              </a:r>
              <a:endParaRPr lang="en-US" altLang="zh-CN" sz="2400" b="1">
                <a:latin typeface="Times New Roman" panose="02020603050405020304" pitchFamily="18" charset="0"/>
                <a:ea typeface="Times New Roman" panose="02020603050405020304" pitchFamily="18" charset="0"/>
              </a:endParaRPr>
            </a:p>
          </p:txBody>
        </p:sp>
        <p:sp>
          <p:nvSpPr>
            <p:cNvPr id="25" name="矩形 24"/>
            <p:cNvSpPr/>
            <p:nvPr/>
          </p:nvSpPr>
          <p:spPr>
            <a:xfrm>
              <a:off x="3833" y="792"/>
              <a:ext cx="176" cy="315"/>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26" name="矩形 25"/>
            <p:cNvSpPr/>
            <p:nvPr/>
          </p:nvSpPr>
          <p:spPr>
            <a:xfrm>
              <a:off x="3999" y="792"/>
              <a:ext cx="199" cy="286"/>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e</a:t>
              </a:r>
              <a:endParaRPr lang="en-US" altLang="zh-CN" sz="2400" b="1">
                <a:latin typeface="Times New Roman" panose="02020603050405020304" pitchFamily="18" charset="0"/>
                <a:ea typeface="Times New Roman" panose="02020603050405020304" pitchFamily="18" charset="0"/>
              </a:endParaRPr>
            </a:p>
          </p:txBody>
        </p:sp>
        <p:sp>
          <p:nvSpPr>
            <p:cNvPr id="27" name="矩形 26"/>
            <p:cNvSpPr/>
            <p:nvPr/>
          </p:nvSpPr>
          <p:spPr>
            <a:xfrm>
              <a:off x="4025" y="792"/>
              <a:ext cx="176" cy="315"/>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28" name="矩形 27"/>
            <p:cNvSpPr/>
            <p:nvPr/>
          </p:nvSpPr>
          <p:spPr>
            <a:xfrm>
              <a:off x="4191" y="792"/>
              <a:ext cx="221" cy="286"/>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k</a:t>
              </a:r>
              <a:endParaRPr lang="en-US" altLang="zh-CN" sz="2400" b="1">
                <a:latin typeface="Times New Roman" panose="02020603050405020304" pitchFamily="18" charset="0"/>
                <a:ea typeface="Times New Roman" panose="02020603050405020304" pitchFamily="18" charset="0"/>
              </a:endParaRPr>
            </a:p>
          </p:txBody>
        </p:sp>
        <p:sp>
          <p:nvSpPr>
            <p:cNvPr id="29" name="矩形 28"/>
            <p:cNvSpPr/>
            <p:nvPr/>
          </p:nvSpPr>
          <p:spPr>
            <a:xfrm>
              <a:off x="4217" y="792"/>
              <a:ext cx="176" cy="315"/>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30" name="矩形 29"/>
            <p:cNvSpPr/>
            <p:nvPr/>
          </p:nvSpPr>
          <p:spPr>
            <a:xfrm>
              <a:off x="4383" y="792"/>
              <a:ext cx="199" cy="286"/>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e</a:t>
              </a:r>
              <a:endParaRPr lang="en-US" altLang="zh-CN" sz="2400" b="1">
                <a:latin typeface="Times New Roman" panose="02020603050405020304" pitchFamily="18" charset="0"/>
                <a:ea typeface="Times New Roman" panose="02020603050405020304" pitchFamily="18" charset="0"/>
              </a:endParaRPr>
            </a:p>
          </p:txBody>
        </p:sp>
        <p:sp>
          <p:nvSpPr>
            <p:cNvPr id="31" name="矩形 30"/>
            <p:cNvSpPr/>
            <p:nvPr/>
          </p:nvSpPr>
          <p:spPr>
            <a:xfrm>
              <a:off x="4409" y="792"/>
              <a:ext cx="176" cy="315"/>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32" name="矩形 31"/>
            <p:cNvSpPr/>
            <p:nvPr/>
          </p:nvSpPr>
          <p:spPr>
            <a:xfrm>
              <a:off x="4565" y="792"/>
              <a:ext cx="221" cy="286"/>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k</a:t>
              </a:r>
              <a:endParaRPr lang="en-US" altLang="zh-CN" sz="2400" b="1">
                <a:latin typeface="Times New Roman" panose="02020603050405020304" pitchFamily="18" charset="0"/>
                <a:ea typeface="Times New Roman" panose="02020603050405020304" pitchFamily="18" charset="0"/>
              </a:endParaRPr>
            </a:p>
          </p:txBody>
        </p:sp>
        <p:sp>
          <p:nvSpPr>
            <p:cNvPr id="33" name="矩形 32"/>
            <p:cNvSpPr/>
            <p:nvPr/>
          </p:nvSpPr>
          <p:spPr>
            <a:xfrm>
              <a:off x="4591" y="792"/>
              <a:ext cx="176" cy="315"/>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34" name="矩形 33"/>
            <p:cNvSpPr/>
            <p:nvPr/>
          </p:nvSpPr>
          <p:spPr>
            <a:xfrm>
              <a:off x="4757" y="792"/>
              <a:ext cx="199" cy="286"/>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e</a:t>
              </a:r>
              <a:endParaRPr lang="en-US" altLang="zh-CN" sz="2400" b="1">
                <a:latin typeface="Times New Roman" panose="02020603050405020304" pitchFamily="18" charset="0"/>
                <a:ea typeface="Times New Roman" panose="02020603050405020304" pitchFamily="18" charset="0"/>
              </a:endParaRPr>
            </a:p>
          </p:txBody>
        </p:sp>
        <p:sp>
          <p:nvSpPr>
            <p:cNvPr id="35" name="矩形 34"/>
            <p:cNvSpPr/>
            <p:nvPr/>
          </p:nvSpPr>
          <p:spPr>
            <a:xfrm>
              <a:off x="4783" y="792"/>
              <a:ext cx="176" cy="315"/>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36" name="矩形 35"/>
            <p:cNvSpPr/>
            <p:nvPr/>
          </p:nvSpPr>
          <p:spPr>
            <a:xfrm>
              <a:off x="2664" y="792"/>
              <a:ext cx="923" cy="304"/>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grpSp>
      <p:sp>
        <p:nvSpPr>
          <p:cNvPr id="19" name="矩形 18"/>
          <p:cNvSpPr/>
          <p:nvPr/>
        </p:nvSpPr>
        <p:spPr>
          <a:xfrm>
            <a:off x="4565650" y="1535112"/>
            <a:ext cx="922338"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Mask</a:t>
            </a:r>
            <a:endParaRPr lang="en-US" altLang="zh-CN" sz="2400" b="1">
              <a:latin typeface="Times New Roman" panose="02020603050405020304" pitchFamily="18" charset="0"/>
              <a:ea typeface="Times New Roman" panose="02020603050405020304" pitchFamily="18" charset="0"/>
            </a:endParaRPr>
          </a:p>
        </p:txBody>
      </p:sp>
      <p:sp>
        <p:nvSpPr>
          <p:cNvPr id="20" name="矩形 19"/>
          <p:cNvSpPr/>
          <p:nvPr/>
        </p:nvSpPr>
        <p:spPr>
          <a:xfrm>
            <a:off x="6038850" y="2008187"/>
            <a:ext cx="600075"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lgn="ctr"/>
            <a:r>
              <a:rPr lang="en-US" altLang="zh-CN" sz="2400" b="1">
                <a:latin typeface="Times New Roman" panose="02020603050405020304" pitchFamily="18" charset="0"/>
                <a:ea typeface="Times New Roman" panose="02020603050405020304" pitchFamily="18" charset="0"/>
              </a:rPr>
              <a:t>old</a:t>
            </a:r>
            <a:endParaRPr lang="en-US" altLang="zh-CN" sz="2400" b="1">
              <a:latin typeface="Times New Roman" panose="02020603050405020304" pitchFamily="18" charset="0"/>
              <a:ea typeface="Times New Roman" panose="02020603050405020304" pitchFamily="18" charset="0"/>
            </a:endParaRPr>
          </a:p>
        </p:txBody>
      </p:sp>
      <p:sp>
        <p:nvSpPr>
          <p:cNvPr id="21" name="矩形 20"/>
          <p:cNvSpPr/>
          <p:nvPr/>
        </p:nvSpPr>
        <p:spPr>
          <a:xfrm>
            <a:off x="6591300" y="2008187"/>
            <a:ext cx="785813"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lgn="ctr"/>
            <a:r>
              <a:rPr lang="en-US" altLang="zh-CN" sz="2400" b="1" err="1">
                <a:latin typeface="Times New Roman" panose="02020603050405020304" pitchFamily="18" charset="0"/>
                <a:ea typeface="Times New Roman" panose="02020603050405020304" pitchFamily="18" charset="0"/>
              </a:rPr>
              <a:t>prev</a:t>
            </a:r>
            <a:endParaRPr lang="en-US" altLang="zh-CN" sz="2400" b="1" err="1">
              <a:latin typeface="Times New Roman" panose="02020603050405020304" pitchFamily="18" charset="0"/>
              <a:ea typeface="Times New Roman" panose="02020603050405020304" pitchFamily="18" charset="0"/>
            </a:endParaRPr>
          </a:p>
        </p:txBody>
      </p:sp>
      <p:sp>
        <p:nvSpPr>
          <p:cNvPr id="22" name="矩形 21"/>
          <p:cNvSpPr/>
          <p:nvPr/>
        </p:nvSpPr>
        <p:spPr>
          <a:xfrm>
            <a:off x="7269163" y="2041525"/>
            <a:ext cx="1174750"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current</a:t>
            </a:r>
            <a:endParaRPr lang="en-US" altLang="zh-CN" sz="2400" b="1">
              <a:latin typeface="Times New Roman" panose="02020603050405020304" pitchFamily="18" charset="0"/>
              <a:ea typeface="Times New Roman" panose="02020603050405020304" pitchFamily="18" charset="0"/>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dirty="0"/>
              <a:t>Details of Cause register</a:t>
            </a:r>
            <a:endParaRPr lang="zh-CN" altLang="en-US" dirty="0"/>
          </a:p>
        </p:txBody>
      </p:sp>
      <p:sp>
        <p:nvSpPr>
          <p:cNvPr id="7" name="内容占位符 6"/>
          <p:cNvSpPr>
            <a:spLocks noGrp="1"/>
          </p:cNvSpPr>
          <p:nvPr>
            <p:ph sz="quarter" idx="13"/>
          </p:nvPr>
        </p:nvSpPr>
        <p:spPr>
          <a:xfrm>
            <a:off x="304801" y="116837"/>
            <a:ext cx="762000" cy="568325"/>
          </a:xfrm>
        </p:spPr>
        <p:txBody>
          <a:bodyPr/>
          <a:lstStyle/>
          <a:p>
            <a:r>
              <a:rPr lang="en-US" altLang="zh-CN" dirty="0"/>
              <a:t>6.7</a:t>
            </a:r>
            <a:endParaRPr lang="zh-CN" altLang="en-US" dirty="0"/>
          </a:p>
        </p:txBody>
      </p:sp>
      <p:sp>
        <p:nvSpPr>
          <p:cNvPr id="8" name="文本占位符 38914"/>
          <p:cNvSpPr>
            <a:spLocks noGrp="1"/>
          </p:cNvSpPr>
          <p:nvPr/>
        </p:nvSpPr>
        <p:spPr>
          <a:xfrm>
            <a:off x="476250" y="1955800"/>
            <a:ext cx="8191500" cy="4597400"/>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r>
              <a:rPr lang="en-US" altLang="zh-CN" sz="2000" u="sng">
                <a:solidFill>
                  <a:schemeClr val="accent1"/>
                </a:solidFill>
              </a:rPr>
              <a:t>Pending interrupt </a:t>
            </a:r>
            <a:r>
              <a:rPr lang="en-US" altLang="zh-CN" sz="2000"/>
              <a:t>5 hardware levels: bit set if interrupt occurs but not yet serviced</a:t>
            </a:r>
            <a:endParaRPr lang="en-US" altLang="zh-CN" sz="2000"/>
          </a:p>
          <a:p>
            <a:pPr lvl="1"/>
            <a:r>
              <a:rPr lang="en-US" altLang="zh-CN"/>
              <a:t>handles cases when more than one interrupt occurs at same time, or while records interrupt requests when interrupts disabled</a:t>
            </a:r>
            <a:endParaRPr lang="en-US" altLang="zh-CN"/>
          </a:p>
          <a:p>
            <a:r>
              <a:rPr lang="en-US" altLang="zh-CN" sz="2000" u="sng">
                <a:solidFill>
                  <a:schemeClr val="accent1"/>
                </a:solidFill>
              </a:rPr>
              <a:t>Exception Code </a:t>
            </a:r>
            <a:r>
              <a:rPr lang="en-US" altLang="zh-CN" sz="2000"/>
              <a:t>encodes reasons for interrupt</a:t>
            </a:r>
            <a:endParaRPr lang="en-US" altLang="zh-CN" sz="2000"/>
          </a:p>
          <a:p>
            <a:pPr lvl="1"/>
            <a:r>
              <a:rPr lang="en-US" altLang="zh-CN"/>
              <a:t>0  (INT) =&gt; external interrupt</a:t>
            </a:r>
            <a:endParaRPr lang="en-US" altLang="zh-CN"/>
          </a:p>
          <a:p>
            <a:pPr lvl="1"/>
            <a:r>
              <a:rPr lang="en-US" altLang="zh-CN"/>
              <a:t>4  (ADDRL) =&gt; address error exception (load or instr fetch)</a:t>
            </a:r>
            <a:endParaRPr lang="en-US" altLang="zh-CN"/>
          </a:p>
          <a:p>
            <a:pPr lvl="1"/>
            <a:r>
              <a:rPr lang="en-US" altLang="zh-CN"/>
              <a:t>5  (ADDRS) =&gt; address error exception (store)</a:t>
            </a:r>
            <a:endParaRPr lang="en-US" altLang="zh-CN"/>
          </a:p>
          <a:p>
            <a:pPr lvl="1"/>
            <a:r>
              <a:rPr lang="en-US" altLang="zh-CN"/>
              <a:t>6  (IBUS) =&gt; bus error on instruction fetch</a:t>
            </a:r>
            <a:endParaRPr lang="en-US" altLang="zh-CN"/>
          </a:p>
          <a:p>
            <a:pPr lvl="1"/>
            <a:r>
              <a:rPr lang="en-US" altLang="zh-CN"/>
              <a:t>7  (DBUS) =&gt; bus error on data fetch</a:t>
            </a:r>
            <a:endParaRPr lang="en-US" altLang="zh-CN"/>
          </a:p>
          <a:p>
            <a:pPr lvl="1"/>
            <a:r>
              <a:rPr lang="en-US" altLang="zh-CN" err="1"/>
              <a:t>8  (Syscall) =&gt; Syscall</a:t>
            </a:r>
            <a:r>
              <a:rPr lang="en-US" altLang="zh-CN"/>
              <a:t> exception</a:t>
            </a:r>
            <a:endParaRPr lang="en-US" altLang="zh-CN"/>
          </a:p>
          <a:p>
            <a:pPr lvl="1"/>
            <a:r>
              <a:rPr lang="en-US" altLang="zh-CN"/>
              <a:t>9  (BKPT) =&gt; Breakpoint exception</a:t>
            </a:r>
            <a:endParaRPr lang="en-US" altLang="zh-CN"/>
          </a:p>
          <a:p>
            <a:pPr lvl="1"/>
            <a:r>
              <a:rPr lang="en-US" altLang="zh-CN"/>
              <a:t>10  (RI) =&gt; Reserved Instruction exception</a:t>
            </a:r>
            <a:endParaRPr lang="en-US" altLang="zh-CN"/>
          </a:p>
          <a:p>
            <a:pPr lvl="1"/>
            <a:r>
              <a:rPr lang="en-US" altLang="zh-CN"/>
              <a:t>12 (OVF) =&gt; Arithmetic overflow exception</a:t>
            </a:r>
            <a:endParaRPr lang="en-US" altLang="zh-CN"/>
          </a:p>
        </p:txBody>
      </p:sp>
      <p:sp>
        <p:nvSpPr>
          <p:cNvPr id="9" name="矩形 8"/>
          <p:cNvSpPr/>
          <p:nvPr/>
        </p:nvSpPr>
        <p:spPr>
          <a:xfrm>
            <a:off x="781050" y="1141413"/>
            <a:ext cx="1008062"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Status</a:t>
            </a:r>
            <a:endParaRPr lang="en-US" altLang="zh-CN" sz="2400" b="1">
              <a:latin typeface="Times New Roman" panose="02020603050405020304" pitchFamily="18" charset="0"/>
              <a:ea typeface="Times New Roman" panose="02020603050405020304" pitchFamily="18" charset="0"/>
            </a:endParaRPr>
          </a:p>
        </p:txBody>
      </p:sp>
      <p:sp>
        <p:nvSpPr>
          <p:cNvPr id="10" name="矩形 9"/>
          <p:cNvSpPr/>
          <p:nvPr/>
        </p:nvSpPr>
        <p:spPr>
          <a:xfrm>
            <a:off x="1838325" y="1327150"/>
            <a:ext cx="6019800" cy="482600"/>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1" name="矩形 10"/>
          <p:cNvSpPr/>
          <p:nvPr/>
        </p:nvSpPr>
        <p:spPr>
          <a:xfrm>
            <a:off x="4083050" y="871538"/>
            <a:ext cx="498475"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15</a:t>
            </a:r>
            <a:endParaRPr lang="en-US" altLang="zh-CN" sz="2400" b="1">
              <a:latin typeface="Times New Roman" panose="02020603050405020304" pitchFamily="18" charset="0"/>
              <a:ea typeface="Times New Roman" panose="02020603050405020304" pitchFamily="18" charset="0"/>
            </a:endParaRPr>
          </a:p>
        </p:txBody>
      </p:sp>
      <p:sp>
        <p:nvSpPr>
          <p:cNvPr id="12" name="矩形 11"/>
          <p:cNvSpPr/>
          <p:nvPr/>
        </p:nvSpPr>
        <p:spPr>
          <a:xfrm>
            <a:off x="5403850" y="871538"/>
            <a:ext cx="498475"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10</a:t>
            </a:r>
            <a:endParaRPr lang="en-US" altLang="zh-CN" sz="2400" b="1">
              <a:latin typeface="Times New Roman" panose="02020603050405020304" pitchFamily="18" charset="0"/>
              <a:ea typeface="Times New Roman" panose="02020603050405020304" pitchFamily="18" charset="0"/>
            </a:endParaRPr>
          </a:p>
        </p:txBody>
      </p:sp>
      <p:sp>
        <p:nvSpPr>
          <p:cNvPr id="13" name="矩形 12"/>
          <p:cNvSpPr/>
          <p:nvPr/>
        </p:nvSpPr>
        <p:spPr>
          <a:xfrm>
            <a:off x="4192587" y="1327150"/>
            <a:ext cx="1465263" cy="482600"/>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4" name="矩形 13"/>
          <p:cNvSpPr/>
          <p:nvPr/>
        </p:nvSpPr>
        <p:spPr>
          <a:xfrm>
            <a:off x="4302125" y="1311275"/>
            <a:ext cx="1260475"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Pending</a:t>
            </a:r>
            <a:endParaRPr lang="en-US" altLang="zh-CN" sz="2400" b="1">
              <a:latin typeface="Times New Roman" panose="02020603050405020304" pitchFamily="18" charset="0"/>
              <a:ea typeface="Times New Roman" panose="02020603050405020304" pitchFamily="18" charset="0"/>
            </a:endParaRPr>
          </a:p>
        </p:txBody>
      </p:sp>
      <p:sp>
        <p:nvSpPr>
          <p:cNvPr id="15" name="矩形 14"/>
          <p:cNvSpPr/>
          <p:nvPr/>
        </p:nvSpPr>
        <p:spPr>
          <a:xfrm>
            <a:off x="5927725" y="871538"/>
            <a:ext cx="346075"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5</a:t>
            </a:r>
            <a:endParaRPr lang="en-US" altLang="zh-CN" sz="2400" b="1">
              <a:latin typeface="Times New Roman" panose="02020603050405020304" pitchFamily="18" charset="0"/>
              <a:ea typeface="Times New Roman" panose="02020603050405020304" pitchFamily="18" charset="0"/>
            </a:endParaRPr>
          </a:p>
        </p:txBody>
      </p:sp>
      <p:sp>
        <p:nvSpPr>
          <p:cNvPr id="16" name="矩形 15"/>
          <p:cNvSpPr/>
          <p:nvPr/>
        </p:nvSpPr>
        <p:spPr>
          <a:xfrm>
            <a:off x="7248525" y="871538"/>
            <a:ext cx="346075"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2</a:t>
            </a:r>
            <a:endParaRPr lang="en-US" altLang="zh-CN" sz="2400" b="1">
              <a:latin typeface="Times New Roman" panose="02020603050405020304" pitchFamily="18" charset="0"/>
              <a:ea typeface="Times New Roman" panose="02020603050405020304" pitchFamily="18" charset="0"/>
            </a:endParaRPr>
          </a:p>
        </p:txBody>
      </p:sp>
      <p:sp>
        <p:nvSpPr>
          <p:cNvPr id="17" name="矩形 16"/>
          <p:cNvSpPr/>
          <p:nvPr/>
        </p:nvSpPr>
        <p:spPr>
          <a:xfrm>
            <a:off x="6037262" y="1327150"/>
            <a:ext cx="1465263" cy="482600"/>
          </a:xfrm>
          <a:prstGeom prst="rect">
            <a:avLst/>
          </a:prstGeom>
          <a:noFill/>
          <a:ln w="25400" cap="flat" cmpd="sng">
            <a:solidFill>
              <a:schemeClr val="tx1"/>
            </a:solidFill>
            <a:prstDash val="solid"/>
            <a:miter/>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8" name="矩形 17"/>
          <p:cNvSpPr/>
          <p:nvPr/>
        </p:nvSpPr>
        <p:spPr>
          <a:xfrm>
            <a:off x="6146800" y="1311275"/>
            <a:ext cx="871537" cy="46672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400" b="1">
                <a:latin typeface="Times New Roman" panose="02020603050405020304" pitchFamily="18" charset="0"/>
                <a:ea typeface="Times New Roman" panose="02020603050405020304" pitchFamily="18" charset="0"/>
              </a:rPr>
              <a:t>Code</a:t>
            </a:r>
            <a:endParaRPr lang="en-US" altLang="zh-CN" sz="2400" b="1">
              <a:latin typeface="Times New Roman" panose="02020603050405020304" pitchFamily="18" charset="0"/>
              <a:ea typeface="Times New Roman" panose="02020603050405020304" pitchFamily="18" charset="0"/>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sz="2400" dirty="0"/>
              <a:t>Example: How Control Handles Traps in our FSD</a:t>
            </a:r>
            <a:endParaRPr lang="zh-CN" altLang="en-US" sz="2400" dirty="0"/>
          </a:p>
        </p:txBody>
      </p:sp>
      <p:sp>
        <p:nvSpPr>
          <p:cNvPr id="7" name="内容占位符 6"/>
          <p:cNvSpPr>
            <a:spLocks noGrp="1"/>
          </p:cNvSpPr>
          <p:nvPr>
            <p:ph sz="quarter" idx="13"/>
          </p:nvPr>
        </p:nvSpPr>
        <p:spPr>
          <a:xfrm>
            <a:off x="228601" y="116837"/>
            <a:ext cx="838200" cy="568325"/>
          </a:xfrm>
        </p:spPr>
        <p:txBody>
          <a:bodyPr/>
          <a:lstStyle/>
          <a:p>
            <a:r>
              <a:rPr lang="en-US" altLang="zh-CN" dirty="0"/>
              <a:t>6.8</a:t>
            </a:r>
            <a:endParaRPr lang="zh-CN" altLang="en-US" dirty="0"/>
          </a:p>
        </p:txBody>
      </p:sp>
      <p:sp>
        <p:nvSpPr>
          <p:cNvPr id="8" name="文本占位符 115714"/>
          <p:cNvSpPr>
            <a:spLocks noGrp="1"/>
          </p:cNvSpPr>
          <p:nvPr/>
        </p:nvSpPr>
        <p:spPr>
          <a:xfrm>
            <a:off x="0" y="977900"/>
            <a:ext cx="9144000" cy="5148076"/>
          </a:xfrm>
          <a:prstGeom prst="rect">
            <a:avLst/>
          </a:prstGeom>
          <a:noFill/>
          <a:ln w="12700">
            <a:noFill/>
          </a:ln>
        </p:spPr>
        <p:txBody>
          <a:bodyPr vert="horz" wrap="square" lIns="63500" tIns="25400" rIns="63500" bIns="25400" anchor="t">
            <a:spAutoFit/>
          </a:bodyPr>
          <a:lstStyle>
            <a:lvl1pPr marL="203200" lvl="0" indent="-203200" algn="l" defTabSz="914400" eaLnBrk="0" fontAlgn="base" latinLnBrk="0" hangingPunct="0">
              <a:lnSpc>
                <a:spcPct val="75000"/>
              </a:lnSpc>
              <a:spcBef>
                <a:spcPct val="65000"/>
              </a:spcBef>
              <a:spcAft>
                <a:spcPct val="0"/>
              </a:spcAft>
              <a:buSzPct val="100000"/>
              <a:buChar char="°"/>
              <a:defRPr sz="2400" b="1" i="0" u="none" kern="1200" baseline="0">
                <a:solidFill>
                  <a:schemeClr val="tx1"/>
                </a:solidFill>
                <a:latin typeface="+mn-lt"/>
                <a:ea typeface="+mn-ea"/>
                <a:cs typeface="+mn-cs"/>
              </a:defRPr>
            </a:lvl1pPr>
            <a:lvl2pPr marL="685800" lvl="1" indent="-1905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2pPr>
            <a:lvl3pPr marL="1257300" lvl="2" indent="-342900" algn="l" defTabSz="914400" eaLnBrk="0" fontAlgn="base" latinLnBrk="0" hangingPunct="0">
              <a:lnSpc>
                <a:spcPct val="85000"/>
              </a:lnSpc>
              <a:spcBef>
                <a:spcPct val="40000"/>
              </a:spcBef>
              <a:spcAft>
                <a:spcPct val="0"/>
              </a:spcAft>
              <a:buSzPct val="100000"/>
              <a:buChar char="-"/>
              <a:defRPr sz="1800" b="1" i="0" u="none" kern="1200" baseline="0">
                <a:solidFill>
                  <a:schemeClr val="tx1"/>
                </a:solidFill>
                <a:latin typeface="+mn-lt"/>
                <a:ea typeface="+mn-ea"/>
                <a:cs typeface="+mn-cs"/>
              </a:defRPr>
            </a:lvl3pPr>
            <a:lvl4pPr marL="1714500" lvl="3"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4pPr>
            <a:lvl5pPr marL="2171700" lvl="4" indent="-3429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000" b="0" i="0" u="none" kern="1200" baseline="0">
                <a:solidFill>
                  <a:schemeClr val="tx1"/>
                </a:solidFill>
                <a:latin typeface="+mn-lt"/>
                <a:ea typeface="+mn-ea"/>
                <a:cs typeface="+mn-cs"/>
              </a:defRPr>
            </a:lvl9pPr>
          </a:lstStyle>
          <a:p>
            <a:r>
              <a:rPr lang="en-US" altLang="zh-CN">
                <a:solidFill>
                  <a:schemeClr val="accent1"/>
                </a:solidFill>
              </a:rPr>
              <a:t>Undefined Instruction</a:t>
            </a:r>
            <a:r>
              <a:rPr lang="en-US" altLang="zh-CN"/>
              <a:t>–detected when no next state is defined from state 1 for the op value. </a:t>
            </a:r>
            <a:endParaRPr lang="en-US" altLang="zh-CN"/>
          </a:p>
          <a:p>
            <a:pPr lvl="1"/>
            <a:r>
              <a:rPr lang="en-US" altLang="zh-CN" err="1"/>
              <a:t>We handle this exception by defining the next state value for all op values other than lw, sw, 0 (R-type), jmp, beq, and ori</a:t>
            </a:r>
            <a:r>
              <a:rPr lang="en-US" altLang="zh-CN"/>
              <a:t> as new state 12. </a:t>
            </a:r>
            <a:endParaRPr lang="en-US" altLang="zh-CN"/>
          </a:p>
          <a:p>
            <a:pPr lvl="1"/>
            <a:r>
              <a:rPr lang="en-US" altLang="zh-CN" err="1"/>
              <a:t>Shown symbolically using “other” to indicate that the op field does not match any of the opcodes</a:t>
            </a:r>
            <a:r>
              <a:rPr lang="en-US" altLang="zh-CN"/>
              <a:t> that label arcs out of state 1.</a:t>
            </a:r>
            <a:endParaRPr lang="en-US" altLang="zh-CN"/>
          </a:p>
          <a:p>
            <a:r>
              <a:rPr lang="en-US" altLang="zh-CN">
                <a:solidFill>
                  <a:schemeClr val="accent1"/>
                </a:solidFill>
              </a:rPr>
              <a:t>Arithmetic overflow</a:t>
            </a:r>
            <a:r>
              <a:rPr lang="en-US" altLang="zh-CN"/>
              <a:t>–detected on ALU ops such as signed add</a:t>
            </a:r>
            <a:endParaRPr lang="en-US" altLang="zh-CN"/>
          </a:p>
          <a:p>
            <a:pPr lvl="1"/>
            <a:r>
              <a:rPr lang="en-US" altLang="zh-CN"/>
              <a:t>Used to save PC and enter exception handler</a:t>
            </a:r>
            <a:endParaRPr lang="en-US" altLang="zh-CN"/>
          </a:p>
          <a:p>
            <a:r>
              <a:rPr lang="en-US" altLang="zh-CN">
                <a:solidFill>
                  <a:schemeClr val="accent1"/>
                </a:solidFill>
              </a:rPr>
              <a:t>External Interrupt </a:t>
            </a:r>
            <a:r>
              <a:rPr lang="en-US" altLang="zh-CN"/>
              <a:t>–</a:t>
            </a:r>
            <a:r>
              <a:rPr lang="en-US" altLang="zh-CN">
                <a:solidFill>
                  <a:schemeClr val="accent1"/>
                </a:solidFill>
              </a:rPr>
              <a:t> </a:t>
            </a:r>
            <a:r>
              <a:rPr lang="en-US" altLang="zh-CN"/>
              <a:t>flagged by asserted interrupt line</a:t>
            </a:r>
            <a:endParaRPr lang="en-US" altLang="zh-CN"/>
          </a:p>
          <a:p>
            <a:pPr lvl="1"/>
            <a:r>
              <a:rPr lang="en-US" altLang="zh-CN"/>
              <a:t>Again, must save PC and enter exception handler</a:t>
            </a:r>
            <a:endParaRPr lang="en-US" altLang="zh-CN">
              <a:solidFill>
                <a:schemeClr val="accent1"/>
              </a:solidFill>
            </a:endParaRPr>
          </a:p>
          <a:p>
            <a:r>
              <a:rPr lang="en-US" altLang="zh-CN"/>
              <a:t>Note: Challenge in designing control of a real machine is to handle different interactions between instructions and other exception-causing events such that control logic remains small and fast. </a:t>
            </a:r>
            <a:endParaRPr lang="en-US" altLang="zh-CN"/>
          </a:p>
          <a:p>
            <a:pPr lvl="1"/>
            <a:r>
              <a:rPr lang="en-US" altLang="zh-CN"/>
              <a:t>Complex interactions makes the control unit the most challenging aspect of hardware design</a:t>
            </a:r>
            <a:endParaRPr lang="en-US" altLang="zh-CN"/>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r>
              <a:rPr lang="en-US" altLang="zh-CN" smtClean="0"/>
              <a:t>COaA, LEC10 MulCyc</a:t>
            </a:r>
            <a:endParaRPr lang="en-US" altLang="zh-CN" dirty="0"/>
          </a:p>
        </p:txBody>
      </p:sp>
      <p:sp>
        <p:nvSpPr>
          <p:cNvPr id="4" name="页脚占位符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灯片编号占位符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标题 5"/>
          <p:cNvSpPr>
            <a:spLocks noGrp="1"/>
          </p:cNvSpPr>
          <p:nvPr>
            <p:ph type="title"/>
          </p:nvPr>
        </p:nvSpPr>
        <p:spPr/>
        <p:txBody>
          <a:bodyPr/>
          <a:lstStyle/>
          <a:p>
            <a:r>
              <a:rPr lang="en-US" altLang="zh-CN" sz="2400" dirty="0"/>
              <a:t>How to add traps and interrupts to state diagram</a:t>
            </a:r>
            <a:endParaRPr lang="zh-CN" altLang="en-US" sz="2400" dirty="0"/>
          </a:p>
        </p:txBody>
      </p:sp>
      <p:sp>
        <p:nvSpPr>
          <p:cNvPr id="7" name="内容占位符 6"/>
          <p:cNvSpPr>
            <a:spLocks noGrp="1"/>
          </p:cNvSpPr>
          <p:nvPr>
            <p:ph sz="quarter" idx="13"/>
          </p:nvPr>
        </p:nvSpPr>
        <p:spPr>
          <a:xfrm>
            <a:off x="222121" y="116837"/>
            <a:ext cx="844680" cy="568325"/>
          </a:xfrm>
        </p:spPr>
        <p:txBody>
          <a:bodyPr/>
          <a:lstStyle/>
          <a:p>
            <a:r>
              <a:rPr lang="en-US" altLang="zh-CN" dirty="0"/>
              <a:t>6.9</a:t>
            </a:r>
            <a:endParaRPr lang="zh-CN" altLang="en-US" dirty="0"/>
          </a:p>
        </p:txBody>
      </p:sp>
      <p:sp>
        <p:nvSpPr>
          <p:cNvPr id="8" name="椭圆 7"/>
          <p:cNvSpPr/>
          <p:nvPr/>
        </p:nvSpPr>
        <p:spPr>
          <a:xfrm>
            <a:off x="3078956" y="1155692"/>
            <a:ext cx="1722438" cy="792163"/>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9" name="矩形 8"/>
          <p:cNvSpPr/>
          <p:nvPr/>
        </p:nvSpPr>
        <p:spPr>
          <a:xfrm>
            <a:off x="3050381" y="1263642"/>
            <a:ext cx="1781175" cy="608013"/>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lgn="ctr"/>
            <a:r>
              <a:rPr lang="en-US" altLang="zh-CN" sz="1800">
                <a:latin typeface="Arial" panose="020B0604020202020204" pitchFamily="34" charset="0"/>
                <a:ea typeface="Times New Roman" panose="02020603050405020304" pitchFamily="18" charset="0"/>
              </a:rPr>
              <a:t>IR &lt;= MEM[PC]</a:t>
            </a:r>
            <a:endParaRPr lang="en-US" altLang="zh-CN" sz="1800">
              <a:latin typeface="Arial" panose="020B0604020202020204" pitchFamily="34" charset="0"/>
              <a:ea typeface="Times New Roman" panose="02020603050405020304" pitchFamily="18" charset="0"/>
            </a:endParaRPr>
          </a:p>
          <a:p>
            <a:pPr lvl="0" algn="ctr"/>
            <a:r>
              <a:rPr lang="en-US" altLang="zh-CN" sz="1600">
                <a:latin typeface="Arial" panose="020B0604020202020204" pitchFamily="34" charset="0"/>
                <a:ea typeface="Times New Roman" panose="02020603050405020304" pitchFamily="18" charset="0"/>
              </a:rPr>
              <a:t>PC &lt;= PC + 4</a:t>
            </a:r>
            <a:endParaRPr lang="en-US" altLang="zh-CN" sz="1600">
              <a:latin typeface="Arial" panose="020B0604020202020204" pitchFamily="34" charset="0"/>
              <a:ea typeface="Times New Roman" panose="02020603050405020304" pitchFamily="18" charset="0"/>
            </a:endParaRPr>
          </a:p>
        </p:txBody>
      </p:sp>
      <p:sp>
        <p:nvSpPr>
          <p:cNvPr id="10" name="椭圆 9"/>
          <p:cNvSpPr/>
          <p:nvPr/>
        </p:nvSpPr>
        <p:spPr>
          <a:xfrm>
            <a:off x="3288506" y="2197092"/>
            <a:ext cx="1163638" cy="866775"/>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1" name="直接连接符 10"/>
          <p:cNvSpPr/>
          <p:nvPr/>
        </p:nvSpPr>
        <p:spPr>
          <a:xfrm flipH="1">
            <a:off x="1242219" y="3087680"/>
            <a:ext cx="2674937" cy="644525"/>
          </a:xfrm>
          <a:prstGeom prst="line">
            <a:avLst/>
          </a:prstGeom>
          <a:ln w="25400" cap="flat" cmpd="sng">
            <a:solidFill>
              <a:schemeClr val="tx1"/>
            </a:solidFill>
            <a:prstDash val="solid"/>
            <a:headEnd type="none" w="med" len="med"/>
            <a:tailEnd type="triangle" w="med" len="med"/>
          </a:ln>
        </p:spPr>
      </p:sp>
      <p:sp>
        <p:nvSpPr>
          <p:cNvPr id="12" name="矩形 11"/>
          <p:cNvSpPr/>
          <p:nvPr/>
        </p:nvSpPr>
        <p:spPr>
          <a:xfrm>
            <a:off x="1094581" y="3344855"/>
            <a:ext cx="854075" cy="363537"/>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latin typeface="Arial" panose="020B0604020202020204" pitchFamily="34" charset="0"/>
                <a:ea typeface="Times New Roman" panose="02020603050405020304" pitchFamily="18" charset="0"/>
              </a:rPr>
              <a:t>R-type</a:t>
            </a:r>
            <a:endParaRPr lang="en-US" altLang="zh-CN" sz="1800">
              <a:latin typeface="Arial" panose="020B0604020202020204" pitchFamily="34" charset="0"/>
              <a:ea typeface="Times New Roman" panose="02020603050405020304" pitchFamily="18" charset="0"/>
            </a:endParaRPr>
          </a:p>
        </p:txBody>
      </p:sp>
      <p:sp>
        <p:nvSpPr>
          <p:cNvPr id="13" name="直接连接符 12"/>
          <p:cNvSpPr/>
          <p:nvPr/>
        </p:nvSpPr>
        <p:spPr>
          <a:xfrm flipH="1">
            <a:off x="2497931" y="3087680"/>
            <a:ext cx="1349375" cy="644525"/>
          </a:xfrm>
          <a:prstGeom prst="line">
            <a:avLst/>
          </a:prstGeom>
          <a:ln w="25400" cap="flat" cmpd="sng">
            <a:solidFill>
              <a:schemeClr val="tx1"/>
            </a:solidFill>
            <a:prstDash val="solid"/>
            <a:headEnd type="none" w="med" len="med"/>
            <a:tailEnd type="triangle" w="med" len="med"/>
          </a:ln>
        </p:spPr>
      </p:sp>
      <p:sp>
        <p:nvSpPr>
          <p:cNvPr id="14" name="矩形 13"/>
          <p:cNvSpPr/>
          <p:nvPr/>
        </p:nvSpPr>
        <p:spPr>
          <a:xfrm>
            <a:off x="3332956" y="2330442"/>
            <a:ext cx="1006475" cy="566738"/>
          </a:xfrm>
          <a:prstGeom prst="rect">
            <a:avLst/>
          </a:prstGeom>
          <a:noFill/>
          <a:ln w="12700">
            <a:noFill/>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5" name="椭圆 14"/>
          <p:cNvSpPr/>
          <p:nvPr/>
        </p:nvSpPr>
        <p:spPr>
          <a:xfrm>
            <a:off x="567531" y="3757605"/>
            <a:ext cx="1163638" cy="717550"/>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6" name="矩形 15"/>
          <p:cNvSpPr/>
          <p:nvPr/>
        </p:nvSpPr>
        <p:spPr>
          <a:xfrm>
            <a:off x="537369" y="3962392"/>
            <a:ext cx="1335087" cy="3333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600">
                <a:latin typeface="Arial" panose="020B0604020202020204" pitchFamily="34" charset="0"/>
                <a:ea typeface="Times New Roman" panose="02020603050405020304" pitchFamily="18" charset="0"/>
              </a:rPr>
              <a:t>S &lt;= A fun B</a:t>
            </a:r>
            <a:endParaRPr lang="en-US" altLang="zh-CN" sz="1600">
              <a:latin typeface="Arial" panose="020B0604020202020204" pitchFamily="34" charset="0"/>
              <a:ea typeface="Times New Roman" panose="02020603050405020304" pitchFamily="18" charset="0"/>
            </a:endParaRPr>
          </a:p>
        </p:txBody>
      </p:sp>
      <p:sp>
        <p:nvSpPr>
          <p:cNvPr id="17" name="椭圆 16"/>
          <p:cNvSpPr/>
          <p:nvPr/>
        </p:nvSpPr>
        <p:spPr>
          <a:xfrm>
            <a:off x="427831" y="5614980"/>
            <a:ext cx="1233488" cy="868362"/>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18" name="矩形 17"/>
          <p:cNvSpPr/>
          <p:nvPr/>
        </p:nvSpPr>
        <p:spPr>
          <a:xfrm>
            <a:off x="508794" y="5745155"/>
            <a:ext cx="1109662" cy="3333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lgn="ctr"/>
            <a:r>
              <a:rPr lang="en-US" altLang="zh-CN" sz="1600">
                <a:latin typeface="Arial" panose="020B0604020202020204" pitchFamily="34" charset="0"/>
                <a:ea typeface="Times New Roman" panose="02020603050405020304" pitchFamily="18" charset="0"/>
              </a:rPr>
              <a:t>R[rd] &lt;= S</a:t>
            </a:r>
            <a:endParaRPr lang="en-US" altLang="zh-CN" sz="1600">
              <a:latin typeface="Arial" panose="020B0604020202020204" pitchFamily="34" charset="0"/>
              <a:ea typeface="Times New Roman" panose="02020603050405020304" pitchFamily="18" charset="0"/>
            </a:endParaRPr>
          </a:p>
        </p:txBody>
      </p:sp>
      <p:sp>
        <p:nvSpPr>
          <p:cNvPr id="19" name="直接连接符 18"/>
          <p:cNvSpPr/>
          <p:nvPr/>
        </p:nvSpPr>
        <p:spPr>
          <a:xfrm>
            <a:off x="1113631" y="4500555"/>
            <a:ext cx="0" cy="1090612"/>
          </a:xfrm>
          <a:prstGeom prst="line">
            <a:avLst/>
          </a:prstGeom>
          <a:ln w="25400" cap="flat" cmpd="sng">
            <a:solidFill>
              <a:schemeClr val="tx1"/>
            </a:solidFill>
            <a:prstDash val="solid"/>
            <a:headEnd type="none" w="med" len="med"/>
            <a:tailEnd type="triangle" w="med" len="med"/>
          </a:ln>
        </p:spPr>
      </p:sp>
      <p:sp>
        <p:nvSpPr>
          <p:cNvPr id="20" name="椭圆 19"/>
          <p:cNvSpPr/>
          <p:nvPr/>
        </p:nvSpPr>
        <p:spPr>
          <a:xfrm>
            <a:off x="1823244" y="3757605"/>
            <a:ext cx="1163637" cy="717550"/>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21" name="矩形 20"/>
          <p:cNvSpPr/>
          <p:nvPr/>
        </p:nvSpPr>
        <p:spPr>
          <a:xfrm>
            <a:off x="1793081" y="3962392"/>
            <a:ext cx="1401763" cy="3333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600">
                <a:latin typeface="Arial" panose="020B0604020202020204" pitchFamily="34" charset="0"/>
                <a:ea typeface="Times New Roman" panose="02020603050405020304" pitchFamily="18" charset="0"/>
              </a:rPr>
              <a:t>S &lt;= A op ZX</a:t>
            </a:r>
            <a:endParaRPr lang="en-US" altLang="zh-CN" sz="1600">
              <a:latin typeface="Arial" panose="020B0604020202020204" pitchFamily="34" charset="0"/>
              <a:ea typeface="Times New Roman" panose="02020603050405020304" pitchFamily="18" charset="0"/>
            </a:endParaRPr>
          </a:p>
        </p:txBody>
      </p:sp>
      <p:sp>
        <p:nvSpPr>
          <p:cNvPr id="22" name="椭圆 21"/>
          <p:cNvSpPr/>
          <p:nvPr/>
        </p:nvSpPr>
        <p:spPr>
          <a:xfrm>
            <a:off x="1753394" y="5614980"/>
            <a:ext cx="1233487" cy="868362"/>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23" name="矩形 22"/>
          <p:cNvSpPr/>
          <p:nvPr/>
        </p:nvSpPr>
        <p:spPr>
          <a:xfrm>
            <a:off x="1861344" y="5745155"/>
            <a:ext cx="1054100" cy="3333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lgn="ctr"/>
            <a:r>
              <a:rPr lang="en-US" altLang="zh-CN" sz="1600" err="1">
                <a:latin typeface="Arial" panose="020B0604020202020204" pitchFamily="34" charset="0"/>
                <a:ea typeface="Times New Roman" panose="02020603050405020304" pitchFamily="18" charset="0"/>
              </a:rPr>
              <a:t>R[rt</a:t>
            </a:r>
            <a:r>
              <a:rPr lang="en-US" altLang="zh-CN" sz="1600">
                <a:latin typeface="Arial" panose="020B0604020202020204" pitchFamily="34" charset="0"/>
                <a:ea typeface="Times New Roman" panose="02020603050405020304" pitchFamily="18" charset="0"/>
              </a:rPr>
              <a:t>] &lt;= S</a:t>
            </a:r>
            <a:endParaRPr lang="en-US" altLang="zh-CN" sz="1600">
              <a:latin typeface="Arial" panose="020B0604020202020204" pitchFamily="34" charset="0"/>
              <a:ea typeface="Times New Roman" panose="02020603050405020304" pitchFamily="18" charset="0"/>
            </a:endParaRPr>
          </a:p>
        </p:txBody>
      </p:sp>
      <p:sp>
        <p:nvSpPr>
          <p:cNvPr id="24" name="直接连接符 23"/>
          <p:cNvSpPr/>
          <p:nvPr/>
        </p:nvSpPr>
        <p:spPr>
          <a:xfrm>
            <a:off x="2370931" y="4500555"/>
            <a:ext cx="0" cy="1090612"/>
          </a:xfrm>
          <a:prstGeom prst="line">
            <a:avLst/>
          </a:prstGeom>
          <a:ln w="25400" cap="flat" cmpd="sng">
            <a:solidFill>
              <a:schemeClr val="tx1"/>
            </a:solidFill>
            <a:prstDash val="solid"/>
            <a:headEnd type="none" w="med" len="med"/>
            <a:tailEnd type="triangle" w="med" len="med"/>
          </a:ln>
        </p:spPr>
      </p:sp>
      <p:sp>
        <p:nvSpPr>
          <p:cNvPr id="25" name="矩形 24"/>
          <p:cNvSpPr/>
          <p:nvPr/>
        </p:nvSpPr>
        <p:spPr>
          <a:xfrm>
            <a:off x="2421731" y="3344855"/>
            <a:ext cx="574675" cy="363537"/>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err="1">
                <a:latin typeface="Arial" panose="020B0604020202020204" pitchFamily="34" charset="0"/>
                <a:ea typeface="Times New Roman" panose="02020603050405020304" pitchFamily="18" charset="0"/>
              </a:rPr>
              <a:t>ORi</a:t>
            </a:r>
            <a:endParaRPr lang="en-US" altLang="zh-CN" sz="1800" err="1">
              <a:latin typeface="Arial" panose="020B0604020202020204" pitchFamily="34" charset="0"/>
              <a:ea typeface="Times New Roman" panose="02020603050405020304" pitchFamily="18" charset="0"/>
            </a:endParaRPr>
          </a:p>
        </p:txBody>
      </p:sp>
      <p:sp>
        <p:nvSpPr>
          <p:cNvPr id="26" name="椭圆 25"/>
          <p:cNvSpPr/>
          <p:nvPr/>
        </p:nvSpPr>
        <p:spPr>
          <a:xfrm>
            <a:off x="3148806" y="3757605"/>
            <a:ext cx="1163638" cy="717550"/>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27" name="矩形 26"/>
          <p:cNvSpPr/>
          <p:nvPr/>
        </p:nvSpPr>
        <p:spPr>
          <a:xfrm>
            <a:off x="3118644" y="3962392"/>
            <a:ext cx="1306512" cy="3333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600">
                <a:latin typeface="Arial" panose="020B0604020202020204" pitchFamily="34" charset="0"/>
                <a:ea typeface="Times New Roman" panose="02020603050405020304" pitchFamily="18" charset="0"/>
              </a:rPr>
              <a:t>S &lt;= A + SX</a:t>
            </a:r>
            <a:endParaRPr lang="en-US" altLang="zh-CN" sz="1600">
              <a:latin typeface="Arial" panose="020B0604020202020204" pitchFamily="34" charset="0"/>
              <a:ea typeface="Times New Roman" panose="02020603050405020304" pitchFamily="18" charset="0"/>
            </a:endParaRPr>
          </a:p>
        </p:txBody>
      </p:sp>
      <p:sp>
        <p:nvSpPr>
          <p:cNvPr id="28" name="椭圆 27"/>
          <p:cNvSpPr/>
          <p:nvPr/>
        </p:nvSpPr>
        <p:spPr>
          <a:xfrm>
            <a:off x="3078956" y="5689592"/>
            <a:ext cx="1233488" cy="866775"/>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29" name="矩形 28"/>
          <p:cNvSpPr/>
          <p:nvPr/>
        </p:nvSpPr>
        <p:spPr>
          <a:xfrm>
            <a:off x="3169444" y="5819767"/>
            <a:ext cx="1089025" cy="3333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lgn="ctr"/>
            <a:r>
              <a:rPr lang="en-US" altLang="zh-CN" sz="1600" err="1">
                <a:latin typeface="Arial" panose="020B0604020202020204" pitchFamily="34" charset="0"/>
                <a:ea typeface="Times New Roman" panose="02020603050405020304" pitchFamily="18" charset="0"/>
              </a:rPr>
              <a:t>R[rt</a:t>
            </a:r>
            <a:r>
              <a:rPr lang="en-US" altLang="zh-CN" sz="1600">
                <a:latin typeface="Arial" panose="020B0604020202020204" pitchFamily="34" charset="0"/>
                <a:ea typeface="Times New Roman" panose="02020603050405020304" pitchFamily="18" charset="0"/>
              </a:rPr>
              <a:t>] &lt;= M</a:t>
            </a:r>
            <a:endParaRPr lang="en-US" altLang="zh-CN" sz="1600">
              <a:latin typeface="Arial" panose="020B0604020202020204" pitchFamily="34" charset="0"/>
              <a:ea typeface="Times New Roman" panose="02020603050405020304" pitchFamily="18" charset="0"/>
            </a:endParaRPr>
          </a:p>
        </p:txBody>
      </p:sp>
      <p:sp>
        <p:nvSpPr>
          <p:cNvPr id="30" name="直接连接符 29"/>
          <p:cNvSpPr/>
          <p:nvPr/>
        </p:nvSpPr>
        <p:spPr>
          <a:xfrm>
            <a:off x="3696494" y="4500555"/>
            <a:ext cx="0" cy="198437"/>
          </a:xfrm>
          <a:prstGeom prst="line">
            <a:avLst/>
          </a:prstGeom>
          <a:ln w="25400" cap="flat" cmpd="sng">
            <a:solidFill>
              <a:schemeClr val="tx1"/>
            </a:solidFill>
            <a:prstDash val="solid"/>
            <a:headEnd type="none" w="med" len="med"/>
            <a:tailEnd type="triangle" w="med" len="med"/>
          </a:ln>
        </p:spPr>
      </p:sp>
      <p:sp>
        <p:nvSpPr>
          <p:cNvPr id="31" name="椭圆 30"/>
          <p:cNvSpPr/>
          <p:nvPr/>
        </p:nvSpPr>
        <p:spPr>
          <a:xfrm>
            <a:off x="3148806" y="4722805"/>
            <a:ext cx="1163638" cy="719137"/>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32" name="直接连接符 31"/>
          <p:cNvSpPr/>
          <p:nvPr/>
        </p:nvSpPr>
        <p:spPr>
          <a:xfrm>
            <a:off x="3696494" y="5467342"/>
            <a:ext cx="0" cy="198438"/>
          </a:xfrm>
          <a:prstGeom prst="line">
            <a:avLst/>
          </a:prstGeom>
          <a:ln w="25400" cap="flat" cmpd="sng">
            <a:solidFill>
              <a:schemeClr val="tx1"/>
            </a:solidFill>
            <a:prstDash val="solid"/>
            <a:headEnd type="none" w="med" len="med"/>
            <a:tailEnd type="triangle" w="med" len="med"/>
          </a:ln>
        </p:spPr>
      </p:sp>
      <p:sp>
        <p:nvSpPr>
          <p:cNvPr id="33" name="矩形 32"/>
          <p:cNvSpPr/>
          <p:nvPr/>
        </p:nvSpPr>
        <p:spPr>
          <a:xfrm>
            <a:off x="3048794" y="4927592"/>
            <a:ext cx="1427162" cy="3333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600">
                <a:latin typeface="Arial" panose="020B0604020202020204" pitchFamily="34" charset="0"/>
                <a:ea typeface="Times New Roman" panose="02020603050405020304" pitchFamily="18" charset="0"/>
              </a:rPr>
              <a:t>M &lt;= MEM[S]</a:t>
            </a:r>
            <a:endParaRPr lang="en-US" altLang="zh-CN" sz="1600">
              <a:latin typeface="Arial" panose="020B0604020202020204" pitchFamily="34" charset="0"/>
              <a:ea typeface="Times New Roman" panose="02020603050405020304" pitchFamily="18" charset="0"/>
            </a:endParaRPr>
          </a:p>
        </p:txBody>
      </p:sp>
      <p:sp>
        <p:nvSpPr>
          <p:cNvPr id="34" name="直接连接符 33"/>
          <p:cNvSpPr/>
          <p:nvPr/>
        </p:nvSpPr>
        <p:spPr>
          <a:xfrm flipH="1">
            <a:off x="3823494" y="3087680"/>
            <a:ext cx="93662" cy="644525"/>
          </a:xfrm>
          <a:prstGeom prst="line">
            <a:avLst/>
          </a:prstGeom>
          <a:ln w="25400" cap="flat" cmpd="sng">
            <a:solidFill>
              <a:schemeClr val="tx1"/>
            </a:solidFill>
            <a:prstDash val="solid"/>
            <a:headEnd type="none" w="med" len="med"/>
            <a:tailEnd type="triangle" w="med" len="med"/>
          </a:ln>
        </p:spPr>
      </p:sp>
      <p:sp>
        <p:nvSpPr>
          <p:cNvPr id="35" name="矩形 34"/>
          <p:cNvSpPr/>
          <p:nvPr/>
        </p:nvSpPr>
        <p:spPr>
          <a:xfrm>
            <a:off x="3467894" y="3270242"/>
            <a:ext cx="5238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latin typeface="Arial" panose="020B0604020202020204" pitchFamily="34" charset="0"/>
                <a:ea typeface="Times New Roman" panose="02020603050405020304" pitchFamily="18" charset="0"/>
              </a:rPr>
              <a:t>LW</a:t>
            </a:r>
            <a:endParaRPr lang="en-US" altLang="zh-CN" sz="1800">
              <a:latin typeface="Arial" panose="020B0604020202020204" pitchFamily="34" charset="0"/>
              <a:ea typeface="Times New Roman" panose="02020603050405020304" pitchFamily="18" charset="0"/>
            </a:endParaRPr>
          </a:p>
        </p:txBody>
      </p:sp>
      <p:sp>
        <p:nvSpPr>
          <p:cNvPr id="36" name="椭圆 35"/>
          <p:cNvSpPr/>
          <p:nvPr/>
        </p:nvSpPr>
        <p:spPr>
          <a:xfrm>
            <a:off x="4475956" y="3757605"/>
            <a:ext cx="1162050" cy="717550"/>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37" name="矩形 36"/>
          <p:cNvSpPr/>
          <p:nvPr/>
        </p:nvSpPr>
        <p:spPr>
          <a:xfrm>
            <a:off x="4444206" y="3962392"/>
            <a:ext cx="1306513" cy="3333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600">
                <a:latin typeface="Arial" panose="020B0604020202020204" pitchFamily="34" charset="0"/>
                <a:ea typeface="Times New Roman" panose="02020603050405020304" pitchFamily="18" charset="0"/>
              </a:rPr>
              <a:t>S &lt;= A + SX</a:t>
            </a:r>
            <a:endParaRPr lang="en-US" altLang="zh-CN" sz="1600">
              <a:latin typeface="Arial" panose="020B0604020202020204" pitchFamily="34" charset="0"/>
              <a:ea typeface="Times New Roman" panose="02020603050405020304" pitchFamily="18" charset="0"/>
            </a:endParaRPr>
          </a:p>
        </p:txBody>
      </p:sp>
      <p:sp>
        <p:nvSpPr>
          <p:cNvPr id="38" name="直接连接符 37"/>
          <p:cNvSpPr/>
          <p:nvPr/>
        </p:nvSpPr>
        <p:spPr>
          <a:xfrm>
            <a:off x="5022056" y="4500555"/>
            <a:ext cx="0" cy="198437"/>
          </a:xfrm>
          <a:prstGeom prst="line">
            <a:avLst/>
          </a:prstGeom>
          <a:ln w="25400" cap="flat" cmpd="sng">
            <a:solidFill>
              <a:schemeClr val="tx1"/>
            </a:solidFill>
            <a:prstDash val="solid"/>
            <a:headEnd type="none" w="med" len="med"/>
            <a:tailEnd type="triangle" w="med" len="med"/>
          </a:ln>
        </p:spPr>
      </p:sp>
      <p:sp>
        <p:nvSpPr>
          <p:cNvPr id="39" name="椭圆 38"/>
          <p:cNvSpPr/>
          <p:nvPr/>
        </p:nvSpPr>
        <p:spPr>
          <a:xfrm>
            <a:off x="4475956" y="4722805"/>
            <a:ext cx="1301750" cy="942975"/>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40" name="矩形 39"/>
          <p:cNvSpPr/>
          <p:nvPr/>
        </p:nvSpPr>
        <p:spPr>
          <a:xfrm>
            <a:off x="4514056" y="4927592"/>
            <a:ext cx="1392238" cy="3333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600">
                <a:latin typeface="Arial" panose="020B0604020202020204" pitchFamily="34" charset="0"/>
                <a:ea typeface="Times New Roman" panose="02020603050405020304" pitchFamily="18" charset="0"/>
              </a:rPr>
              <a:t>MEM[S] &lt;= B</a:t>
            </a:r>
            <a:endParaRPr lang="en-US" altLang="zh-CN" sz="1600">
              <a:latin typeface="Arial" panose="020B0604020202020204" pitchFamily="34" charset="0"/>
              <a:ea typeface="Times New Roman" panose="02020603050405020304" pitchFamily="18" charset="0"/>
            </a:endParaRPr>
          </a:p>
        </p:txBody>
      </p:sp>
      <p:sp>
        <p:nvSpPr>
          <p:cNvPr id="41" name="直接连接符 40"/>
          <p:cNvSpPr/>
          <p:nvPr/>
        </p:nvSpPr>
        <p:spPr>
          <a:xfrm>
            <a:off x="3987006" y="3087680"/>
            <a:ext cx="1163638" cy="644525"/>
          </a:xfrm>
          <a:prstGeom prst="line">
            <a:avLst/>
          </a:prstGeom>
          <a:ln w="25400" cap="flat" cmpd="sng">
            <a:solidFill>
              <a:schemeClr val="tx1"/>
            </a:solidFill>
            <a:prstDash val="solid"/>
            <a:headEnd type="none" w="med" len="med"/>
            <a:tailEnd type="triangle" w="med" len="med"/>
          </a:ln>
        </p:spPr>
      </p:sp>
      <p:grpSp>
        <p:nvGrpSpPr>
          <p:cNvPr id="42" name="组合 41"/>
          <p:cNvGrpSpPr/>
          <p:nvPr/>
        </p:nvGrpSpPr>
        <p:grpSpPr>
          <a:xfrm>
            <a:off x="208756" y="1663694"/>
            <a:ext cx="2778126" cy="5041906"/>
            <a:chOff x="183" y="848"/>
            <a:chExt cx="1663" cy="3176"/>
          </a:xfrm>
        </p:grpSpPr>
        <p:sp>
          <p:nvSpPr>
            <p:cNvPr id="92" name="任意多边形 117797"/>
            <p:cNvSpPr/>
            <p:nvPr/>
          </p:nvSpPr>
          <p:spPr>
            <a:xfrm>
              <a:off x="191" y="857"/>
              <a:ext cx="256" cy="273"/>
            </a:xfrm>
            <a:custGeom>
              <a:avLst/>
              <a:gdLst>
                <a:gd name="txL" fmla="*/ 0 w 21600"/>
                <a:gd name="txT" fmla="*/ 0 h 21600"/>
                <a:gd name="txR" fmla="*/ 21600 w 21600"/>
                <a:gd name="txB" fmla="*/ 21600 h 21600"/>
              </a:gdLst>
              <a:ahLst/>
              <a:cxnLst>
                <a:cxn ang="90">
                  <a:pos x="0" y="21600"/>
                </a:cxn>
                <a:cxn ang="270">
                  <a:pos x="21522" y="0"/>
                </a:cxn>
                <a:cxn ang="90">
                  <a:pos x="21600" y="21600"/>
                </a:cxn>
              </a:cxnLst>
              <a:rect l="txL" t="txT" r="txR" b="txB"/>
              <a:pathLst>
                <a:path w="21600" h="21600" fill="none">
                  <a:moveTo>
                    <a:pt x="0" y="21600"/>
                  </a:moveTo>
                  <a:arcTo wR="21600" hR="21600" stAng="-10800000" swAng="5387586"/>
                </a:path>
                <a:path w="21600" h="21600" stroke="0">
                  <a:moveTo>
                    <a:pt x="0" y="21600"/>
                  </a:moveTo>
                  <a:arcTo wR="21600" hR="21600" stAng="-10800000" swAng="5387586"/>
                  <a:lnTo>
                    <a:pt x="21600" y="21600"/>
                  </a:lnTo>
                  <a:close/>
                </a:path>
              </a:pathLst>
            </a:custGeom>
            <a:noFill/>
            <a:ln w="25400" cap="rnd"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93" name="任意多边形 117798"/>
            <p:cNvSpPr/>
            <p:nvPr/>
          </p:nvSpPr>
          <p:spPr>
            <a:xfrm>
              <a:off x="359" y="3891"/>
              <a:ext cx="256" cy="133"/>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94" name="任意多边形 117799"/>
            <p:cNvSpPr/>
            <p:nvPr/>
          </p:nvSpPr>
          <p:spPr>
            <a:xfrm>
              <a:off x="191" y="3704"/>
              <a:ext cx="169" cy="320"/>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95" name="直接连接符 94"/>
            <p:cNvSpPr/>
            <p:nvPr/>
          </p:nvSpPr>
          <p:spPr>
            <a:xfrm flipV="1">
              <a:off x="183" y="1121"/>
              <a:ext cx="0" cy="2591"/>
            </a:xfrm>
            <a:prstGeom prst="line">
              <a:avLst/>
            </a:prstGeom>
            <a:ln w="25400" cap="flat" cmpd="sng">
              <a:solidFill>
                <a:schemeClr val="tx1"/>
              </a:solidFill>
              <a:prstDash val="solid"/>
              <a:headEnd type="none" w="med" len="med"/>
              <a:tailEnd type="none" w="med" len="med"/>
            </a:ln>
          </p:spPr>
        </p:sp>
        <p:sp>
          <p:nvSpPr>
            <p:cNvPr id="96" name="直接连接符 95"/>
            <p:cNvSpPr/>
            <p:nvPr/>
          </p:nvSpPr>
          <p:spPr>
            <a:xfrm>
              <a:off x="454" y="848"/>
              <a:ext cx="1392" cy="0"/>
            </a:xfrm>
            <a:prstGeom prst="line">
              <a:avLst/>
            </a:prstGeom>
            <a:ln w="25400" cap="flat" cmpd="sng">
              <a:solidFill>
                <a:schemeClr val="tx1"/>
              </a:solidFill>
              <a:prstDash val="solid"/>
              <a:headEnd type="none" w="med" len="med"/>
              <a:tailEnd type="triangle" w="med" len="med"/>
            </a:ln>
          </p:spPr>
        </p:sp>
      </p:grpSp>
      <p:sp>
        <p:nvSpPr>
          <p:cNvPr id="43" name="任意多边形 117802"/>
          <p:cNvSpPr/>
          <p:nvPr/>
        </p:nvSpPr>
        <p:spPr>
          <a:xfrm>
            <a:off x="1812131" y="6494455"/>
            <a:ext cx="476250" cy="211137"/>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44" name="任意多边形 117803"/>
          <p:cNvSpPr/>
          <p:nvPr/>
        </p:nvSpPr>
        <p:spPr>
          <a:xfrm>
            <a:off x="2788444" y="6421430"/>
            <a:ext cx="477837" cy="20955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45" name="任意多边形 117804"/>
          <p:cNvSpPr/>
          <p:nvPr/>
        </p:nvSpPr>
        <p:spPr>
          <a:xfrm>
            <a:off x="4602956" y="6421430"/>
            <a:ext cx="477838" cy="209550"/>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triangl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46" name="矩形 45"/>
          <p:cNvSpPr/>
          <p:nvPr/>
        </p:nvSpPr>
        <p:spPr>
          <a:xfrm>
            <a:off x="4375944" y="3419467"/>
            <a:ext cx="5492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latin typeface="Arial" panose="020B0604020202020204" pitchFamily="34" charset="0"/>
                <a:ea typeface="Times New Roman" panose="02020603050405020304" pitchFamily="18" charset="0"/>
              </a:rPr>
              <a:t>SW</a:t>
            </a:r>
            <a:endParaRPr lang="en-US" altLang="zh-CN" sz="1800">
              <a:latin typeface="Arial" panose="020B0604020202020204" pitchFamily="34" charset="0"/>
              <a:ea typeface="Times New Roman" panose="02020603050405020304" pitchFamily="18" charset="0"/>
            </a:endParaRPr>
          </a:p>
        </p:txBody>
      </p:sp>
      <p:sp>
        <p:nvSpPr>
          <p:cNvPr id="47" name="直接连接符 46"/>
          <p:cNvSpPr/>
          <p:nvPr/>
        </p:nvSpPr>
        <p:spPr>
          <a:xfrm>
            <a:off x="3906044" y="1973255"/>
            <a:ext cx="0" cy="198437"/>
          </a:xfrm>
          <a:prstGeom prst="line">
            <a:avLst/>
          </a:prstGeom>
          <a:ln w="25400" cap="flat" cmpd="sng">
            <a:solidFill>
              <a:schemeClr val="tx1"/>
            </a:solidFill>
            <a:prstDash val="solid"/>
            <a:headEnd type="none" w="med" len="med"/>
            <a:tailEnd type="triangle" w="med" len="med"/>
          </a:ln>
        </p:spPr>
      </p:sp>
      <p:sp>
        <p:nvSpPr>
          <p:cNvPr id="48" name="矩形 47"/>
          <p:cNvSpPr/>
          <p:nvPr/>
        </p:nvSpPr>
        <p:spPr>
          <a:xfrm>
            <a:off x="1199356" y="1003292"/>
            <a:ext cx="19335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latin typeface="Arial" panose="020B0604020202020204" pitchFamily="34" charset="0"/>
                <a:ea typeface="Times New Roman" panose="02020603050405020304" pitchFamily="18" charset="0"/>
              </a:rPr>
              <a:t>“instruction fetch”</a:t>
            </a:r>
            <a:endParaRPr lang="en-US" altLang="zh-CN" sz="1800">
              <a:latin typeface="Arial" panose="020B0604020202020204" pitchFamily="34" charset="0"/>
              <a:ea typeface="Times New Roman" panose="02020603050405020304" pitchFamily="18" charset="0"/>
            </a:endParaRPr>
          </a:p>
        </p:txBody>
      </p:sp>
      <p:sp>
        <p:nvSpPr>
          <p:cNvPr id="49" name="矩形 48"/>
          <p:cNvSpPr/>
          <p:nvPr/>
        </p:nvSpPr>
        <p:spPr>
          <a:xfrm>
            <a:off x="4094956" y="2070092"/>
            <a:ext cx="10826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latin typeface="Arial" panose="020B0604020202020204" pitchFamily="34" charset="0"/>
                <a:ea typeface="Times New Roman" panose="02020603050405020304" pitchFamily="18" charset="0"/>
              </a:rPr>
              <a:t>“decode”</a:t>
            </a:r>
            <a:endParaRPr lang="en-US" altLang="zh-CN" sz="1800">
              <a:latin typeface="Arial" panose="020B0604020202020204" pitchFamily="34" charset="0"/>
              <a:ea typeface="Times New Roman" panose="02020603050405020304" pitchFamily="18" charset="0"/>
            </a:endParaRPr>
          </a:p>
        </p:txBody>
      </p:sp>
      <p:sp>
        <p:nvSpPr>
          <p:cNvPr id="50" name="直接连接符 49"/>
          <p:cNvSpPr/>
          <p:nvPr/>
        </p:nvSpPr>
        <p:spPr>
          <a:xfrm flipV="1">
            <a:off x="5091906" y="5665780"/>
            <a:ext cx="0" cy="766762"/>
          </a:xfrm>
          <a:prstGeom prst="line">
            <a:avLst/>
          </a:prstGeom>
          <a:ln w="25400" cap="flat" cmpd="sng">
            <a:solidFill>
              <a:schemeClr val="tx1"/>
            </a:solidFill>
            <a:prstDash val="solid"/>
            <a:headEnd type="none" w="med" len="med"/>
            <a:tailEnd type="none" w="med" len="med"/>
          </a:ln>
        </p:spPr>
      </p:sp>
      <p:sp>
        <p:nvSpPr>
          <p:cNvPr id="51" name="矩形 50"/>
          <p:cNvSpPr/>
          <p:nvPr/>
        </p:nvSpPr>
        <p:spPr>
          <a:xfrm>
            <a:off x="3677444" y="1635117"/>
            <a:ext cx="6889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0000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52" name="矩形 51"/>
          <p:cNvSpPr/>
          <p:nvPr/>
        </p:nvSpPr>
        <p:spPr>
          <a:xfrm>
            <a:off x="3607594" y="2751130"/>
            <a:ext cx="688975" cy="363537"/>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0001</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53" name="矩形 52"/>
          <p:cNvSpPr/>
          <p:nvPr/>
        </p:nvSpPr>
        <p:spPr>
          <a:xfrm>
            <a:off x="816769" y="4162417"/>
            <a:ext cx="6889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0100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54" name="矩形 53"/>
          <p:cNvSpPr/>
          <p:nvPr/>
        </p:nvSpPr>
        <p:spPr>
          <a:xfrm>
            <a:off x="746919" y="6169017"/>
            <a:ext cx="6889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0101</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55" name="矩形 54"/>
          <p:cNvSpPr/>
          <p:nvPr/>
        </p:nvSpPr>
        <p:spPr>
          <a:xfrm>
            <a:off x="2072481" y="4162417"/>
            <a:ext cx="6889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0110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56" name="矩形 55"/>
          <p:cNvSpPr/>
          <p:nvPr/>
        </p:nvSpPr>
        <p:spPr>
          <a:xfrm>
            <a:off x="2002631" y="6169017"/>
            <a:ext cx="6889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0111</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57" name="矩形 56"/>
          <p:cNvSpPr/>
          <p:nvPr/>
        </p:nvSpPr>
        <p:spPr>
          <a:xfrm>
            <a:off x="3328194" y="4162417"/>
            <a:ext cx="6889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1000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58" name="矩形 57"/>
          <p:cNvSpPr/>
          <p:nvPr/>
        </p:nvSpPr>
        <p:spPr>
          <a:xfrm>
            <a:off x="3398044" y="5129205"/>
            <a:ext cx="688975" cy="363537"/>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1001</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59" name="矩形 58"/>
          <p:cNvSpPr/>
          <p:nvPr/>
        </p:nvSpPr>
        <p:spPr>
          <a:xfrm>
            <a:off x="3398044" y="6243630"/>
            <a:ext cx="688975" cy="363537"/>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1010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60" name="矩形 59"/>
          <p:cNvSpPr/>
          <p:nvPr/>
        </p:nvSpPr>
        <p:spPr>
          <a:xfrm>
            <a:off x="4723606" y="4162417"/>
            <a:ext cx="6889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1011</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61" name="矩形 60"/>
          <p:cNvSpPr/>
          <p:nvPr/>
        </p:nvSpPr>
        <p:spPr>
          <a:xfrm>
            <a:off x="4793456" y="5351455"/>
            <a:ext cx="688975" cy="363537"/>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1100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62" name="椭圆 61"/>
          <p:cNvSpPr/>
          <p:nvPr/>
        </p:nvSpPr>
        <p:spPr>
          <a:xfrm>
            <a:off x="5801519" y="3682992"/>
            <a:ext cx="1371600" cy="866775"/>
          </a:xfrm>
          <a:prstGeom prst="ellipse">
            <a:avLst/>
          </a:prstGeom>
          <a:noFill/>
          <a:ln w="25400" cap="flat" cmpd="sng">
            <a:solidFill>
              <a:schemeClr val="tx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63" name="直接连接符 62"/>
          <p:cNvSpPr/>
          <p:nvPr/>
        </p:nvSpPr>
        <p:spPr>
          <a:xfrm>
            <a:off x="3987006" y="3087680"/>
            <a:ext cx="2139950" cy="569912"/>
          </a:xfrm>
          <a:prstGeom prst="line">
            <a:avLst/>
          </a:prstGeom>
          <a:ln w="25400" cap="flat" cmpd="sng">
            <a:solidFill>
              <a:schemeClr val="tx1"/>
            </a:solidFill>
            <a:prstDash val="solid"/>
            <a:headEnd type="none" w="med" len="med"/>
            <a:tailEnd type="triangle" w="med" len="med"/>
          </a:ln>
        </p:spPr>
      </p:sp>
      <p:sp>
        <p:nvSpPr>
          <p:cNvPr id="64" name="矩形 63"/>
          <p:cNvSpPr/>
          <p:nvPr/>
        </p:nvSpPr>
        <p:spPr>
          <a:xfrm>
            <a:off x="5701506" y="3270242"/>
            <a:ext cx="6635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latin typeface="Arial" panose="020B0604020202020204" pitchFamily="34" charset="0"/>
                <a:ea typeface="Times New Roman" panose="02020603050405020304" pitchFamily="18" charset="0"/>
              </a:rPr>
              <a:t>BEQ</a:t>
            </a:r>
            <a:endParaRPr lang="en-US" altLang="zh-CN" sz="1800">
              <a:latin typeface="Arial" panose="020B0604020202020204" pitchFamily="34" charset="0"/>
              <a:ea typeface="Times New Roman" panose="02020603050405020304" pitchFamily="18" charset="0"/>
            </a:endParaRPr>
          </a:p>
        </p:txBody>
      </p:sp>
      <p:sp>
        <p:nvSpPr>
          <p:cNvPr id="65" name="任意多边形 117824"/>
          <p:cNvSpPr/>
          <p:nvPr/>
        </p:nvSpPr>
        <p:spPr>
          <a:xfrm>
            <a:off x="6569869" y="4562467"/>
            <a:ext cx="338137" cy="284163"/>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triangl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66" name="矩形 65"/>
          <p:cNvSpPr/>
          <p:nvPr/>
        </p:nvSpPr>
        <p:spPr>
          <a:xfrm>
            <a:off x="6050756" y="4162417"/>
            <a:ext cx="688975" cy="36353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0010</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67" name="矩形 66"/>
          <p:cNvSpPr/>
          <p:nvPr/>
        </p:nvSpPr>
        <p:spPr>
          <a:xfrm>
            <a:off x="5911056" y="3738555"/>
            <a:ext cx="1487488" cy="577850"/>
          </a:xfrm>
          <a:prstGeom prst="rect">
            <a:avLst/>
          </a:prstGeom>
          <a:noFill/>
          <a:ln w="12700">
            <a:noFill/>
          </a:ln>
        </p:spPr>
        <p:txBody>
          <a:bodyPr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600">
                <a:latin typeface="Arial" panose="020B0604020202020204" pitchFamily="34" charset="0"/>
                <a:ea typeface="Times New Roman" panose="02020603050405020304" pitchFamily="18" charset="0"/>
              </a:rPr>
              <a:t>If A = B</a:t>
            </a:r>
            <a:endParaRPr lang="en-US" altLang="zh-CN" sz="1600">
              <a:latin typeface="Arial" panose="020B0604020202020204" pitchFamily="34" charset="0"/>
              <a:ea typeface="Times New Roman" panose="02020603050405020304" pitchFamily="18" charset="0"/>
            </a:endParaRPr>
          </a:p>
          <a:p>
            <a:pPr lvl="0"/>
            <a:r>
              <a:rPr lang="en-US" altLang="zh-CN" sz="1600">
                <a:latin typeface="Arial" panose="020B0604020202020204" pitchFamily="34" charset="0"/>
                <a:ea typeface="Times New Roman" panose="02020603050405020304" pitchFamily="18" charset="0"/>
              </a:rPr>
              <a:t>then PC &lt;= S</a:t>
            </a:r>
            <a:endParaRPr lang="en-US" altLang="zh-CN" sz="1600">
              <a:latin typeface="Arial" panose="020B0604020202020204" pitchFamily="34" charset="0"/>
              <a:ea typeface="Times New Roman" panose="02020603050405020304" pitchFamily="18" charset="0"/>
            </a:endParaRPr>
          </a:p>
        </p:txBody>
      </p:sp>
      <p:sp>
        <p:nvSpPr>
          <p:cNvPr id="68" name="矩形 67"/>
          <p:cNvSpPr/>
          <p:nvPr/>
        </p:nvSpPr>
        <p:spPr>
          <a:xfrm>
            <a:off x="3258344" y="2474905"/>
            <a:ext cx="1338262" cy="3333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600">
                <a:latin typeface="Arial" panose="020B0604020202020204" pitchFamily="34" charset="0"/>
                <a:ea typeface="Times New Roman" panose="02020603050405020304" pitchFamily="18" charset="0"/>
              </a:rPr>
              <a:t>S&lt;= PC +SX</a:t>
            </a:r>
            <a:endParaRPr lang="en-US" altLang="zh-CN" sz="1600">
              <a:latin typeface="Arial" panose="020B0604020202020204" pitchFamily="34" charset="0"/>
              <a:ea typeface="Times New Roman" panose="02020603050405020304" pitchFamily="18" charset="0"/>
            </a:endParaRPr>
          </a:p>
        </p:txBody>
      </p:sp>
      <p:grpSp>
        <p:nvGrpSpPr>
          <p:cNvPr id="69" name="组合 68"/>
          <p:cNvGrpSpPr/>
          <p:nvPr/>
        </p:nvGrpSpPr>
        <p:grpSpPr>
          <a:xfrm>
            <a:off x="4247356" y="1874831"/>
            <a:ext cx="4524375" cy="2205038"/>
            <a:chOff x="2640" y="981"/>
            <a:chExt cx="2850" cy="1389"/>
          </a:xfrm>
        </p:grpSpPr>
        <p:sp>
          <p:nvSpPr>
            <p:cNvPr id="85" name="矩形 84"/>
            <p:cNvSpPr/>
            <p:nvPr/>
          </p:nvSpPr>
          <p:spPr>
            <a:xfrm>
              <a:off x="4704" y="1968"/>
              <a:ext cx="786" cy="402"/>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undefined </a:t>
              </a:r>
              <a:endParaRPr lang="en-US" altLang="zh-CN" sz="1800">
                <a:solidFill>
                  <a:schemeClr val="accent1"/>
                </a:solidFill>
                <a:latin typeface="Arial" panose="020B0604020202020204" pitchFamily="34" charset="0"/>
                <a:ea typeface="Times New Roman" panose="02020603050405020304" pitchFamily="18" charset="0"/>
              </a:endParaRPr>
            </a:p>
            <a:p>
              <a:pPr lvl="0"/>
              <a:r>
                <a:rPr lang="en-US" altLang="zh-CN" sz="1800">
                  <a:solidFill>
                    <a:schemeClr val="accent1"/>
                  </a:solidFill>
                  <a:latin typeface="Arial" panose="020B0604020202020204" pitchFamily="34" charset="0"/>
                  <a:ea typeface="Times New Roman" panose="02020603050405020304" pitchFamily="18" charset="0"/>
                </a:rPr>
                <a:t>instruction</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86" name="直接连接符 85"/>
            <p:cNvSpPr/>
            <p:nvPr/>
          </p:nvSpPr>
          <p:spPr>
            <a:xfrm>
              <a:off x="2640" y="1680"/>
              <a:ext cx="1015" cy="58"/>
            </a:xfrm>
            <a:prstGeom prst="line">
              <a:avLst/>
            </a:prstGeom>
            <a:ln w="38100" cap="flat" cmpd="sng">
              <a:solidFill>
                <a:schemeClr val="accent1"/>
              </a:solidFill>
              <a:prstDash val="solid"/>
              <a:headEnd type="none" w="med" len="med"/>
              <a:tailEnd type="triangle" w="med" len="med"/>
            </a:ln>
          </p:spPr>
        </p:sp>
        <p:grpSp>
          <p:nvGrpSpPr>
            <p:cNvPr id="87" name="组合 86"/>
            <p:cNvGrpSpPr/>
            <p:nvPr/>
          </p:nvGrpSpPr>
          <p:grpSpPr>
            <a:xfrm>
              <a:off x="3655" y="1269"/>
              <a:ext cx="1282" cy="801"/>
              <a:chOff x="3984" y="1200"/>
              <a:chExt cx="1244" cy="821"/>
            </a:xfrm>
          </p:grpSpPr>
          <p:sp>
            <p:nvSpPr>
              <p:cNvPr id="90" name="椭圆 89"/>
              <p:cNvSpPr/>
              <p:nvPr/>
            </p:nvSpPr>
            <p:spPr>
              <a:xfrm>
                <a:off x="3984" y="1200"/>
                <a:ext cx="1232" cy="821"/>
              </a:xfrm>
              <a:prstGeom prst="ellipse">
                <a:avLst/>
              </a:prstGeom>
              <a:noFill/>
              <a:ln w="25400" cap="flat" cmpd="sng">
                <a:solidFill>
                  <a:schemeClr val="accent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91" name="矩形 90"/>
              <p:cNvSpPr/>
              <p:nvPr/>
            </p:nvSpPr>
            <p:spPr>
              <a:xfrm>
                <a:off x="4054" y="1313"/>
                <a:ext cx="1174" cy="589"/>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b="1">
                    <a:solidFill>
                      <a:schemeClr val="accent1"/>
                    </a:solidFill>
                    <a:latin typeface="Arial" panose="020B0604020202020204" pitchFamily="34" charset="0"/>
                    <a:ea typeface="Times New Roman" panose="02020603050405020304" pitchFamily="18" charset="0"/>
                  </a:rPr>
                  <a:t>EPC &lt;= PC - 4</a:t>
                </a:r>
                <a:endParaRPr lang="en-US" altLang="zh-CN" sz="1800" b="1">
                  <a:solidFill>
                    <a:schemeClr val="accent1"/>
                  </a:solidFill>
                  <a:latin typeface="Arial" panose="020B0604020202020204" pitchFamily="34" charset="0"/>
                  <a:ea typeface="Times New Roman" panose="02020603050405020304" pitchFamily="18" charset="0"/>
                </a:endParaRPr>
              </a:p>
              <a:p>
                <a:pPr lvl="0"/>
                <a:r>
                  <a:rPr lang="en-US" altLang="zh-CN" sz="1800" b="1" err="1">
                    <a:solidFill>
                      <a:schemeClr val="accent1"/>
                    </a:solidFill>
                    <a:latin typeface="Arial" panose="020B0604020202020204" pitchFamily="34" charset="0"/>
                    <a:ea typeface="Times New Roman" panose="02020603050405020304" pitchFamily="18" charset="0"/>
                  </a:rPr>
                  <a:t>PC &lt;= exp_addr</a:t>
                </a:r>
                <a:endParaRPr lang="en-US" altLang="zh-CN" sz="1800" b="1">
                  <a:solidFill>
                    <a:schemeClr val="accent1"/>
                  </a:solidFill>
                  <a:latin typeface="Arial" panose="020B0604020202020204" pitchFamily="34" charset="0"/>
                  <a:ea typeface="Times New Roman" panose="02020603050405020304" pitchFamily="18" charset="0"/>
                </a:endParaRPr>
              </a:p>
              <a:p>
                <a:pPr lvl="0"/>
                <a:r>
                  <a:rPr lang="en-US" altLang="zh-CN" sz="1800" b="1">
                    <a:solidFill>
                      <a:schemeClr val="accent1"/>
                    </a:solidFill>
                    <a:latin typeface="Arial" panose="020B0604020202020204" pitchFamily="34" charset="0"/>
                    <a:ea typeface="Times New Roman" panose="02020603050405020304" pitchFamily="18" charset="0"/>
                  </a:rPr>
                  <a:t>cause &lt;= 10 (RI)</a:t>
                </a:r>
                <a:endParaRPr lang="en-US" altLang="zh-CN" sz="1800" b="1">
                  <a:solidFill>
                    <a:schemeClr val="accent1"/>
                  </a:solidFill>
                  <a:latin typeface="Arial" panose="020B0604020202020204" pitchFamily="34" charset="0"/>
                  <a:ea typeface="Times New Roman" panose="02020603050405020304" pitchFamily="18" charset="0"/>
                </a:endParaRPr>
              </a:p>
            </p:txBody>
          </p:sp>
        </p:grpSp>
        <p:sp>
          <p:nvSpPr>
            <p:cNvPr id="88" name="矩形 87"/>
            <p:cNvSpPr/>
            <p:nvPr/>
          </p:nvSpPr>
          <p:spPr>
            <a:xfrm>
              <a:off x="2880" y="1488"/>
              <a:ext cx="478" cy="248"/>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2000">
                  <a:solidFill>
                    <a:schemeClr val="accent1"/>
                  </a:solidFill>
                  <a:latin typeface="Arial" panose="020B0604020202020204" pitchFamily="34" charset="0"/>
                  <a:ea typeface="Times New Roman" panose="02020603050405020304" pitchFamily="18" charset="0"/>
                </a:rPr>
                <a:t>other</a:t>
              </a:r>
              <a:endParaRPr lang="en-US" altLang="zh-CN" sz="2000">
                <a:solidFill>
                  <a:schemeClr val="accent1"/>
                </a:solidFill>
                <a:latin typeface="Arial" panose="020B0604020202020204" pitchFamily="34" charset="0"/>
                <a:ea typeface="Times New Roman" panose="02020603050405020304" pitchFamily="18" charset="0"/>
              </a:endParaRPr>
            </a:p>
          </p:txBody>
        </p:sp>
        <p:sp>
          <p:nvSpPr>
            <p:cNvPr id="89" name="直接连接符 88"/>
            <p:cNvSpPr/>
            <p:nvPr/>
          </p:nvSpPr>
          <p:spPr>
            <a:xfrm flipH="1" flipV="1">
              <a:off x="2769" y="981"/>
              <a:ext cx="930" cy="476"/>
            </a:xfrm>
            <a:prstGeom prst="line">
              <a:avLst/>
            </a:prstGeom>
            <a:ln w="38100" cap="flat" cmpd="sng">
              <a:solidFill>
                <a:schemeClr val="accent1"/>
              </a:solidFill>
              <a:prstDash val="solid"/>
              <a:headEnd type="none" w="med" len="med"/>
              <a:tailEnd type="triangle" w="med" len="med"/>
            </a:ln>
          </p:spPr>
        </p:sp>
      </p:grpSp>
      <p:sp>
        <p:nvSpPr>
          <p:cNvPr id="70" name="矩形 69"/>
          <p:cNvSpPr/>
          <p:nvPr/>
        </p:nvSpPr>
        <p:spPr>
          <a:xfrm>
            <a:off x="5363369" y="3794117"/>
            <a:ext cx="1120775" cy="3333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600">
                <a:latin typeface="Arial" panose="020B0604020202020204" pitchFamily="34" charset="0"/>
                <a:ea typeface="Times New Roman" panose="02020603050405020304" pitchFamily="18" charset="0"/>
              </a:rPr>
              <a:t>S &lt;= A - B</a:t>
            </a:r>
            <a:endParaRPr lang="en-US" altLang="zh-CN" sz="1600">
              <a:latin typeface="Arial" panose="020B0604020202020204" pitchFamily="34" charset="0"/>
              <a:ea typeface="Times New Roman" panose="02020603050405020304" pitchFamily="18" charset="0"/>
            </a:endParaRPr>
          </a:p>
        </p:txBody>
      </p:sp>
      <p:grpSp>
        <p:nvGrpSpPr>
          <p:cNvPr id="71" name="组合 70"/>
          <p:cNvGrpSpPr/>
          <p:nvPr/>
        </p:nvGrpSpPr>
        <p:grpSpPr>
          <a:xfrm>
            <a:off x="208756" y="1800217"/>
            <a:ext cx="2981325" cy="2049463"/>
            <a:chOff x="96" y="934"/>
            <a:chExt cx="1878" cy="1291"/>
          </a:xfrm>
        </p:grpSpPr>
        <p:sp>
          <p:nvSpPr>
            <p:cNvPr id="80" name="椭圆 79"/>
            <p:cNvSpPr/>
            <p:nvPr/>
          </p:nvSpPr>
          <p:spPr>
            <a:xfrm>
              <a:off x="190" y="1184"/>
              <a:ext cx="1612" cy="733"/>
            </a:xfrm>
            <a:prstGeom prst="ellipse">
              <a:avLst/>
            </a:prstGeom>
            <a:noFill/>
            <a:ln w="25400" cap="flat" cmpd="sng">
              <a:solidFill>
                <a:schemeClr val="accent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81" name="矩形 80"/>
            <p:cNvSpPr/>
            <p:nvPr/>
          </p:nvSpPr>
          <p:spPr>
            <a:xfrm>
              <a:off x="96" y="1968"/>
              <a:ext cx="650" cy="229"/>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overflow</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82" name="矩形 81"/>
            <p:cNvSpPr/>
            <p:nvPr/>
          </p:nvSpPr>
          <p:spPr>
            <a:xfrm>
              <a:off x="384" y="1248"/>
              <a:ext cx="1306" cy="575"/>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b="1">
                  <a:solidFill>
                    <a:schemeClr val="accent1"/>
                  </a:solidFill>
                  <a:latin typeface="Arial" panose="020B0604020202020204" pitchFamily="34" charset="0"/>
                  <a:ea typeface="Times New Roman" panose="02020603050405020304" pitchFamily="18" charset="0"/>
                </a:rPr>
                <a:t>EPC &lt;= PC - 4</a:t>
              </a:r>
              <a:endParaRPr lang="en-US" altLang="zh-CN" sz="1800" b="1">
                <a:solidFill>
                  <a:schemeClr val="accent1"/>
                </a:solidFill>
                <a:latin typeface="Arial" panose="020B0604020202020204" pitchFamily="34" charset="0"/>
                <a:ea typeface="Times New Roman" panose="02020603050405020304" pitchFamily="18" charset="0"/>
              </a:endParaRPr>
            </a:p>
            <a:p>
              <a:pPr lvl="0"/>
              <a:r>
                <a:rPr lang="en-US" altLang="zh-CN" sz="1800" b="1" err="1">
                  <a:solidFill>
                    <a:schemeClr val="accent1"/>
                  </a:solidFill>
                  <a:latin typeface="Arial" panose="020B0604020202020204" pitchFamily="34" charset="0"/>
                  <a:ea typeface="Times New Roman" panose="02020603050405020304" pitchFamily="18" charset="0"/>
                </a:rPr>
                <a:t>PC &lt;= exp_addr</a:t>
              </a:r>
              <a:endParaRPr lang="en-US" altLang="zh-CN" sz="1800" b="1">
                <a:solidFill>
                  <a:schemeClr val="accent1"/>
                </a:solidFill>
                <a:latin typeface="Arial" panose="020B0604020202020204" pitchFamily="34" charset="0"/>
                <a:ea typeface="Times New Roman" panose="02020603050405020304" pitchFamily="18" charset="0"/>
              </a:endParaRPr>
            </a:p>
            <a:p>
              <a:pPr lvl="0"/>
              <a:r>
                <a:rPr lang="en-US" altLang="zh-CN" sz="1800" b="1" err="1">
                  <a:solidFill>
                    <a:schemeClr val="accent1"/>
                  </a:solidFill>
                  <a:latin typeface="Arial" panose="020B0604020202020204" pitchFamily="34" charset="0"/>
                  <a:ea typeface="Times New Roman" panose="02020603050405020304" pitchFamily="18" charset="0"/>
                </a:rPr>
                <a:t>cause &lt;= 12 (Ovf</a:t>
              </a:r>
              <a:r>
                <a:rPr lang="en-US" altLang="zh-CN" sz="1800" b="1">
                  <a:solidFill>
                    <a:schemeClr val="accent1"/>
                  </a:solidFill>
                  <a:latin typeface="Arial" panose="020B0604020202020204" pitchFamily="34" charset="0"/>
                  <a:ea typeface="Times New Roman" panose="02020603050405020304" pitchFamily="18" charset="0"/>
                </a:rPr>
                <a:t>)</a:t>
              </a:r>
              <a:endParaRPr lang="en-US" altLang="zh-CN" sz="1800" b="1">
                <a:solidFill>
                  <a:schemeClr val="accent1"/>
                </a:solidFill>
                <a:latin typeface="Arial" panose="020B0604020202020204" pitchFamily="34" charset="0"/>
                <a:ea typeface="Times New Roman" panose="02020603050405020304" pitchFamily="18" charset="0"/>
              </a:endParaRPr>
            </a:p>
          </p:txBody>
        </p:sp>
        <p:sp>
          <p:nvSpPr>
            <p:cNvPr id="83" name="直接连接符 82"/>
            <p:cNvSpPr/>
            <p:nvPr/>
          </p:nvSpPr>
          <p:spPr>
            <a:xfrm flipV="1">
              <a:off x="1344" y="934"/>
              <a:ext cx="630" cy="266"/>
            </a:xfrm>
            <a:prstGeom prst="line">
              <a:avLst/>
            </a:prstGeom>
            <a:ln w="38100" cap="flat" cmpd="sng">
              <a:solidFill>
                <a:schemeClr val="accent1"/>
              </a:solidFill>
              <a:prstDash val="solid"/>
              <a:headEnd type="none" w="med" len="med"/>
              <a:tailEnd type="triangle" w="med" len="med"/>
            </a:ln>
          </p:spPr>
        </p:sp>
        <p:sp>
          <p:nvSpPr>
            <p:cNvPr id="84" name="任意多边形 117842"/>
            <p:cNvSpPr/>
            <p:nvPr/>
          </p:nvSpPr>
          <p:spPr>
            <a:xfrm>
              <a:off x="289" y="1776"/>
              <a:ext cx="136" cy="449"/>
            </a:xfrm>
            <a:custGeom>
              <a:avLst/>
              <a:gdLst/>
              <a:ahLst/>
              <a:cxnLst/>
              <a:rect l="0" t="0" r="0" b="0"/>
              <a:pathLst>
                <a:path w="136" h="449">
                  <a:moveTo>
                    <a:pt x="136" y="449"/>
                  </a:moveTo>
                  <a:cubicBezTo>
                    <a:pt x="116" y="422"/>
                    <a:pt x="12" y="363"/>
                    <a:pt x="6" y="288"/>
                  </a:cubicBezTo>
                  <a:cubicBezTo>
                    <a:pt x="0" y="213"/>
                    <a:pt x="45" y="104"/>
                    <a:pt x="99" y="0"/>
                  </a:cubicBezTo>
                </a:path>
              </a:pathLst>
            </a:custGeom>
            <a:noFill/>
            <a:ln w="38100" cap="flat" cmpd="sng">
              <a:solidFill>
                <a:schemeClr val="accent1">
                  <a:alpha val="100000"/>
                </a:schemeClr>
              </a:solidFill>
              <a:prstDash val="solid"/>
              <a:headEnd type="none" w="med" len="med"/>
              <a:tailEnd type="triangl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grpSp>
      <p:grpSp>
        <p:nvGrpSpPr>
          <p:cNvPr id="72" name="组合 71"/>
          <p:cNvGrpSpPr/>
          <p:nvPr/>
        </p:nvGrpSpPr>
        <p:grpSpPr>
          <a:xfrm>
            <a:off x="4704557" y="1066792"/>
            <a:ext cx="4230689" cy="1946276"/>
            <a:chOff x="2928" y="472"/>
            <a:chExt cx="2665" cy="1226"/>
          </a:xfrm>
        </p:grpSpPr>
        <p:grpSp>
          <p:nvGrpSpPr>
            <p:cNvPr id="73" name="组合 72"/>
            <p:cNvGrpSpPr/>
            <p:nvPr/>
          </p:nvGrpSpPr>
          <p:grpSpPr>
            <a:xfrm>
              <a:off x="4320" y="480"/>
              <a:ext cx="1273" cy="801"/>
              <a:chOff x="3984" y="1200"/>
              <a:chExt cx="1264" cy="821"/>
            </a:xfrm>
          </p:grpSpPr>
          <p:sp>
            <p:nvSpPr>
              <p:cNvPr id="78" name="椭圆 77"/>
              <p:cNvSpPr/>
              <p:nvPr/>
            </p:nvSpPr>
            <p:spPr>
              <a:xfrm>
                <a:off x="3984" y="1200"/>
                <a:ext cx="1232" cy="821"/>
              </a:xfrm>
              <a:prstGeom prst="ellipse">
                <a:avLst/>
              </a:prstGeom>
              <a:noFill/>
              <a:ln w="25400" cap="flat" cmpd="sng">
                <a:solidFill>
                  <a:schemeClr val="accent1"/>
                </a:solidFill>
                <a:prstDash val="solid"/>
                <a:headEnd type="none" w="med" len="med"/>
                <a:tailEnd type="non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79" name="矩形 78"/>
              <p:cNvSpPr/>
              <p:nvPr/>
            </p:nvSpPr>
            <p:spPr>
              <a:xfrm>
                <a:off x="4054" y="1314"/>
                <a:ext cx="1194" cy="589"/>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b="1">
                    <a:solidFill>
                      <a:schemeClr val="accent1"/>
                    </a:solidFill>
                    <a:latin typeface="Arial" panose="020B0604020202020204" pitchFamily="34" charset="0"/>
                    <a:ea typeface="Times New Roman" panose="02020603050405020304" pitchFamily="18" charset="0"/>
                  </a:rPr>
                  <a:t>EPC &lt;= PC - 4</a:t>
                </a:r>
                <a:endParaRPr lang="en-US" altLang="zh-CN" sz="1800" b="1">
                  <a:solidFill>
                    <a:schemeClr val="accent1"/>
                  </a:solidFill>
                  <a:latin typeface="Arial" panose="020B0604020202020204" pitchFamily="34" charset="0"/>
                  <a:ea typeface="Times New Roman" panose="02020603050405020304" pitchFamily="18" charset="0"/>
                </a:endParaRPr>
              </a:p>
              <a:p>
                <a:pPr lvl="0"/>
                <a:r>
                  <a:rPr lang="en-US" altLang="zh-CN" sz="1800" b="1" err="1">
                    <a:solidFill>
                      <a:schemeClr val="accent1"/>
                    </a:solidFill>
                    <a:latin typeface="Arial" panose="020B0604020202020204" pitchFamily="34" charset="0"/>
                    <a:ea typeface="Times New Roman" panose="02020603050405020304" pitchFamily="18" charset="0"/>
                  </a:rPr>
                  <a:t>PC &lt;= exp_addr</a:t>
                </a:r>
                <a:endParaRPr lang="en-US" altLang="zh-CN" sz="1800" b="1">
                  <a:solidFill>
                    <a:schemeClr val="accent1"/>
                  </a:solidFill>
                  <a:latin typeface="Arial" panose="020B0604020202020204" pitchFamily="34" charset="0"/>
                  <a:ea typeface="Times New Roman" panose="02020603050405020304" pitchFamily="18" charset="0"/>
                </a:endParaRPr>
              </a:p>
              <a:p>
                <a:pPr lvl="0"/>
                <a:r>
                  <a:rPr lang="en-US" altLang="zh-CN" sz="1800" b="1">
                    <a:solidFill>
                      <a:schemeClr val="accent1"/>
                    </a:solidFill>
                    <a:latin typeface="Arial" panose="020B0604020202020204" pitchFamily="34" charset="0"/>
                    <a:ea typeface="Times New Roman" panose="02020603050405020304" pitchFamily="18" charset="0"/>
                  </a:rPr>
                  <a:t>cause &lt;= 0(INT)</a:t>
                </a:r>
                <a:endParaRPr lang="en-US" altLang="zh-CN" sz="1800" b="1">
                  <a:solidFill>
                    <a:schemeClr val="accent1"/>
                  </a:solidFill>
                  <a:latin typeface="Arial" panose="020B0604020202020204" pitchFamily="34" charset="0"/>
                  <a:ea typeface="Times New Roman" panose="02020603050405020304" pitchFamily="18" charset="0"/>
                </a:endParaRPr>
              </a:p>
            </p:txBody>
          </p:sp>
        </p:grpSp>
        <p:sp>
          <p:nvSpPr>
            <p:cNvPr id="74" name="任意多边形 117847"/>
            <p:cNvSpPr/>
            <p:nvPr/>
          </p:nvSpPr>
          <p:spPr>
            <a:xfrm>
              <a:off x="2928" y="472"/>
              <a:ext cx="1440" cy="248"/>
            </a:xfrm>
            <a:custGeom>
              <a:avLst/>
              <a:gdLst/>
              <a:ahLst/>
              <a:cxnLst/>
              <a:rect l="0" t="0" r="0" b="0"/>
              <a:pathLst>
                <a:path w="1440" h="248">
                  <a:moveTo>
                    <a:pt x="0" y="200"/>
                  </a:moveTo>
                  <a:cubicBezTo>
                    <a:pt x="96" y="100"/>
                    <a:pt x="192" y="0"/>
                    <a:pt x="432" y="8"/>
                  </a:cubicBezTo>
                  <a:cubicBezTo>
                    <a:pt x="672" y="16"/>
                    <a:pt x="1056" y="132"/>
                    <a:pt x="1440" y="248"/>
                  </a:cubicBezTo>
                </a:path>
              </a:pathLst>
            </a:custGeom>
            <a:noFill/>
            <a:ln w="38100" cap="flat" cmpd="sng">
              <a:solidFill>
                <a:schemeClr val="accent1">
                  <a:alpha val="100000"/>
                </a:schemeClr>
              </a:solidFill>
              <a:prstDash val="solid"/>
              <a:headEnd type="none" w="med" len="med"/>
              <a:tailEnd type="triangl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75" name="任意多边形 117848"/>
            <p:cNvSpPr/>
            <p:nvPr/>
          </p:nvSpPr>
          <p:spPr>
            <a:xfrm>
              <a:off x="2976" y="816"/>
              <a:ext cx="1344" cy="152"/>
            </a:xfrm>
            <a:custGeom>
              <a:avLst/>
              <a:gdLst/>
              <a:ahLst/>
              <a:cxnLst/>
              <a:rect l="0" t="0" r="0" b="0"/>
              <a:pathLst>
                <a:path w="1344" h="152">
                  <a:moveTo>
                    <a:pt x="1344" y="48"/>
                  </a:moveTo>
                  <a:cubicBezTo>
                    <a:pt x="1192" y="100"/>
                    <a:pt x="1040" y="152"/>
                    <a:pt x="816" y="144"/>
                  </a:cubicBezTo>
                  <a:cubicBezTo>
                    <a:pt x="592" y="136"/>
                    <a:pt x="296" y="68"/>
                    <a:pt x="0" y="0"/>
                  </a:cubicBezTo>
                </a:path>
              </a:pathLst>
            </a:custGeom>
            <a:noFill/>
            <a:ln w="38100" cap="flat" cmpd="sng">
              <a:solidFill>
                <a:schemeClr val="accent1">
                  <a:alpha val="100000"/>
                </a:schemeClr>
              </a:solidFill>
              <a:prstDash val="solid"/>
              <a:headEnd type="none" w="med" len="med"/>
              <a:tailEnd type="triangle" w="med" len="med"/>
            </a:ln>
          </p:spPr>
          <p:txBody>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endParaRPr lang="zh-CN" altLang="en-US"/>
            </a:p>
          </p:txBody>
        </p:sp>
        <p:sp>
          <p:nvSpPr>
            <p:cNvPr id="76" name="矩形 75"/>
            <p:cNvSpPr/>
            <p:nvPr/>
          </p:nvSpPr>
          <p:spPr>
            <a:xfrm>
              <a:off x="4896" y="1296"/>
              <a:ext cx="650" cy="402"/>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Handle</a:t>
              </a:r>
              <a:endParaRPr lang="en-US" altLang="zh-CN" sz="1800">
                <a:solidFill>
                  <a:schemeClr val="accent1"/>
                </a:solidFill>
                <a:latin typeface="Arial" panose="020B0604020202020204" pitchFamily="34" charset="0"/>
                <a:ea typeface="Times New Roman" panose="02020603050405020304" pitchFamily="18" charset="0"/>
              </a:endParaRPr>
            </a:p>
            <a:p>
              <a:pPr lvl="0"/>
              <a:r>
                <a:rPr lang="en-US" altLang="zh-CN" sz="1800">
                  <a:solidFill>
                    <a:schemeClr val="accent1"/>
                  </a:solidFill>
                  <a:latin typeface="Arial" panose="020B0604020202020204" pitchFamily="34" charset="0"/>
                  <a:ea typeface="Times New Roman" panose="02020603050405020304" pitchFamily="18" charset="0"/>
                </a:rPr>
                <a:t>Interrupt</a:t>
              </a:r>
              <a:endParaRPr lang="en-US" altLang="zh-CN" sz="1800">
                <a:solidFill>
                  <a:schemeClr val="accent1"/>
                </a:solidFill>
                <a:latin typeface="Arial" panose="020B0604020202020204" pitchFamily="34" charset="0"/>
                <a:ea typeface="Times New Roman" panose="02020603050405020304" pitchFamily="18" charset="0"/>
              </a:endParaRPr>
            </a:p>
          </p:txBody>
        </p:sp>
        <p:sp>
          <p:nvSpPr>
            <p:cNvPr id="77" name="矩形 76"/>
            <p:cNvSpPr/>
            <p:nvPr/>
          </p:nvSpPr>
          <p:spPr>
            <a:xfrm>
              <a:off x="3168" y="528"/>
              <a:ext cx="914" cy="229"/>
            </a:xfrm>
            <a:prstGeom prst="rect">
              <a:avLst/>
            </a:prstGeom>
            <a:noFill/>
            <a:ln w="12700">
              <a:noFill/>
            </a:ln>
          </p:spPr>
          <p:txBody>
            <a:bodyPr wrap="none" lIns="90488" tIns="44450" rIns="90488" bIns="44450">
              <a:spAutoFit/>
            </a:bodyPr>
            <a:lstStyle>
              <a:lvl1pPr marL="0" lvl="0"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1800" b="0" i="0" u="none" kern="1200" baseline="0">
                  <a:solidFill>
                    <a:schemeClr val="tx1"/>
                  </a:solidFill>
                  <a:latin typeface="+mn-lt"/>
                  <a:ea typeface="+mn-ea"/>
                  <a:cs typeface="+mn-cs"/>
                </a:defRPr>
              </a:lvl9pPr>
            </a:lstStyle>
            <a:p>
              <a:pPr lvl="0"/>
              <a:r>
                <a:rPr lang="en-US" altLang="zh-CN" sz="1800">
                  <a:solidFill>
                    <a:schemeClr val="accent1"/>
                  </a:solidFill>
                  <a:latin typeface="Arial" panose="020B0604020202020204" pitchFamily="34" charset="0"/>
                  <a:ea typeface="Times New Roman" panose="02020603050405020304" pitchFamily="18" charset="0"/>
                </a:rPr>
                <a:t>Pending INT</a:t>
              </a:r>
              <a:endParaRPr lang="en-US" altLang="zh-CN" sz="1800">
                <a:solidFill>
                  <a:schemeClr val="accent1"/>
                </a:solidFill>
                <a:latin typeface="Arial" panose="020B0604020202020204" pitchFamily="34" charset="0"/>
                <a:ea typeface="Times New Roman" panose="02020603050405020304" pitchFamily="18" charset="0"/>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298575" y="116840"/>
            <a:ext cx="7298690" cy="649605"/>
          </a:xfrm>
        </p:spPr>
        <p:txBody>
          <a:bodyPr/>
          <a:lstStyle/>
          <a:p>
            <a:r>
              <a:rPr lang="en-US" altLang="zh-CN" sz="2400">
                <a:sym typeface="+mn-ea"/>
              </a:rPr>
              <a:t>Recap: PLA Implementation of the Main Control</a:t>
            </a:r>
            <a:br>
              <a:rPr lang="en-US" altLang="zh-CN"/>
            </a:br>
            <a:endParaRPr lang="en-US" altLang="zh-CN" dirty="0"/>
          </a:p>
        </p:txBody>
      </p:sp>
      <p:sp>
        <p:nvSpPr>
          <p:cNvPr id="7" name="内容占位符 6"/>
          <p:cNvSpPr>
            <a:spLocks noGrp="1"/>
          </p:cNvSpPr>
          <p:nvPr>
            <p:ph sz="quarter" idx="13"/>
          </p:nvPr>
        </p:nvSpPr>
        <p:spPr>
          <a:xfrm>
            <a:off x="228600" y="116837"/>
            <a:ext cx="914400" cy="568325"/>
          </a:xfrm>
        </p:spPr>
        <p:txBody>
          <a:bodyPr/>
          <a:lstStyle/>
          <a:p>
            <a:r>
              <a:rPr lang="en-US" altLang="zh-CN" dirty="0">
                <a:solidFill>
                  <a:schemeClr val="bg1"/>
                </a:solidFill>
              </a:rPr>
              <a:t> 1.4</a:t>
            </a:r>
            <a:endParaRPr lang="zh-CN" altLang="en-US" dirty="0">
              <a:solidFill>
                <a:schemeClr val="bg1"/>
              </a:solidFill>
            </a:endParaRPr>
          </a:p>
        </p:txBody>
      </p:sp>
      <p:grpSp>
        <p:nvGrpSpPr>
          <p:cNvPr id="10447" name="组合 10446"/>
          <p:cNvGrpSpPr/>
          <p:nvPr/>
        </p:nvGrpSpPr>
        <p:grpSpPr>
          <a:xfrm>
            <a:off x="360363" y="860425"/>
            <a:ext cx="8407400" cy="5781675"/>
            <a:chOff x="227" y="390"/>
            <a:chExt cx="5296" cy="3730"/>
          </a:xfrm>
        </p:grpSpPr>
        <p:grpSp>
          <p:nvGrpSpPr>
            <p:cNvPr id="10369" name="组合 10368"/>
            <p:cNvGrpSpPr/>
            <p:nvPr/>
          </p:nvGrpSpPr>
          <p:grpSpPr>
            <a:xfrm>
              <a:off x="227" y="390"/>
              <a:ext cx="4434" cy="1309"/>
              <a:chOff x="227" y="390"/>
              <a:chExt cx="4434" cy="1309"/>
            </a:xfrm>
          </p:grpSpPr>
          <p:sp>
            <p:nvSpPr>
              <p:cNvPr id="10243" name="椭圆 10242"/>
              <p:cNvSpPr/>
              <p:nvPr/>
            </p:nvSpPr>
            <p:spPr>
              <a:xfrm>
                <a:off x="440"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44" name="直接连接符 10243"/>
              <p:cNvSpPr/>
              <p:nvPr/>
            </p:nvSpPr>
            <p:spPr>
              <a:xfrm flipV="1">
                <a:off x="480" y="616"/>
                <a:ext cx="0" cy="352"/>
              </a:xfrm>
              <a:prstGeom prst="line">
                <a:avLst/>
              </a:prstGeom>
              <a:ln w="25400" cap="flat" cmpd="sng">
                <a:solidFill>
                  <a:schemeClr val="tx1"/>
                </a:solidFill>
                <a:prstDash val="solid"/>
                <a:headEnd type="none" w="med" len="med"/>
                <a:tailEnd type="none" w="med" len="med"/>
              </a:ln>
            </p:spPr>
          </p:sp>
          <p:sp>
            <p:nvSpPr>
              <p:cNvPr id="10245" name="椭圆 10244"/>
              <p:cNvSpPr/>
              <p:nvPr/>
            </p:nvSpPr>
            <p:spPr>
              <a:xfrm>
                <a:off x="536"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46" name="直接连接符 10245"/>
              <p:cNvSpPr/>
              <p:nvPr/>
            </p:nvSpPr>
            <p:spPr>
              <a:xfrm flipV="1">
                <a:off x="576" y="664"/>
                <a:ext cx="0" cy="304"/>
              </a:xfrm>
              <a:prstGeom prst="line">
                <a:avLst/>
              </a:prstGeom>
              <a:ln w="25400" cap="flat" cmpd="sng">
                <a:solidFill>
                  <a:schemeClr val="tx1"/>
                </a:solidFill>
                <a:prstDash val="solid"/>
                <a:headEnd type="none" w="med" len="med"/>
                <a:tailEnd type="none" w="med" len="med"/>
              </a:ln>
            </p:spPr>
          </p:sp>
          <p:sp>
            <p:nvSpPr>
              <p:cNvPr id="10247" name="椭圆 10246"/>
              <p:cNvSpPr/>
              <p:nvPr/>
            </p:nvSpPr>
            <p:spPr>
              <a:xfrm>
                <a:off x="632"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48" name="直接连接符 10247"/>
              <p:cNvSpPr/>
              <p:nvPr/>
            </p:nvSpPr>
            <p:spPr>
              <a:xfrm flipV="1">
                <a:off x="672" y="712"/>
                <a:ext cx="0" cy="256"/>
              </a:xfrm>
              <a:prstGeom prst="line">
                <a:avLst/>
              </a:prstGeom>
              <a:ln w="25400" cap="flat" cmpd="sng">
                <a:solidFill>
                  <a:schemeClr val="tx1"/>
                </a:solidFill>
                <a:prstDash val="solid"/>
                <a:headEnd type="none" w="med" len="med"/>
                <a:tailEnd type="none" w="med" len="med"/>
              </a:ln>
            </p:spPr>
          </p:sp>
          <p:sp>
            <p:nvSpPr>
              <p:cNvPr id="10249" name="椭圆 10248"/>
              <p:cNvSpPr/>
              <p:nvPr/>
            </p:nvSpPr>
            <p:spPr>
              <a:xfrm>
                <a:off x="728"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50" name="直接连接符 10249"/>
              <p:cNvSpPr/>
              <p:nvPr/>
            </p:nvSpPr>
            <p:spPr>
              <a:xfrm flipV="1">
                <a:off x="768" y="760"/>
                <a:ext cx="0" cy="208"/>
              </a:xfrm>
              <a:prstGeom prst="line">
                <a:avLst/>
              </a:prstGeom>
              <a:ln w="25400" cap="flat" cmpd="sng">
                <a:solidFill>
                  <a:schemeClr val="tx1"/>
                </a:solidFill>
                <a:prstDash val="solid"/>
                <a:headEnd type="none" w="med" len="med"/>
                <a:tailEnd type="none" w="med" len="med"/>
              </a:ln>
            </p:spPr>
          </p:sp>
          <p:sp>
            <p:nvSpPr>
              <p:cNvPr id="10251" name="椭圆 10250"/>
              <p:cNvSpPr/>
              <p:nvPr/>
            </p:nvSpPr>
            <p:spPr>
              <a:xfrm>
                <a:off x="824"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52" name="直接连接符 10251"/>
              <p:cNvSpPr/>
              <p:nvPr/>
            </p:nvSpPr>
            <p:spPr>
              <a:xfrm flipV="1">
                <a:off x="864" y="808"/>
                <a:ext cx="0" cy="160"/>
              </a:xfrm>
              <a:prstGeom prst="line">
                <a:avLst/>
              </a:prstGeom>
              <a:ln w="25400" cap="flat" cmpd="sng">
                <a:solidFill>
                  <a:schemeClr val="tx1"/>
                </a:solidFill>
                <a:prstDash val="solid"/>
                <a:headEnd type="none" w="med" len="med"/>
                <a:tailEnd type="none" w="med" len="med"/>
              </a:ln>
            </p:spPr>
          </p:sp>
          <p:sp>
            <p:nvSpPr>
              <p:cNvPr id="10253" name="椭圆 10252"/>
              <p:cNvSpPr/>
              <p:nvPr/>
            </p:nvSpPr>
            <p:spPr>
              <a:xfrm>
                <a:off x="920"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54" name="直接连接符 10253"/>
              <p:cNvSpPr/>
              <p:nvPr/>
            </p:nvSpPr>
            <p:spPr>
              <a:xfrm flipV="1">
                <a:off x="960" y="856"/>
                <a:ext cx="0" cy="112"/>
              </a:xfrm>
              <a:prstGeom prst="line">
                <a:avLst/>
              </a:prstGeom>
              <a:ln w="25400" cap="flat" cmpd="sng">
                <a:solidFill>
                  <a:schemeClr val="tx1"/>
                </a:solidFill>
                <a:prstDash val="solid"/>
                <a:headEnd type="none" w="med" len="med"/>
                <a:tailEnd type="none" w="med" len="med"/>
              </a:ln>
            </p:spPr>
          </p:sp>
          <p:sp>
            <p:nvSpPr>
              <p:cNvPr id="10255" name="直接连接符 10254"/>
              <p:cNvSpPr/>
              <p:nvPr/>
            </p:nvSpPr>
            <p:spPr>
              <a:xfrm>
                <a:off x="440" y="1056"/>
                <a:ext cx="560" cy="0"/>
              </a:xfrm>
              <a:prstGeom prst="line">
                <a:avLst/>
              </a:prstGeom>
              <a:ln w="25400" cap="flat" cmpd="sng">
                <a:solidFill>
                  <a:schemeClr val="tx1"/>
                </a:solidFill>
                <a:prstDash val="solid"/>
                <a:headEnd type="none" w="med" len="med"/>
                <a:tailEnd type="none" w="med" len="med"/>
              </a:ln>
            </p:spPr>
          </p:sp>
          <p:sp>
            <p:nvSpPr>
              <p:cNvPr id="10256" name="直接连接符 10255"/>
              <p:cNvSpPr/>
              <p:nvPr/>
            </p:nvSpPr>
            <p:spPr>
              <a:xfrm>
                <a:off x="432" y="1064"/>
                <a:ext cx="0" cy="176"/>
              </a:xfrm>
              <a:prstGeom prst="line">
                <a:avLst/>
              </a:prstGeom>
              <a:ln w="25400" cap="flat" cmpd="sng">
                <a:solidFill>
                  <a:schemeClr val="tx1"/>
                </a:solidFill>
                <a:prstDash val="solid"/>
                <a:headEnd type="none" w="med" len="med"/>
                <a:tailEnd type="none" w="med" len="med"/>
              </a:ln>
            </p:spPr>
          </p:sp>
          <p:sp>
            <p:nvSpPr>
              <p:cNvPr id="10257" name="直接连接符 10256"/>
              <p:cNvSpPr/>
              <p:nvPr/>
            </p:nvSpPr>
            <p:spPr>
              <a:xfrm>
                <a:off x="1008" y="1064"/>
                <a:ext cx="0" cy="176"/>
              </a:xfrm>
              <a:prstGeom prst="line">
                <a:avLst/>
              </a:prstGeom>
              <a:ln w="25400" cap="flat" cmpd="sng">
                <a:solidFill>
                  <a:schemeClr val="tx1"/>
                </a:solidFill>
                <a:prstDash val="solid"/>
                <a:headEnd type="none" w="med" len="med"/>
                <a:tailEnd type="none" w="med" len="med"/>
              </a:ln>
            </p:spPr>
          </p:sp>
          <p:sp>
            <p:nvSpPr>
              <p:cNvPr id="10258" name="任意多边形 10257"/>
              <p:cNvSpPr/>
              <p:nvPr/>
            </p:nvSpPr>
            <p:spPr>
              <a:xfrm>
                <a:off x="720" y="1248"/>
                <a:ext cx="280" cy="232"/>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259" name="任意多边形 10258"/>
              <p:cNvSpPr/>
              <p:nvPr/>
            </p:nvSpPr>
            <p:spPr>
              <a:xfrm>
                <a:off x="441" y="1248"/>
                <a:ext cx="280" cy="232"/>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260" name="直接连接符 10259"/>
              <p:cNvSpPr/>
              <p:nvPr/>
            </p:nvSpPr>
            <p:spPr>
              <a:xfrm flipV="1">
                <a:off x="720" y="1480"/>
                <a:ext cx="0" cy="112"/>
              </a:xfrm>
              <a:prstGeom prst="line">
                <a:avLst/>
              </a:prstGeom>
              <a:ln w="25400" cap="flat" cmpd="sng">
                <a:solidFill>
                  <a:schemeClr val="tx1"/>
                </a:solidFill>
                <a:prstDash val="solid"/>
                <a:headEnd type="none" w="med" len="med"/>
                <a:tailEnd type="none" w="med" len="med"/>
              </a:ln>
            </p:spPr>
          </p:sp>
          <p:sp>
            <p:nvSpPr>
              <p:cNvPr id="10261" name="椭圆 10260"/>
              <p:cNvSpPr/>
              <p:nvPr/>
            </p:nvSpPr>
            <p:spPr>
              <a:xfrm>
                <a:off x="1112"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62" name="直接连接符 10261"/>
              <p:cNvSpPr/>
              <p:nvPr/>
            </p:nvSpPr>
            <p:spPr>
              <a:xfrm flipV="1">
                <a:off x="1152" y="616"/>
                <a:ext cx="0" cy="352"/>
              </a:xfrm>
              <a:prstGeom prst="line">
                <a:avLst/>
              </a:prstGeom>
              <a:ln w="25400" cap="flat" cmpd="sng">
                <a:solidFill>
                  <a:schemeClr val="tx1"/>
                </a:solidFill>
                <a:prstDash val="solid"/>
                <a:headEnd type="none" w="med" len="med"/>
                <a:tailEnd type="none" w="med" len="med"/>
              </a:ln>
            </p:spPr>
          </p:sp>
          <p:sp>
            <p:nvSpPr>
              <p:cNvPr id="10263" name="椭圆 10262"/>
              <p:cNvSpPr/>
              <p:nvPr/>
            </p:nvSpPr>
            <p:spPr>
              <a:xfrm>
                <a:off x="1208"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64" name="直接连接符 10263"/>
              <p:cNvSpPr/>
              <p:nvPr/>
            </p:nvSpPr>
            <p:spPr>
              <a:xfrm flipV="1">
                <a:off x="1248" y="664"/>
                <a:ext cx="0" cy="304"/>
              </a:xfrm>
              <a:prstGeom prst="line">
                <a:avLst/>
              </a:prstGeom>
              <a:ln w="25400" cap="flat" cmpd="sng">
                <a:solidFill>
                  <a:schemeClr val="tx1"/>
                </a:solidFill>
                <a:prstDash val="solid"/>
                <a:headEnd type="none" w="med" len="med"/>
                <a:tailEnd type="none" w="med" len="med"/>
              </a:ln>
            </p:spPr>
          </p:sp>
          <p:sp>
            <p:nvSpPr>
              <p:cNvPr id="10265" name="直接连接符 10264"/>
              <p:cNvSpPr/>
              <p:nvPr/>
            </p:nvSpPr>
            <p:spPr>
              <a:xfrm flipV="1">
                <a:off x="1440" y="760"/>
                <a:ext cx="0" cy="304"/>
              </a:xfrm>
              <a:prstGeom prst="line">
                <a:avLst/>
              </a:prstGeom>
              <a:ln w="25400" cap="flat" cmpd="sng">
                <a:solidFill>
                  <a:schemeClr val="tx1"/>
                </a:solidFill>
                <a:prstDash val="solid"/>
                <a:headEnd type="none" w="med" len="med"/>
                <a:tailEnd type="none" w="med" len="med"/>
              </a:ln>
            </p:spPr>
          </p:sp>
          <p:sp>
            <p:nvSpPr>
              <p:cNvPr id="10266" name="椭圆 10265"/>
              <p:cNvSpPr/>
              <p:nvPr/>
            </p:nvSpPr>
            <p:spPr>
              <a:xfrm>
                <a:off x="1496"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67" name="直接连接符 10266"/>
              <p:cNvSpPr/>
              <p:nvPr/>
            </p:nvSpPr>
            <p:spPr>
              <a:xfrm flipV="1">
                <a:off x="1536" y="808"/>
                <a:ext cx="0" cy="160"/>
              </a:xfrm>
              <a:prstGeom prst="line">
                <a:avLst/>
              </a:prstGeom>
              <a:ln w="25400" cap="flat" cmpd="sng">
                <a:solidFill>
                  <a:schemeClr val="tx1"/>
                </a:solidFill>
                <a:prstDash val="solid"/>
                <a:headEnd type="none" w="med" len="med"/>
                <a:tailEnd type="none" w="med" len="med"/>
              </a:ln>
            </p:spPr>
          </p:sp>
          <p:sp>
            <p:nvSpPr>
              <p:cNvPr id="10268" name="直接连接符 10267"/>
              <p:cNvSpPr/>
              <p:nvPr/>
            </p:nvSpPr>
            <p:spPr>
              <a:xfrm flipV="1">
                <a:off x="1632" y="856"/>
                <a:ext cx="0" cy="208"/>
              </a:xfrm>
              <a:prstGeom prst="line">
                <a:avLst/>
              </a:prstGeom>
              <a:ln w="25400" cap="flat" cmpd="sng">
                <a:solidFill>
                  <a:schemeClr val="tx1"/>
                </a:solidFill>
                <a:prstDash val="solid"/>
                <a:headEnd type="none" w="med" len="med"/>
                <a:tailEnd type="none" w="med" len="med"/>
              </a:ln>
            </p:spPr>
          </p:sp>
          <p:sp>
            <p:nvSpPr>
              <p:cNvPr id="10269" name="直接连接符 10268"/>
              <p:cNvSpPr/>
              <p:nvPr/>
            </p:nvSpPr>
            <p:spPr>
              <a:xfrm>
                <a:off x="1112" y="1056"/>
                <a:ext cx="560" cy="0"/>
              </a:xfrm>
              <a:prstGeom prst="line">
                <a:avLst/>
              </a:prstGeom>
              <a:ln w="25400" cap="flat" cmpd="sng">
                <a:solidFill>
                  <a:schemeClr val="tx1"/>
                </a:solidFill>
                <a:prstDash val="solid"/>
                <a:headEnd type="none" w="med" len="med"/>
                <a:tailEnd type="none" w="med" len="med"/>
              </a:ln>
            </p:spPr>
          </p:sp>
          <p:sp>
            <p:nvSpPr>
              <p:cNvPr id="10270" name="直接连接符 10269"/>
              <p:cNvSpPr/>
              <p:nvPr/>
            </p:nvSpPr>
            <p:spPr>
              <a:xfrm>
                <a:off x="1104" y="1064"/>
                <a:ext cx="0" cy="176"/>
              </a:xfrm>
              <a:prstGeom prst="line">
                <a:avLst/>
              </a:prstGeom>
              <a:ln w="25400" cap="flat" cmpd="sng">
                <a:solidFill>
                  <a:schemeClr val="tx1"/>
                </a:solidFill>
                <a:prstDash val="solid"/>
                <a:headEnd type="none" w="med" len="med"/>
                <a:tailEnd type="none" w="med" len="med"/>
              </a:ln>
            </p:spPr>
          </p:sp>
          <p:sp>
            <p:nvSpPr>
              <p:cNvPr id="10271" name="直接连接符 10270"/>
              <p:cNvSpPr/>
              <p:nvPr/>
            </p:nvSpPr>
            <p:spPr>
              <a:xfrm>
                <a:off x="1680" y="1064"/>
                <a:ext cx="0" cy="176"/>
              </a:xfrm>
              <a:prstGeom prst="line">
                <a:avLst/>
              </a:prstGeom>
              <a:ln w="25400" cap="flat" cmpd="sng">
                <a:solidFill>
                  <a:schemeClr val="tx1"/>
                </a:solidFill>
                <a:prstDash val="solid"/>
                <a:headEnd type="none" w="med" len="med"/>
                <a:tailEnd type="none" w="med" len="med"/>
              </a:ln>
            </p:spPr>
          </p:sp>
          <p:sp>
            <p:nvSpPr>
              <p:cNvPr id="10272" name="任意多边形 10271"/>
              <p:cNvSpPr/>
              <p:nvPr/>
            </p:nvSpPr>
            <p:spPr>
              <a:xfrm>
                <a:off x="1392" y="1248"/>
                <a:ext cx="280" cy="232"/>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273" name="任意多边形 10272"/>
              <p:cNvSpPr/>
              <p:nvPr/>
            </p:nvSpPr>
            <p:spPr>
              <a:xfrm>
                <a:off x="1113" y="1248"/>
                <a:ext cx="280" cy="232"/>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274" name="直接连接符 10273"/>
              <p:cNvSpPr/>
              <p:nvPr/>
            </p:nvSpPr>
            <p:spPr>
              <a:xfrm flipV="1">
                <a:off x="1392" y="1480"/>
                <a:ext cx="0" cy="112"/>
              </a:xfrm>
              <a:prstGeom prst="line">
                <a:avLst/>
              </a:prstGeom>
              <a:ln w="25400" cap="flat" cmpd="sng">
                <a:solidFill>
                  <a:schemeClr val="tx1"/>
                </a:solidFill>
                <a:prstDash val="solid"/>
                <a:headEnd type="none" w="med" len="med"/>
                <a:tailEnd type="none" w="med" len="med"/>
              </a:ln>
            </p:spPr>
          </p:sp>
          <p:sp>
            <p:nvSpPr>
              <p:cNvPr id="10275" name="直接连接符 10274"/>
              <p:cNvSpPr/>
              <p:nvPr/>
            </p:nvSpPr>
            <p:spPr>
              <a:xfrm flipV="1">
                <a:off x="1824" y="616"/>
                <a:ext cx="0" cy="448"/>
              </a:xfrm>
              <a:prstGeom prst="line">
                <a:avLst/>
              </a:prstGeom>
              <a:ln w="25400" cap="flat" cmpd="sng">
                <a:solidFill>
                  <a:schemeClr val="tx1"/>
                </a:solidFill>
                <a:prstDash val="solid"/>
                <a:headEnd type="none" w="med" len="med"/>
                <a:tailEnd type="none" w="med" len="med"/>
              </a:ln>
            </p:spPr>
          </p:sp>
          <p:sp>
            <p:nvSpPr>
              <p:cNvPr id="10276" name="椭圆 10275"/>
              <p:cNvSpPr/>
              <p:nvPr/>
            </p:nvSpPr>
            <p:spPr>
              <a:xfrm>
                <a:off x="1880"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77" name="直接连接符 10276"/>
              <p:cNvSpPr/>
              <p:nvPr/>
            </p:nvSpPr>
            <p:spPr>
              <a:xfrm flipV="1">
                <a:off x="1920" y="664"/>
                <a:ext cx="0" cy="304"/>
              </a:xfrm>
              <a:prstGeom prst="line">
                <a:avLst/>
              </a:prstGeom>
              <a:ln w="25400" cap="flat" cmpd="sng">
                <a:solidFill>
                  <a:schemeClr val="tx1"/>
                </a:solidFill>
                <a:prstDash val="solid"/>
                <a:headEnd type="none" w="med" len="med"/>
                <a:tailEnd type="none" w="med" len="med"/>
              </a:ln>
            </p:spPr>
          </p:sp>
          <p:sp>
            <p:nvSpPr>
              <p:cNvPr id="10278" name="椭圆 10277"/>
              <p:cNvSpPr/>
              <p:nvPr/>
            </p:nvSpPr>
            <p:spPr>
              <a:xfrm>
                <a:off x="1976"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79" name="直接连接符 10278"/>
              <p:cNvSpPr/>
              <p:nvPr/>
            </p:nvSpPr>
            <p:spPr>
              <a:xfrm flipV="1">
                <a:off x="2016" y="712"/>
                <a:ext cx="0" cy="256"/>
              </a:xfrm>
              <a:prstGeom prst="line">
                <a:avLst/>
              </a:prstGeom>
              <a:ln w="25400" cap="flat" cmpd="sng">
                <a:solidFill>
                  <a:schemeClr val="tx1"/>
                </a:solidFill>
                <a:prstDash val="solid"/>
                <a:headEnd type="none" w="med" len="med"/>
                <a:tailEnd type="none" w="med" len="med"/>
              </a:ln>
            </p:spPr>
          </p:sp>
          <p:sp>
            <p:nvSpPr>
              <p:cNvPr id="10280" name="椭圆 10279"/>
              <p:cNvSpPr/>
              <p:nvPr/>
            </p:nvSpPr>
            <p:spPr>
              <a:xfrm>
                <a:off x="2072"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81" name="直接连接符 10280"/>
              <p:cNvSpPr/>
              <p:nvPr/>
            </p:nvSpPr>
            <p:spPr>
              <a:xfrm flipV="1">
                <a:off x="2112" y="760"/>
                <a:ext cx="0" cy="208"/>
              </a:xfrm>
              <a:prstGeom prst="line">
                <a:avLst/>
              </a:prstGeom>
              <a:ln w="25400" cap="flat" cmpd="sng">
                <a:solidFill>
                  <a:schemeClr val="tx1"/>
                </a:solidFill>
                <a:prstDash val="solid"/>
                <a:headEnd type="none" w="med" len="med"/>
                <a:tailEnd type="none" w="med" len="med"/>
              </a:ln>
            </p:spPr>
          </p:sp>
          <p:sp>
            <p:nvSpPr>
              <p:cNvPr id="10282" name="直接连接符 10281"/>
              <p:cNvSpPr/>
              <p:nvPr/>
            </p:nvSpPr>
            <p:spPr>
              <a:xfrm flipV="1">
                <a:off x="2208" y="808"/>
                <a:ext cx="0" cy="256"/>
              </a:xfrm>
              <a:prstGeom prst="line">
                <a:avLst/>
              </a:prstGeom>
              <a:ln w="25400" cap="flat" cmpd="sng">
                <a:solidFill>
                  <a:schemeClr val="tx1"/>
                </a:solidFill>
                <a:prstDash val="solid"/>
                <a:headEnd type="none" w="med" len="med"/>
                <a:tailEnd type="none" w="med" len="med"/>
              </a:ln>
            </p:spPr>
          </p:sp>
          <p:sp>
            <p:nvSpPr>
              <p:cNvPr id="10283" name="直接连接符 10282"/>
              <p:cNvSpPr/>
              <p:nvPr/>
            </p:nvSpPr>
            <p:spPr>
              <a:xfrm flipV="1">
                <a:off x="2304" y="856"/>
                <a:ext cx="0" cy="208"/>
              </a:xfrm>
              <a:prstGeom prst="line">
                <a:avLst/>
              </a:prstGeom>
              <a:ln w="25400" cap="flat" cmpd="sng">
                <a:solidFill>
                  <a:schemeClr val="tx1"/>
                </a:solidFill>
                <a:prstDash val="solid"/>
                <a:headEnd type="none" w="med" len="med"/>
                <a:tailEnd type="none" w="med" len="med"/>
              </a:ln>
            </p:spPr>
          </p:sp>
          <p:sp>
            <p:nvSpPr>
              <p:cNvPr id="10284" name="直接连接符 10283"/>
              <p:cNvSpPr/>
              <p:nvPr/>
            </p:nvSpPr>
            <p:spPr>
              <a:xfrm>
                <a:off x="1784" y="1056"/>
                <a:ext cx="560" cy="0"/>
              </a:xfrm>
              <a:prstGeom prst="line">
                <a:avLst/>
              </a:prstGeom>
              <a:ln w="25400" cap="flat" cmpd="sng">
                <a:solidFill>
                  <a:schemeClr val="tx1"/>
                </a:solidFill>
                <a:prstDash val="solid"/>
                <a:headEnd type="none" w="med" len="med"/>
                <a:tailEnd type="none" w="med" len="med"/>
              </a:ln>
            </p:spPr>
          </p:sp>
          <p:sp>
            <p:nvSpPr>
              <p:cNvPr id="10285" name="直接连接符 10284"/>
              <p:cNvSpPr/>
              <p:nvPr/>
            </p:nvSpPr>
            <p:spPr>
              <a:xfrm>
                <a:off x="1776" y="1064"/>
                <a:ext cx="0" cy="176"/>
              </a:xfrm>
              <a:prstGeom prst="line">
                <a:avLst/>
              </a:prstGeom>
              <a:ln w="25400" cap="flat" cmpd="sng">
                <a:solidFill>
                  <a:schemeClr val="tx1"/>
                </a:solidFill>
                <a:prstDash val="solid"/>
                <a:headEnd type="none" w="med" len="med"/>
                <a:tailEnd type="none" w="med" len="med"/>
              </a:ln>
            </p:spPr>
          </p:sp>
          <p:sp>
            <p:nvSpPr>
              <p:cNvPr id="10286" name="直接连接符 10285"/>
              <p:cNvSpPr/>
              <p:nvPr/>
            </p:nvSpPr>
            <p:spPr>
              <a:xfrm>
                <a:off x="2352" y="1064"/>
                <a:ext cx="0" cy="176"/>
              </a:xfrm>
              <a:prstGeom prst="line">
                <a:avLst/>
              </a:prstGeom>
              <a:ln w="25400" cap="flat" cmpd="sng">
                <a:solidFill>
                  <a:schemeClr val="tx1"/>
                </a:solidFill>
                <a:prstDash val="solid"/>
                <a:headEnd type="none" w="med" len="med"/>
                <a:tailEnd type="none" w="med" len="med"/>
              </a:ln>
            </p:spPr>
          </p:sp>
          <p:sp>
            <p:nvSpPr>
              <p:cNvPr id="10287" name="任意多边形 10286"/>
              <p:cNvSpPr/>
              <p:nvPr/>
            </p:nvSpPr>
            <p:spPr>
              <a:xfrm>
                <a:off x="2064" y="1248"/>
                <a:ext cx="280" cy="232"/>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288" name="任意多边形 10287"/>
              <p:cNvSpPr/>
              <p:nvPr/>
            </p:nvSpPr>
            <p:spPr>
              <a:xfrm>
                <a:off x="1785" y="1248"/>
                <a:ext cx="280" cy="232"/>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289" name="直接连接符 10288"/>
              <p:cNvSpPr/>
              <p:nvPr/>
            </p:nvSpPr>
            <p:spPr>
              <a:xfrm flipV="1">
                <a:off x="2064" y="1480"/>
                <a:ext cx="0" cy="112"/>
              </a:xfrm>
              <a:prstGeom prst="line">
                <a:avLst/>
              </a:prstGeom>
              <a:ln w="25400" cap="flat" cmpd="sng">
                <a:solidFill>
                  <a:schemeClr val="tx1"/>
                </a:solidFill>
                <a:prstDash val="solid"/>
                <a:headEnd type="none" w="med" len="med"/>
                <a:tailEnd type="none" w="med" len="med"/>
              </a:ln>
            </p:spPr>
          </p:sp>
          <p:sp>
            <p:nvSpPr>
              <p:cNvPr id="10290" name="直接连接符 10289"/>
              <p:cNvSpPr/>
              <p:nvPr/>
            </p:nvSpPr>
            <p:spPr>
              <a:xfrm flipV="1">
                <a:off x="2496" y="616"/>
                <a:ext cx="0" cy="448"/>
              </a:xfrm>
              <a:prstGeom prst="line">
                <a:avLst/>
              </a:prstGeom>
              <a:ln w="25400" cap="flat" cmpd="sng">
                <a:solidFill>
                  <a:schemeClr val="tx1"/>
                </a:solidFill>
                <a:prstDash val="solid"/>
                <a:headEnd type="none" w="med" len="med"/>
                <a:tailEnd type="none" w="med" len="med"/>
              </a:ln>
            </p:spPr>
          </p:sp>
          <p:sp>
            <p:nvSpPr>
              <p:cNvPr id="10291" name="椭圆 10290"/>
              <p:cNvSpPr/>
              <p:nvPr/>
            </p:nvSpPr>
            <p:spPr>
              <a:xfrm>
                <a:off x="2552"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92" name="直接连接符 10291"/>
              <p:cNvSpPr/>
              <p:nvPr/>
            </p:nvSpPr>
            <p:spPr>
              <a:xfrm flipV="1">
                <a:off x="2592" y="664"/>
                <a:ext cx="0" cy="304"/>
              </a:xfrm>
              <a:prstGeom prst="line">
                <a:avLst/>
              </a:prstGeom>
              <a:ln w="25400" cap="flat" cmpd="sng">
                <a:solidFill>
                  <a:schemeClr val="tx1"/>
                </a:solidFill>
                <a:prstDash val="solid"/>
                <a:headEnd type="none" w="med" len="med"/>
                <a:tailEnd type="none" w="med" len="med"/>
              </a:ln>
            </p:spPr>
          </p:sp>
          <p:sp>
            <p:nvSpPr>
              <p:cNvPr id="10293" name="直接连接符 10292"/>
              <p:cNvSpPr/>
              <p:nvPr/>
            </p:nvSpPr>
            <p:spPr>
              <a:xfrm flipV="1">
                <a:off x="2688" y="712"/>
                <a:ext cx="0" cy="352"/>
              </a:xfrm>
              <a:prstGeom prst="line">
                <a:avLst/>
              </a:prstGeom>
              <a:ln w="25400" cap="flat" cmpd="sng">
                <a:solidFill>
                  <a:schemeClr val="tx1"/>
                </a:solidFill>
                <a:prstDash val="solid"/>
                <a:headEnd type="none" w="med" len="med"/>
                <a:tailEnd type="none" w="med" len="med"/>
              </a:ln>
            </p:spPr>
          </p:sp>
          <p:sp>
            <p:nvSpPr>
              <p:cNvPr id="10294" name="椭圆 10293"/>
              <p:cNvSpPr/>
              <p:nvPr/>
            </p:nvSpPr>
            <p:spPr>
              <a:xfrm>
                <a:off x="2744"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295" name="直接连接符 10294"/>
              <p:cNvSpPr/>
              <p:nvPr/>
            </p:nvSpPr>
            <p:spPr>
              <a:xfrm flipV="1">
                <a:off x="2784" y="760"/>
                <a:ext cx="0" cy="208"/>
              </a:xfrm>
              <a:prstGeom prst="line">
                <a:avLst/>
              </a:prstGeom>
              <a:ln w="25400" cap="flat" cmpd="sng">
                <a:solidFill>
                  <a:schemeClr val="tx1"/>
                </a:solidFill>
                <a:prstDash val="solid"/>
                <a:headEnd type="none" w="med" len="med"/>
                <a:tailEnd type="none" w="med" len="med"/>
              </a:ln>
            </p:spPr>
          </p:sp>
          <p:sp>
            <p:nvSpPr>
              <p:cNvPr id="10296" name="直接连接符 10295"/>
              <p:cNvSpPr/>
              <p:nvPr/>
            </p:nvSpPr>
            <p:spPr>
              <a:xfrm flipV="1">
                <a:off x="2880" y="808"/>
                <a:ext cx="0" cy="256"/>
              </a:xfrm>
              <a:prstGeom prst="line">
                <a:avLst/>
              </a:prstGeom>
              <a:ln w="25400" cap="flat" cmpd="sng">
                <a:solidFill>
                  <a:schemeClr val="tx1"/>
                </a:solidFill>
                <a:prstDash val="solid"/>
                <a:headEnd type="none" w="med" len="med"/>
                <a:tailEnd type="none" w="med" len="med"/>
              </a:ln>
            </p:spPr>
          </p:sp>
          <p:sp>
            <p:nvSpPr>
              <p:cNvPr id="10297" name="直接连接符 10296"/>
              <p:cNvSpPr/>
              <p:nvPr/>
            </p:nvSpPr>
            <p:spPr>
              <a:xfrm flipV="1">
                <a:off x="2976" y="856"/>
                <a:ext cx="0" cy="208"/>
              </a:xfrm>
              <a:prstGeom prst="line">
                <a:avLst/>
              </a:prstGeom>
              <a:ln w="25400" cap="flat" cmpd="sng">
                <a:solidFill>
                  <a:schemeClr val="tx1"/>
                </a:solidFill>
                <a:prstDash val="solid"/>
                <a:headEnd type="none" w="med" len="med"/>
                <a:tailEnd type="none" w="med" len="med"/>
              </a:ln>
            </p:spPr>
          </p:sp>
          <p:sp>
            <p:nvSpPr>
              <p:cNvPr id="10298" name="直接连接符 10297"/>
              <p:cNvSpPr/>
              <p:nvPr/>
            </p:nvSpPr>
            <p:spPr>
              <a:xfrm>
                <a:off x="2456" y="1056"/>
                <a:ext cx="560" cy="0"/>
              </a:xfrm>
              <a:prstGeom prst="line">
                <a:avLst/>
              </a:prstGeom>
              <a:ln w="25400" cap="flat" cmpd="sng">
                <a:solidFill>
                  <a:schemeClr val="tx1"/>
                </a:solidFill>
                <a:prstDash val="solid"/>
                <a:headEnd type="none" w="med" len="med"/>
                <a:tailEnd type="none" w="med" len="med"/>
              </a:ln>
            </p:spPr>
          </p:sp>
          <p:sp>
            <p:nvSpPr>
              <p:cNvPr id="10299" name="直接连接符 10298"/>
              <p:cNvSpPr/>
              <p:nvPr/>
            </p:nvSpPr>
            <p:spPr>
              <a:xfrm>
                <a:off x="2448" y="1064"/>
                <a:ext cx="0" cy="176"/>
              </a:xfrm>
              <a:prstGeom prst="line">
                <a:avLst/>
              </a:prstGeom>
              <a:ln w="25400" cap="flat" cmpd="sng">
                <a:solidFill>
                  <a:schemeClr val="tx1"/>
                </a:solidFill>
                <a:prstDash val="solid"/>
                <a:headEnd type="none" w="med" len="med"/>
                <a:tailEnd type="none" w="med" len="med"/>
              </a:ln>
            </p:spPr>
          </p:sp>
          <p:sp>
            <p:nvSpPr>
              <p:cNvPr id="10300" name="直接连接符 10299"/>
              <p:cNvSpPr/>
              <p:nvPr/>
            </p:nvSpPr>
            <p:spPr>
              <a:xfrm>
                <a:off x="3024" y="1064"/>
                <a:ext cx="0" cy="176"/>
              </a:xfrm>
              <a:prstGeom prst="line">
                <a:avLst/>
              </a:prstGeom>
              <a:ln w="25400" cap="flat" cmpd="sng">
                <a:solidFill>
                  <a:schemeClr val="tx1"/>
                </a:solidFill>
                <a:prstDash val="solid"/>
                <a:headEnd type="none" w="med" len="med"/>
                <a:tailEnd type="none" w="med" len="med"/>
              </a:ln>
            </p:spPr>
          </p:sp>
          <p:sp>
            <p:nvSpPr>
              <p:cNvPr id="10301" name="任意多边形 10300"/>
              <p:cNvSpPr/>
              <p:nvPr/>
            </p:nvSpPr>
            <p:spPr>
              <a:xfrm>
                <a:off x="2736" y="1248"/>
                <a:ext cx="280" cy="232"/>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02" name="任意多边形 10301"/>
              <p:cNvSpPr/>
              <p:nvPr/>
            </p:nvSpPr>
            <p:spPr>
              <a:xfrm>
                <a:off x="2457" y="1248"/>
                <a:ext cx="280" cy="232"/>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03" name="直接连接符 10302"/>
              <p:cNvSpPr/>
              <p:nvPr/>
            </p:nvSpPr>
            <p:spPr>
              <a:xfrm flipV="1">
                <a:off x="2736" y="1480"/>
                <a:ext cx="0" cy="112"/>
              </a:xfrm>
              <a:prstGeom prst="line">
                <a:avLst/>
              </a:prstGeom>
              <a:ln w="25400" cap="flat" cmpd="sng">
                <a:solidFill>
                  <a:schemeClr val="tx1"/>
                </a:solidFill>
                <a:prstDash val="solid"/>
                <a:headEnd type="none" w="med" len="med"/>
                <a:tailEnd type="none" w="med" len="med"/>
              </a:ln>
            </p:spPr>
          </p:sp>
          <p:sp>
            <p:nvSpPr>
              <p:cNvPr id="10304" name="椭圆 10303"/>
              <p:cNvSpPr/>
              <p:nvPr/>
            </p:nvSpPr>
            <p:spPr>
              <a:xfrm>
                <a:off x="3128"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305" name="直接连接符 10304"/>
              <p:cNvSpPr/>
              <p:nvPr/>
            </p:nvSpPr>
            <p:spPr>
              <a:xfrm flipV="1">
                <a:off x="3168" y="616"/>
                <a:ext cx="0" cy="352"/>
              </a:xfrm>
              <a:prstGeom prst="line">
                <a:avLst/>
              </a:prstGeom>
              <a:ln w="25400" cap="flat" cmpd="sng">
                <a:solidFill>
                  <a:schemeClr val="tx1"/>
                </a:solidFill>
                <a:prstDash val="solid"/>
                <a:headEnd type="none" w="med" len="med"/>
                <a:tailEnd type="none" w="med" len="med"/>
              </a:ln>
            </p:spPr>
          </p:sp>
          <p:sp>
            <p:nvSpPr>
              <p:cNvPr id="10306" name="椭圆 10305"/>
              <p:cNvSpPr/>
              <p:nvPr/>
            </p:nvSpPr>
            <p:spPr>
              <a:xfrm>
                <a:off x="3224"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307" name="直接连接符 10306"/>
              <p:cNvSpPr/>
              <p:nvPr/>
            </p:nvSpPr>
            <p:spPr>
              <a:xfrm flipV="1">
                <a:off x="3264" y="664"/>
                <a:ext cx="0" cy="304"/>
              </a:xfrm>
              <a:prstGeom prst="line">
                <a:avLst/>
              </a:prstGeom>
              <a:ln w="25400" cap="flat" cmpd="sng">
                <a:solidFill>
                  <a:schemeClr val="tx1"/>
                </a:solidFill>
                <a:prstDash val="solid"/>
                <a:headEnd type="none" w="med" len="med"/>
                <a:tailEnd type="none" w="med" len="med"/>
              </a:ln>
            </p:spPr>
          </p:sp>
          <p:sp>
            <p:nvSpPr>
              <p:cNvPr id="10308" name="椭圆 10307"/>
              <p:cNvSpPr/>
              <p:nvPr/>
            </p:nvSpPr>
            <p:spPr>
              <a:xfrm>
                <a:off x="3320"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309" name="直接连接符 10308"/>
              <p:cNvSpPr/>
              <p:nvPr/>
            </p:nvSpPr>
            <p:spPr>
              <a:xfrm flipV="1">
                <a:off x="3360" y="712"/>
                <a:ext cx="0" cy="256"/>
              </a:xfrm>
              <a:prstGeom prst="line">
                <a:avLst/>
              </a:prstGeom>
              <a:ln w="25400" cap="flat" cmpd="sng">
                <a:solidFill>
                  <a:schemeClr val="tx1"/>
                </a:solidFill>
                <a:prstDash val="solid"/>
                <a:headEnd type="none" w="med" len="med"/>
                <a:tailEnd type="none" w="med" len="med"/>
              </a:ln>
            </p:spPr>
          </p:sp>
          <p:sp>
            <p:nvSpPr>
              <p:cNvPr id="10310" name="直接连接符 10309"/>
              <p:cNvSpPr/>
              <p:nvPr/>
            </p:nvSpPr>
            <p:spPr>
              <a:xfrm flipV="1">
                <a:off x="3456" y="760"/>
                <a:ext cx="0" cy="304"/>
              </a:xfrm>
              <a:prstGeom prst="line">
                <a:avLst/>
              </a:prstGeom>
              <a:ln w="25400" cap="flat" cmpd="sng">
                <a:solidFill>
                  <a:schemeClr val="tx1"/>
                </a:solidFill>
                <a:prstDash val="solid"/>
                <a:headEnd type="none" w="med" len="med"/>
                <a:tailEnd type="none" w="med" len="med"/>
              </a:ln>
            </p:spPr>
          </p:sp>
          <p:sp>
            <p:nvSpPr>
              <p:cNvPr id="10311" name="椭圆 10310"/>
              <p:cNvSpPr/>
              <p:nvPr/>
            </p:nvSpPr>
            <p:spPr>
              <a:xfrm>
                <a:off x="3512"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312" name="直接连接符 10311"/>
              <p:cNvSpPr/>
              <p:nvPr/>
            </p:nvSpPr>
            <p:spPr>
              <a:xfrm flipV="1">
                <a:off x="3552" y="808"/>
                <a:ext cx="0" cy="160"/>
              </a:xfrm>
              <a:prstGeom prst="line">
                <a:avLst/>
              </a:prstGeom>
              <a:ln w="25400" cap="flat" cmpd="sng">
                <a:solidFill>
                  <a:schemeClr val="tx1"/>
                </a:solidFill>
                <a:prstDash val="solid"/>
                <a:headEnd type="none" w="med" len="med"/>
                <a:tailEnd type="none" w="med" len="med"/>
              </a:ln>
            </p:spPr>
          </p:sp>
          <p:sp>
            <p:nvSpPr>
              <p:cNvPr id="10313" name="椭圆 10312"/>
              <p:cNvSpPr/>
              <p:nvPr/>
            </p:nvSpPr>
            <p:spPr>
              <a:xfrm>
                <a:off x="3608"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314" name="直接连接符 10313"/>
              <p:cNvSpPr/>
              <p:nvPr/>
            </p:nvSpPr>
            <p:spPr>
              <a:xfrm flipV="1">
                <a:off x="3648" y="856"/>
                <a:ext cx="0" cy="112"/>
              </a:xfrm>
              <a:prstGeom prst="line">
                <a:avLst/>
              </a:prstGeom>
              <a:ln w="25400" cap="flat" cmpd="sng">
                <a:solidFill>
                  <a:schemeClr val="tx1"/>
                </a:solidFill>
                <a:prstDash val="solid"/>
                <a:headEnd type="none" w="med" len="med"/>
                <a:tailEnd type="none" w="med" len="med"/>
              </a:ln>
            </p:spPr>
          </p:sp>
          <p:sp>
            <p:nvSpPr>
              <p:cNvPr id="10315" name="直接连接符 10314"/>
              <p:cNvSpPr/>
              <p:nvPr/>
            </p:nvSpPr>
            <p:spPr>
              <a:xfrm>
                <a:off x="3128" y="1056"/>
                <a:ext cx="560" cy="0"/>
              </a:xfrm>
              <a:prstGeom prst="line">
                <a:avLst/>
              </a:prstGeom>
              <a:ln w="25400" cap="flat" cmpd="sng">
                <a:solidFill>
                  <a:schemeClr val="tx1"/>
                </a:solidFill>
                <a:prstDash val="solid"/>
                <a:headEnd type="none" w="med" len="med"/>
                <a:tailEnd type="none" w="med" len="med"/>
              </a:ln>
            </p:spPr>
          </p:sp>
          <p:sp>
            <p:nvSpPr>
              <p:cNvPr id="10316" name="直接连接符 10315"/>
              <p:cNvSpPr/>
              <p:nvPr/>
            </p:nvSpPr>
            <p:spPr>
              <a:xfrm>
                <a:off x="3120" y="1064"/>
                <a:ext cx="0" cy="176"/>
              </a:xfrm>
              <a:prstGeom prst="line">
                <a:avLst/>
              </a:prstGeom>
              <a:ln w="25400" cap="flat" cmpd="sng">
                <a:solidFill>
                  <a:schemeClr val="tx1"/>
                </a:solidFill>
                <a:prstDash val="solid"/>
                <a:headEnd type="none" w="med" len="med"/>
                <a:tailEnd type="none" w="med" len="med"/>
              </a:ln>
            </p:spPr>
          </p:sp>
          <p:sp>
            <p:nvSpPr>
              <p:cNvPr id="10317" name="直接连接符 10316"/>
              <p:cNvSpPr/>
              <p:nvPr/>
            </p:nvSpPr>
            <p:spPr>
              <a:xfrm>
                <a:off x="3696" y="1064"/>
                <a:ext cx="0" cy="176"/>
              </a:xfrm>
              <a:prstGeom prst="line">
                <a:avLst/>
              </a:prstGeom>
              <a:ln w="25400" cap="flat" cmpd="sng">
                <a:solidFill>
                  <a:schemeClr val="tx1"/>
                </a:solidFill>
                <a:prstDash val="solid"/>
                <a:headEnd type="none" w="med" len="med"/>
                <a:tailEnd type="none" w="med" len="med"/>
              </a:ln>
            </p:spPr>
          </p:sp>
          <p:sp>
            <p:nvSpPr>
              <p:cNvPr id="10318" name="任意多边形 10317"/>
              <p:cNvSpPr/>
              <p:nvPr/>
            </p:nvSpPr>
            <p:spPr>
              <a:xfrm>
                <a:off x="3408" y="1248"/>
                <a:ext cx="280" cy="232"/>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19" name="任意多边形 10318"/>
              <p:cNvSpPr/>
              <p:nvPr/>
            </p:nvSpPr>
            <p:spPr>
              <a:xfrm>
                <a:off x="3129" y="1248"/>
                <a:ext cx="280" cy="232"/>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20" name="直接连接符 10319"/>
              <p:cNvSpPr/>
              <p:nvPr/>
            </p:nvSpPr>
            <p:spPr>
              <a:xfrm flipV="1">
                <a:off x="3408" y="1480"/>
                <a:ext cx="0" cy="112"/>
              </a:xfrm>
              <a:prstGeom prst="line">
                <a:avLst/>
              </a:prstGeom>
              <a:ln w="25400" cap="flat" cmpd="sng">
                <a:solidFill>
                  <a:schemeClr val="tx1"/>
                </a:solidFill>
                <a:prstDash val="solid"/>
                <a:headEnd type="none" w="med" len="med"/>
                <a:tailEnd type="none" w="med" len="med"/>
              </a:ln>
            </p:spPr>
          </p:sp>
          <p:sp>
            <p:nvSpPr>
              <p:cNvPr id="10321" name="椭圆 10320"/>
              <p:cNvSpPr/>
              <p:nvPr/>
            </p:nvSpPr>
            <p:spPr>
              <a:xfrm>
                <a:off x="3800"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322" name="直接连接符 10321"/>
              <p:cNvSpPr/>
              <p:nvPr/>
            </p:nvSpPr>
            <p:spPr>
              <a:xfrm flipV="1">
                <a:off x="3840" y="616"/>
                <a:ext cx="0" cy="352"/>
              </a:xfrm>
              <a:prstGeom prst="line">
                <a:avLst/>
              </a:prstGeom>
              <a:ln w="25400" cap="flat" cmpd="sng">
                <a:solidFill>
                  <a:schemeClr val="tx1"/>
                </a:solidFill>
                <a:prstDash val="solid"/>
                <a:headEnd type="none" w="med" len="med"/>
                <a:tailEnd type="none" w="med" len="med"/>
              </a:ln>
            </p:spPr>
          </p:sp>
          <p:sp>
            <p:nvSpPr>
              <p:cNvPr id="10323" name="椭圆 10322"/>
              <p:cNvSpPr/>
              <p:nvPr/>
            </p:nvSpPr>
            <p:spPr>
              <a:xfrm>
                <a:off x="3896"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324" name="直接连接符 10323"/>
              <p:cNvSpPr/>
              <p:nvPr/>
            </p:nvSpPr>
            <p:spPr>
              <a:xfrm flipV="1">
                <a:off x="3936" y="664"/>
                <a:ext cx="0" cy="304"/>
              </a:xfrm>
              <a:prstGeom prst="line">
                <a:avLst/>
              </a:prstGeom>
              <a:ln w="25400" cap="flat" cmpd="sng">
                <a:solidFill>
                  <a:schemeClr val="tx1"/>
                </a:solidFill>
                <a:prstDash val="solid"/>
                <a:headEnd type="none" w="med" len="med"/>
                <a:tailEnd type="none" w="med" len="med"/>
              </a:ln>
            </p:spPr>
          </p:sp>
          <p:sp>
            <p:nvSpPr>
              <p:cNvPr id="10325" name="椭圆 10324"/>
              <p:cNvSpPr/>
              <p:nvPr/>
            </p:nvSpPr>
            <p:spPr>
              <a:xfrm>
                <a:off x="3992"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326" name="直接连接符 10325"/>
              <p:cNvSpPr/>
              <p:nvPr/>
            </p:nvSpPr>
            <p:spPr>
              <a:xfrm flipV="1">
                <a:off x="4032" y="712"/>
                <a:ext cx="0" cy="256"/>
              </a:xfrm>
              <a:prstGeom prst="line">
                <a:avLst/>
              </a:prstGeom>
              <a:ln w="25400" cap="flat" cmpd="sng">
                <a:solidFill>
                  <a:schemeClr val="tx1"/>
                </a:solidFill>
                <a:prstDash val="solid"/>
                <a:headEnd type="none" w="med" len="med"/>
                <a:tailEnd type="none" w="med" len="med"/>
              </a:ln>
            </p:spPr>
          </p:sp>
          <p:sp>
            <p:nvSpPr>
              <p:cNvPr id="10327" name="椭圆 10326"/>
              <p:cNvSpPr/>
              <p:nvPr/>
            </p:nvSpPr>
            <p:spPr>
              <a:xfrm>
                <a:off x="4088"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328" name="直接连接符 10327"/>
              <p:cNvSpPr/>
              <p:nvPr/>
            </p:nvSpPr>
            <p:spPr>
              <a:xfrm flipV="1">
                <a:off x="4128" y="760"/>
                <a:ext cx="0" cy="208"/>
              </a:xfrm>
              <a:prstGeom prst="line">
                <a:avLst/>
              </a:prstGeom>
              <a:ln w="25400" cap="flat" cmpd="sng">
                <a:solidFill>
                  <a:schemeClr val="tx1"/>
                </a:solidFill>
                <a:prstDash val="solid"/>
                <a:headEnd type="none" w="med" len="med"/>
                <a:tailEnd type="none" w="med" len="med"/>
              </a:ln>
            </p:spPr>
          </p:sp>
          <p:sp>
            <p:nvSpPr>
              <p:cNvPr id="10329" name="直接连接符 10328"/>
              <p:cNvSpPr/>
              <p:nvPr/>
            </p:nvSpPr>
            <p:spPr>
              <a:xfrm flipV="1">
                <a:off x="4224" y="808"/>
                <a:ext cx="0" cy="256"/>
              </a:xfrm>
              <a:prstGeom prst="line">
                <a:avLst/>
              </a:prstGeom>
              <a:ln w="25400" cap="flat" cmpd="sng">
                <a:solidFill>
                  <a:schemeClr val="tx1"/>
                </a:solidFill>
                <a:prstDash val="solid"/>
                <a:headEnd type="none" w="med" len="med"/>
                <a:tailEnd type="none" w="med" len="med"/>
              </a:ln>
            </p:spPr>
          </p:sp>
          <p:sp>
            <p:nvSpPr>
              <p:cNvPr id="10330" name="椭圆 10329"/>
              <p:cNvSpPr/>
              <p:nvPr/>
            </p:nvSpPr>
            <p:spPr>
              <a:xfrm>
                <a:off x="4280" y="968"/>
                <a:ext cx="80" cy="80"/>
              </a:xfrm>
              <a:prstGeom prst="ellipse">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0331" name="直接连接符 10330"/>
              <p:cNvSpPr/>
              <p:nvPr/>
            </p:nvSpPr>
            <p:spPr>
              <a:xfrm flipV="1">
                <a:off x="4320" y="856"/>
                <a:ext cx="0" cy="112"/>
              </a:xfrm>
              <a:prstGeom prst="line">
                <a:avLst/>
              </a:prstGeom>
              <a:ln w="25400" cap="flat" cmpd="sng">
                <a:solidFill>
                  <a:schemeClr val="tx1"/>
                </a:solidFill>
                <a:prstDash val="solid"/>
                <a:headEnd type="none" w="med" len="med"/>
                <a:tailEnd type="none" w="med" len="med"/>
              </a:ln>
            </p:spPr>
          </p:sp>
          <p:sp>
            <p:nvSpPr>
              <p:cNvPr id="10332" name="直接连接符 10331"/>
              <p:cNvSpPr/>
              <p:nvPr/>
            </p:nvSpPr>
            <p:spPr>
              <a:xfrm>
                <a:off x="3800" y="1056"/>
                <a:ext cx="560" cy="0"/>
              </a:xfrm>
              <a:prstGeom prst="line">
                <a:avLst/>
              </a:prstGeom>
              <a:ln w="25400" cap="flat" cmpd="sng">
                <a:solidFill>
                  <a:schemeClr val="tx1"/>
                </a:solidFill>
                <a:prstDash val="solid"/>
                <a:headEnd type="none" w="med" len="med"/>
                <a:tailEnd type="none" w="med" len="med"/>
              </a:ln>
            </p:spPr>
          </p:sp>
          <p:sp>
            <p:nvSpPr>
              <p:cNvPr id="10333" name="直接连接符 10332"/>
              <p:cNvSpPr/>
              <p:nvPr/>
            </p:nvSpPr>
            <p:spPr>
              <a:xfrm>
                <a:off x="3792" y="1064"/>
                <a:ext cx="0" cy="176"/>
              </a:xfrm>
              <a:prstGeom prst="line">
                <a:avLst/>
              </a:prstGeom>
              <a:ln w="25400" cap="flat" cmpd="sng">
                <a:solidFill>
                  <a:schemeClr val="tx1"/>
                </a:solidFill>
                <a:prstDash val="solid"/>
                <a:headEnd type="none" w="med" len="med"/>
                <a:tailEnd type="none" w="med" len="med"/>
              </a:ln>
            </p:spPr>
          </p:sp>
          <p:sp>
            <p:nvSpPr>
              <p:cNvPr id="10334" name="直接连接符 10333"/>
              <p:cNvSpPr/>
              <p:nvPr/>
            </p:nvSpPr>
            <p:spPr>
              <a:xfrm>
                <a:off x="4368" y="1064"/>
                <a:ext cx="0" cy="176"/>
              </a:xfrm>
              <a:prstGeom prst="line">
                <a:avLst/>
              </a:prstGeom>
              <a:ln w="25400" cap="flat" cmpd="sng">
                <a:solidFill>
                  <a:schemeClr val="tx1"/>
                </a:solidFill>
                <a:prstDash val="solid"/>
                <a:headEnd type="none" w="med" len="med"/>
                <a:tailEnd type="none" w="med" len="med"/>
              </a:ln>
            </p:spPr>
          </p:sp>
          <p:sp>
            <p:nvSpPr>
              <p:cNvPr id="10335" name="任意多边形 10334"/>
              <p:cNvSpPr/>
              <p:nvPr/>
            </p:nvSpPr>
            <p:spPr>
              <a:xfrm>
                <a:off x="4080" y="1248"/>
                <a:ext cx="280" cy="232"/>
              </a:xfrm>
              <a:custGeom>
                <a:avLst/>
                <a:gdLst>
                  <a:gd name="txL" fmla="*/ 0 w 21600"/>
                  <a:gd name="txT" fmla="*/ 0 h 21600"/>
                  <a:gd name="txR" fmla="*/ 21600 w 21600"/>
                  <a:gd name="txB" fmla="*/ 21600 h 21600"/>
                </a:gdLst>
                <a:ahLst/>
                <a:cxnLst>
                  <a:cxn ang="270">
                    <a:pos x="21600" y="0"/>
                  </a:cxn>
                  <a:cxn ang="90">
                    <a:pos x="0" y="21600"/>
                  </a:cxn>
                  <a:cxn ang="270">
                    <a:pos x="0" y="0"/>
                  </a:cxn>
                </a:cxnLst>
                <a:rect l="txL" t="txT" r="txR" b="txB"/>
                <a:pathLst>
                  <a:path w="21600" h="21600" fill="none">
                    <a:moveTo>
                      <a:pt x="21600" y="0"/>
                    </a:moveTo>
                    <a:arcTo wR="21600" hR="21600" stAng="0" swAng="5400000"/>
                  </a:path>
                  <a:path w="21600" h="21600" stroke="0">
                    <a:moveTo>
                      <a:pt x="21600" y="0"/>
                    </a:moveTo>
                    <a:arcTo wR="21600" hR="21600" stAng="0" swAng="5400000"/>
                    <a:lnTo>
                      <a:pt x="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36" name="任意多边形 10335"/>
              <p:cNvSpPr/>
              <p:nvPr/>
            </p:nvSpPr>
            <p:spPr>
              <a:xfrm>
                <a:off x="3801" y="1248"/>
                <a:ext cx="280" cy="232"/>
              </a:xfrm>
              <a:custGeom>
                <a:avLst/>
                <a:gdLst>
                  <a:gd name="txL" fmla="*/ 0 w 21600"/>
                  <a:gd name="txT" fmla="*/ 0 h 21600"/>
                  <a:gd name="txR" fmla="*/ 21600 w 21600"/>
                  <a:gd name="txB" fmla="*/ 21600 h 21600"/>
                </a:gdLst>
                <a:ahLst/>
                <a:cxnLst>
                  <a:cxn ang="90">
                    <a:pos x="21600" y="21600"/>
                  </a:cxn>
                  <a:cxn ang="270">
                    <a:pos x="0" y="0"/>
                  </a:cxn>
                  <a:cxn ang="270">
                    <a:pos x="21600" y="0"/>
                  </a:cxn>
                </a:cxnLst>
                <a:rect l="txL" t="txT" r="txR" b="txB"/>
                <a:pathLst>
                  <a:path w="21600" h="21600" fill="none">
                    <a:moveTo>
                      <a:pt x="21600" y="21600"/>
                    </a:moveTo>
                    <a:arcTo wR="21600" hR="21600" stAng="-16200000" swAng="5400000"/>
                  </a:path>
                  <a:path w="21600" h="21600" stroke="0">
                    <a:moveTo>
                      <a:pt x="21600" y="21600"/>
                    </a:moveTo>
                    <a:arcTo wR="21600" hR="21600" stAng="-16200000" swAng="5400000"/>
                    <a:lnTo>
                      <a:pt x="21600" y="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37" name="直接连接符 10336"/>
              <p:cNvSpPr/>
              <p:nvPr/>
            </p:nvSpPr>
            <p:spPr>
              <a:xfrm flipV="1">
                <a:off x="4080" y="1480"/>
                <a:ext cx="0" cy="112"/>
              </a:xfrm>
              <a:prstGeom prst="line">
                <a:avLst/>
              </a:prstGeom>
              <a:ln w="25400" cap="flat" cmpd="sng">
                <a:solidFill>
                  <a:schemeClr val="tx1"/>
                </a:solidFill>
                <a:prstDash val="solid"/>
                <a:headEnd type="none" w="med" len="med"/>
                <a:tailEnd type="none" w="med" len="med"/>
              </a:ln>
            </p:spPr>
          </p:sp>
          <p:sp>
            <p:nvSpPr>
              <p:cNvPr id="10338" name="直接连接符 10337"/>
              <p:cNvSpPr/>
              <p:nvPr/>
            </p:nvSpPr>
            <p:spPr>
              <a:xfrm flipV="1">
                <a:off x="1344" y="712"/>
                <a:ext cx="0" cy="352"/>
              </a:xfrm>
              <a:prstGeom prst="line">
                <a:avLst/>
              </a:prstGeom>
              <a:ln w="25400" cap="flat" cmpd="sng">
                <a:solidFill>
                  <a:schemeClr val="tx1"/>
                </a:solidFill>
                <a:prstDash val="solid"/>
                <a:headEnd type="none" w="med" len="med"/>
                <a:tailEnd type="none" w="med" len="med"/>
              </a:ln>
            </p:spPr>
          </p:sp>
          <p:sp>
            <p:nvSpPr>
              <p:cNvPr id="10339" name="矩形 10338"/>
              <p:cNvSpPr/>
              <p:nvPr/>
            </p:nvSpPr>
            <p:spPr>
              <a:xfrm>
                <a:off x="4211" y="668"/>
                <a:ext cx="450"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op&lt;0&gt;</a:t>
                </a:r>
                <a:endParaRPr lang="en-US" altLang="zh-CN" sz="1600">
                  <a:latin typeface="Times New Roman" panose="02020603050405020304" pitchFamily="18" charset="0"/>
                  <a:ea typeface="Times New Roman" panose="02020603050405020304" pitchFamily="18" charset="0"/>
                </a:endParaRPr>
              </a:p>
            </p:txBody>
          </p:sp>
          <p:sp>
            <p:nvSpPr>
              <p:cNvPr id="10340" name="矩形 10339"/>
              <p:cNvSpPr/>
              <p:nvPr/>
            </p:nvSpPr>
            <p:spPr>
              <a:xfrm>
                <a:off x="3731" y="428"/>
                <a:ext cx="450"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op&lt;5&gt;</a:t>
                </a:r>
                <a:endParaRPr lang="en-US" altLang="zh-CN" sz="1600">
                  <a:latin typeface="Times New Roman" panose="02020603050405020304" pitchFamily="18" charset="0"/>
                  <a:ea typeface="Times New Roman" panose="02020603050405020304" pitchFamily="18" charset="0"/>
                </a:endParaRPr>
              </a:p>
            </p:txBody>
          </p:sp>
          <p:sp>
            <p:nvSpPr>
              <p:cNvPr id="10341" name="矩形 10340"/>
              <p:cNvSpPr/>
              <p:nvPr/>
            </p:nvSpPr>
            <p:spPr>
              <a:xfrm>
                <a:off x="4067" y="390"/>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42" name="矩形 10341"/>
              <p:cNvSpPr/>
              <p:nvPr/>
            </p:nvSpPr>
            <p:spPr>
              <a:xfrm>
                <a:off x="4163" y="438"/>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43" name="矩形 10342"/>
              <p:cNvSpPr/>
              <p:nvPr/>
            </p:nvSpPr>
            <p:spPr>
              <a:xfrm>
                <a:off x="323" y="428"/>
                <a:ext cx="450"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op&lt;5&gt;</a:t>
                </a:r>
                <a:endParaRPr lang="en-US" altLang="zh-CN" sz="1600">
                  <a:latin typeface="Times New Roman" panose="02020603050405020304" pitchFamily="18" charset="0"/>
                  <a:ea typeface="Times New Roman" panose="02020603050405020304" pitchFamily="18" charset="0"/>
                </a:endParaRPr>
              </a:p>
            </p:txBody>
          </p:sp>
          <p:sp>
            <p:nvSpPr>
              <p:cNvPr id="10344" name="矩形 10343"/>
              <p:cNvSpPr/>
              <p:nvPr/>
            </p:nvSpPr>
            <p:spPr>
              <a:xfrm>
                <a:off x="659" y="390"/>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45" name="矩形 10344"/>
              <p:cNvSpPr/>
              <p:nvPr/>
            </p:nvSpPr>
            <p:spPr>
              <a:xfrm>
                <a:off x="755" y="438"/>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46" name="矩形 10345"/>
              <p:cNvSpPr/>
              <p:nvPr/>
            </p:nvSpPr>
            <p:spPr>
              <a:xfrm>
                <a:off x="803" y="668"/>
                <a:ext cx="322"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&lt;0&gt;</a:t>
                </a:r>
                <a:endParaRPr lang="en-US" altLang="zh-CN" sz="1600">
                  <a:latin typeface="Times New Roman" panose="02020603050405020304" pitchFamily="18" charset="0"/>
                  <a:ea typeface="Times New Roman" panose="02020603050405020304" pitchFamily="18" charset="0"/>
                </a:endParaRPr>
              </a:p>
            </p:txBody>
          </p:sp>
          <p:sp>
            <p:nvSpPr>
              <p:cNvPr id="10347" name="矩形 10346"/>
              <p:cNvSpPr/>
              <p:nvPr/>
            </p:nvSpPr>
            <p:spPr>
              <a:xfrm>
                <a:off x="995" y="428"/>
                <a:ext cx="450"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op&lt;5&gt;</a:t>
                </a:r>
                <a:endParaRPr lang="en-US" altLang="zh-CN" sz="1600">
                  <a:latin typeface="Times New Roman" panose="02020603050405020304" pitchFamily="18" charset="0"/>
                  <a:ea typeface="Times New Roman" panose="02020603050405020304" pitchFamily="18" charset="0"/>
                </a:endParaRPr>
              </a:p>
            </p:txBody>
          </p:sp>
          <p:sp>
            <p:nvSpPr>
              <p:cNvPr id="10348" name="矩形 10347"/>
              <p:cNvSpPr/>
              <p:nvPr/>
            </p:nvSpPr>
            <p:spPr>
              <a:xfrm>
                <a:off x="1331" y="390"/>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49" name="矩形 10348"/>
              <p:cNvSpPr/>
              <p:nvPr/>
            </p:nvSpPr>
            <p:spPr>
              <a:xfrm>
                <a:off x="1427" y="438"/>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50" name="矩形 10349"/>
              <p:cNvSpPr/>
              <p:nvPr/>
            </p:nvSpPr>
            <p:spPr>
              <a:xfrm>
                <a:off x="1475" y="668"/>
                <a:ext cx="322"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&lt;0&gt;</a:t>
                </a:r>
                <a:endParaRPr lang="en-US" altLang="zh-CN" sz="1600">
                  <a:latin typeface="Times New Roman" panose="02020603050405020304" pitchFamily="18" charset="0"/>
                  <a:ea typeface="Times New Roman" panose="02020603050405020304" pitchFamily="18" charset="0"/>
                </a:endParaRPr>
              </a:p>
            </p:txBody>
          </p:sp>
          <p:sp>
            <p:nvSpPr>
              <p:cNvPr id="10351" name="矩形 10350"/>
              <p:cNvSpPr/>
              <p:nvPr/>
            </p:nvSpPr>
            <p:spPr>
              <a:xfrm>
                <a:off x="1667" y="428"/>
                <a:ext cx="450"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op&lt;5&gt;</a:t>
                </a:r>
                <a:endParaRPr lang="en-US" altLang="zh-CN" sz="1600">
                  <a:latin typeface="Times New Roman" panose="02020603050405020304" pitchFamily="18" charset="0"/>
                  <a:ea typeface="Times New Roman" panose="02020603050405020304" pitchFamily="18" charset="0"/>
                </a:endParaRPr>
              </a:p>
            </p:txBody>
          </p:sp>
          <p:sp>
            <p:nvSpPr>
              <p:cNvPr id="10352" name="矩形 10351"/>
              <p:cNvSpPr/>
              <p:nvPr/>
            </p:nvSpPr>
            <p:spPr>
              <a:xfrm>
                <a:off x="2003" y="390"/>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53" name="矩形 10352"/>
              <p:cNvSpPr/>
              <p:nvPr/>
            </p:nvSpPr>
            <p:spPr>
              <a:xfrm>
                <a:off x="2099" y="438"/>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54" name="矩形 10353"/>
              <p:cNvSpPr/>
              <p:nvPr/>
            </p:nvSpPr>
            <p:spPr>
              <a:xfrm>
                <a:off x="2147" y="668"/>
                <a:ext cx="322"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&lt;0&gt;</a:t>
                </a:r>
                <a:endParaRPr lang="en-US" altLang="zh-CN" sz="1600">
                  <a:latin typeface="Times New Roman" panose="02020603050405020304" pitchFamily="18" charset="0"/>
                  <a:ea typeface="Times New Roman" panose="02020603050405020304" pitchFamily="18" charset="0"/>
                </a:endParaRPr>
              </a:p>
            </p:txBody>
          </p:sp>
          <p:sp>
            <p:nvSpPr>
              <p:cNvPr id="10355" name="矩形 10354"/>
              <p:cNvSpPr/>
              <p:nvPr/>
            </p:nvSpPr>
            <p:spPr>
              <a:xfrm>
                <a:off x="2339" y="428"/>
                <a:ext cx="450"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op&lt;5&gt;</a:t>
                </a:r>
                <a:endParaRPr lang="en-US" altLang="zh-CN" sz="1600">
                  <a:latin typeface="Times New Roman" panose="02020603050405020304" pitchFamily="18" charset="0"/>
                  <a:ea typeface="Times New Roman" panose="02020603050405020304" pitchFamily="18" charset="0"/>
                </a:endParaRPr>
              </a:p>
            </p:txBody>
          </p:sp>
          <p:sp>
            <p:nvSpPr>
              <p:cNvPr id="10356" name="矩形 10355"/>
              <p:cNvSpPr/>
              <p:nvPr/>
            </p:nvSpPr>
            <p:spPr>
              <a:xfrm>
                <a:off x="2675" y="390"/>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57" name="矩形 10356"/>
              <p:cNvSpPr/>
              <p:nvPr/>
            </p:nvSpPr>
            <p:spPr>
              <a:xfrm>
                <a:off x="2771" y="438"/>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58" name="矩形 10357"/>
              <p:cNvSpPr/>
              <p:nvPr/>
            </p:nvSpPr>
            <p:spPr>
              <a:xfrm>
                <a:off x="2819" y="668"/>
                <a:ext cx="322"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&lt;0&gt;</a:t>
                </a:r>
                <a:endParaRPr lang="en-US" altLang="zh-CN" sz="1600">
                  <a:latin typeface="Times New Roman" panose="02020603050405020304" pitchFamily="18" charset="0"/>
                  <a:ea typeface="Times New Roman" panose="02020603050405020304" pitchFamily="18" charset="0"/>
                </a:endParaRPr>
              </a:p>
            </p:txBody>
          </p:sp>
          <p:sp>
            <p:nvSpPr>
              <p:cNvPr id="10359" name="矩形 10358"/>
              <p:cNvSpPr/>
              <p:nvPr/>
            </p:nvSpPr>
            <p:spPr>
              <a:xfrm>
                <a:off x="3011" y="428"/>
                <a:ext cx="450"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op&lt;5&gt;</a:t>
                </a:r>
                <a:endParaRPr lang="en-US" altLang="zh-CN" sz="1600">
                  <a:latin typeface="Times New Roman" panose="02020603050405020304" pitchFamily="18" charset="0"/>
                  <a:ea typeface="Times New Roman" panose="02020603050405020304" pitchFamily="18" charset="0"/>
                </a:endParaRPr>
              </a:p>
            </p:txBody>
          </p:sp>
          <p:sp>
            <p:nvSpPr>
              <p:cNvPr id="10360" name="矩形 10359"/>
              <p:cNvSpPr/>
              <p:nvPr/>
            </p:nvSpPr>
            <p:spPr>
              <a:xfrm>
                <a:off x="3347" y="390"/>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61" name="矩形 10360"/>
              <p:cNvSpPr/>
              <p:nvPr/>
            </p:nvSpPr>
            <p:spPr>
              <a:xfrm>
                <a:off x="3443" y="438"/>
                <a:ext cx="170" cy="333"/>
              </a:xfrm>
              <a:prstGeom prst="rect">
                <a:avLst/>
              </a:prstGeom>
              <a:noFill/>
              <a:ln w="12700">
                <a:noFill/>
              </a:ln>
            </p:spPr>
            <p:txBody>
              <a:bodyPr wrap="none" lIns="90488" tIns="44450" rIns="90488" bIns="44450">
                <a:spAutoFit/>
              </a:bodyPr>
              <a:lstStyle/>
              <a:p>
                <a:pPr lvl="0"/>
                <a:r>
                  <a:rPr lang="en-US" altLang="zh-CN" sz="2800" b="1">
                    <a:latin typeface="Times New Roman" panose="02020603050405020304" pitchFamily="18" charset="0"/>
                    <a:ea typeface="Times New Roman" panose="02020603050405020304" pitchFamily="18" charset="0"/>
                  </a:rPr>
                  <a:t>.</a:t>
                </a:r>
                <a:endParaRPr lang="en-US" altLang="zh-CN" sz="2800" b="1">
                  <a:latin typeface="Times New Roman" panose="02020603050405020304" pitchFamily="18" charset="0"/>
                  <a:ea typeface="Times New Roman" panose="02020603050405020304" pitchFamily="18" charset="0"/>
                </a:endParaRPr>
              </a:p>
            </p:txBody>
          </p:sp>
          <p:sp>
            <p:nvSpPr>
              <p:cNvPr id="10362" name="矩形 10361"/>
              <p:cNvSpPr/>
              <p:nvPr/>
            </p:nvSpPr>
            <p:spPr>
              <a:xfrm>
                <a:off x="3491" y="668"/>
                <a:ext cx="322" cy="215"/>
              </a:xfrm>
              <a:prstGeom prst="rect">
                <a:avLst/>
              </a:prstGeom>
              <a:noFill/>
              <a:ln w="12700">
                <a:noFill/>
              </a:ln>
            </p:spPr>
            <p:txBody>
              <a:bodyPr wrap="none" lIns="90488" tIns="44450" rIns="90488" bIns="44450">
                <a:spAutoFit/>
              </a:bodyPr>
              <a:lstStyle/>
              <a:p>
                <a:pPr lvl="0"/>
                <a:r>
                  <a:rPr lang="en-US" altLang="zh-CN" sz="1600">
                    <a:latin typeface="Times New Roman" panose="02020603050405020304" pitchFamily="18" charset="0"/>
                    <a:ea typeface="Times New Roman" panose="02020603050405020304" pitchFamily="18" charset="0"/>
                  </a:rPr>
                  <a:t>&lt;0&gt;</a:t>
                </a:r>
                <a:endParaRPr lang="en-US" altLang="zh-CN" sz="1600">
                  <a:latin typeface="Times New Roman" panose="02020603050405020304" pitchFamily="18" charset="0"/>
                  <a:ea typeface="Times New Roman" panose="02020603050405020304" pitchFamily="18" charset="0"/>
                </a:endParaRPr>
              </a:p>
            </p:txBody>
          </p:sp>
          <p:sp>
            <p:nvSpPr>
              <p:cNvPr id="10363" name="矩形 10362"/>
              <p:cNvSpPr/>
              <p:nvPr/>
            </p:nvSpPr>
            <p:spPr>
              <a:xfrm>
                <a:off x="227" y="1484"/>
                <a:ext cx="484" cy="215"/>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R-type</a:t>
                </a:r>
                <a:endParaRPr lang="en-US" altLang="zh-CN" sz="1600" b="1">
                  <a:latin typeface="Times New Roman" panose="02020603050405020304" pitchFamily="18" charset="0"/>
                  <a:ea typeface="Times New Roman" panose="02020603050405020304" pitchFamily="18" charset="0"/>
                </a:endParaRPr>
              </a:p>
            </p:txBody>
          </p:sp>
          <p:sp>
            <p:nvSpPr>
              <p:cNvPr id="10364" name="矩形 10363"/>
              <p:cNvSpPr/>
              <p:nvPr/>
            </p:nvSpPr>
            <p:spPr>
              <a:xfrm>
                <a:off x="1139" y="1484"/>
                <a:ext cx="271" cy="21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ori</a:t>
                </a:r>
                <a:endParaRPr lang="en-US" altLang="zh-CN" sz="1600" b="1" err="1">
                  <a:latin typeface="Times New Roman" panose="02020603050405020304" pitchFamily="18" charset="0"/>
                  <a:ea typeface="Times New Roman" panose="02020603050405020304" pitchFamily="18" charset="0"/>
                </a:endParaRPr>
              </a:p>
            </p:txBody>
          </p:sp>
          <p:sp>
            <p:nvSpPr>
              <p:cNvPr id="10365" name="矩形 10364"/>
              <p:cNvSpPr/>
              <p:nvPr/>
            </p:nvSpPr>
            <p:spPr>
              <a:xfrm>
                <a:off x="1859" y="1484"/>
                <a:ext cx="242" cy="21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lw</a:t>
                </a:r>
                <a:endParaRPr lang="en-US" altLang="zh-CN" sz="1600" b="1" err="1">
                  <a:latin typeface="Times New Roman" panose="02020603050405020304" pitchFamily="18" charset="0"/>
                  <a:ea typeface="Times New Roman" panose="02020603050405020304" pitchFamily="18" charset="0"/>
                </a:endParaRPr>
              </a:p>
            </p:txBody>
          </p:sp>
          <p:sp>
            <p:nvSpPr>
              <p:cNvPr id="10366" name="矩形 10365"/>
              <p:cNvSpPr/>
              <p:nvPr/>
            </p:nvSpPr>
            <p:spPr>
              <a:xfrm>
                <a:off x="2483" y="1484"/>
                <a:ext cx="256" cy="21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sw</a:t>
                </a:r>
                <a:endParaRPr lang="en-US" altLang="zh-CN" sz="1600" b="1" err="1">
                  <a:latin typeface="Times New Roman" panose="02020603050405020304" pitchFamily="18" charset="0"/>
                  <a:ea typeface="Times New Roman" panose="02020603050405020304" pitchFamily="18" charset="0"/>
                </a:endParaRPr>
              </a:p>
            </p:txBody>
          </p:sp>
          <p:sp>
            <p:nvSpPr>
              <p:cNvPr id="10367" name="矩形 10366"/>
              <p:cNvSpPr/>
              <p:nvPr/>
            </p:nvSpPr>
            <p:spPr>
              <a:xfrm>
                <a:off x="3107" y="1484"/>
                <a:ext cx="313" cy="21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beq</a:t>
                </a:r>
                <a:endParaRPr lang="en-US" altLang="zh-CN" sz="1600" b="1" err="1">
                  <a:latin typeface="Times New Roman" panose="02020603050405020304" pitchFamily="18" charset="0"/>
                  <a:ea typeface="Times New Roman" panose="02020603050405020304" pitchFamily="18" charset="0"/>
                </a:endParaRPr>
              </a:p>
            </p:txBody>
          </p:sp>
          <p:sp>
            <p:nvSpPr>
              <p:cNvPr id="10368" name="矩形 10367"/>
              <p:cNvSpPr/>
              <p:nvPr/>
            </p:nvSpPr>
            <p:spPr>
              <a:xfrm>
                <a:off x="3683" y="1484"/>
                <a:ext cx="406" cy="215"/>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jump</a:t>
                </a:r>
                <a:endParaRPr lang="en-US" altLang="zh-CN" sz="1600" b="1">
                  <a:latin typeface="Times New Roman" panose="02020603050405020304" pitchFamily="18" charset="0"/>
                  <a:ea typeface="Times New Roman" panose="02020603050405020304" pitchFamily="18" charset="0"/>
                </a:endParaRPr>
              </a:p>
            </p:txBody>
          </p:sp>
        </p:grpSp>
        <p:sp>
          <p:nvSpPr>
            <p:cNvPr id="10370" name="任意多边形 10369"/>
            <p:cNvSpPr/>
            <p:nvPr/>
          </p:nvSpPr>
          <p:spPr>
            <a:xfrm>
              <a:off x="4416" y="1641"/>
              <a:ext cx="328" cy="136"/>
            </a:xfrm>
            <a:custGeom>
              <a:avLst/>
              <a:gdLst>
                <a:gd name="txL" fmla="*/ 0 w 21600"/>
                <a:gd name="txT" fmla="*/ 0 h 21600"/>
                <a:gd name="txR" fmla="*/ 21600 w 21600"/>
                <a:gd name="txB" fmla="*/ 21600 h 21600"/>
              </a:gdLst>
              <a:ahLst/>
              <a:cxnLst>
                <a:cxn ang="270">
                  <a:pos x="0" y="0"/>
                </a:cxn>
                <a:cxn ang="90">
                  <a:pos x="21600" y="21600"/>
                </a:cxn>
                <a:cxn ang="90">
                  <a:pos x="0" y="21600"/>
                </a:cxn>
              </a:cxnLst>
              <a:rect l="txL" t="txT" r="txR" b="txB"/>
              <a:pathLst>
                <a:path w="21600" h="21600" fill="none">
                  <a:moveTo>
                    <a:pt x="0" y="0"/>
                  </a:moveTo>
                  <a:arcTo wR="21600" hR="21600" stAng="-5400000" swAng="5400000"/>
                </a:path>
                <a:path w="21600" h="21600" stroke="0">
                  <a:moveTo>
                    <a:pt x="0" y="0"/>
                  </a:moveTo>
                  <a:arcTo wR="21600" hR="21600" stAng="-5400000" swAng="5400000"/>
                  <a:lnTo>
                    <a:pt x="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71" name="任意多边形 10370"/>
            <p:cNvSpPr/>
            <p:nvPr/>
          </p:nvSpPr>
          <p:spPr>
            <a:xfrm>
              <a:off x="4368" y="1641"/>
              <a:ext cx="88" cy="136"/>
            </a:xfrm>
            <a:custGeom>
              <a:avLst/>
              <a:gdLst>
                <a:gd name="txL" fmla="*/ 0 w 21600"/>
                <a:gd name="txT" fmla="*/ 0 h 21600"/>
                <a:gd name="txR" fmla="*/ 21600 w 21600"/>
                <a:gd name="txB" fmla="*/ 21600 h 21600"/>
              </a:gdLst>
              <a:ahLst/>
              <a:cxnLst>
                <a:cxn ang="270">
                  <a:pos x="0" y="0"/>
                </a:cxn>
                <a:cxn ang="90">
                  <a:pos x="21600" y="21600"/>
                </a:cxn>
                <a:cxn ang="90">
                  <a:pos x="0" y="21600"/>
                </a:cxn>
              </a:cxnLst>
              <a:rect l="txL" t="txT" r="txR" b="txB"/>
              <a:pathLst>
                <a:path w="21600" h="21600" fill="none">
                  <a:moveTo>
                    <a:pt x="0" y="0"/>
                  </a:moveTo>
                  <a:arcTo wR="21600" hR="21600" stAng="-5400000" swAng="5400000"/>
                </a:path>
                <a:path w="21600" h="21600" stroke="0">
                  <a:moveTo>
                    <a:pt x="0" y="0"/>
                  </a:moveTo>
                  <a:arcTo wR="21600" hR="21600" stAng="-5400000" swAng="5400000"/>
                  <a:lnTo>
                    <a:pt x="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72" name="直接连接符 10371"/>
            <p:cNvSpPr/>
            <p:nvPr/>
          </p:nvSpPr>
          <p:spPr>
            <a:xfrm flipH="1">
              <a:off x="4168" y="1776"/>
              <a:ext cx="304" cy="0"/>
            </a:xfrm>
            <a:prstGeom prst="line">
              <a:avLst/>
            </a:prstGeom>
            <a:ln w="25400" cap="flat" cmpd="sng">
              <a:solidFill>
                <a:schemeClr val="tx1"/>
              </a:solidFill>
              <a:prstDash val="solid"/>
              <a:headEnd type="none" w="med" len="med"/>
              <a:tailEnd type="none" w="med" len="med"/>
            </a:ln>
          </p:spPr>
        </p:sp>
        <p:sp>
          <p:nvSpPr>
            <p:cNvPr id="10373" name="直接连接符 10372"/>
            <p:cNvSpPr/>
            <p:nvPr/>
          </p:nvSpPr>
          <p:spPr>
            <a:xfrm flipH="1">
              <a:off x="4168" y="1872"/>
              <a:ext cx="256" cy="0"/>
            </a:xfrm>
            <a:prstGeom prst="line">
              <a:avLst/>
            </a:prstGeom>
            <a:ln w="25400" cap="flat" cmpd="sng">
              <a:solidFill>
                <a:schemeClr val="tx1"/>
              </a:solidFill>
              <a:prstDash val="solid"/>
              <a:headEnd type="none" w="med" len="med"/>
              <a:tailEnd type="none" w="med" len="med"/>
            </a:ln>
          </p:spPr>
        </p:sp>
        <p:sp>
          <p:nvSpPr>
            <p:cNvPr id="10374" name="直接连接符 10373"/>
            <p:cNvSpPr/>
            <p:nvPr/>
          </p:nvSpPr>
          <p:spPr>
            <a:xfrm>
              <a:off x="4760" y="1776"/>
              <a:ext cx="128" cy="0"/>
            </a:xfrm>
            <a:prstGeom prst="line">
              <a:avLst/>
            </a:prstGeom>
            <a:ln w="25400" cap="flat" cmpd="sng">
              <a:solidFill>
                <a:schemeClr val="tx1"/>
              </a:solidFill>
              <a:prstDash val="solid"/>
              <a:headEnd type="none" w="med" len="med"/>
              <a:tailEnd type="none" w="med" len="med"/>
            </a:ln>
          </p:spPr>
        </p:sp>
        <p:sp>
          <p:nvSpPr>
            <p:cNvPr id="10375" name="直接连接符 10374"/>
            <p:cNvSpPr/>
            <p:nvPr/>
          </p:nvSpPr>
          <p:spPr>
            <a:xfrm>
              <a:off x="4080" y="1544"/>
              <a:ext cx="0" cy="2576"/>
            </a:xfrm>
            <a:prstGeom prst="line">
              <a:avLst/>
            </a:prstGeom>
            <a:ln w="25400" cap="flat" cmpd="sng">
              <a:solidFill>
                <a:schemeClr val="tx1"/>
              </a:solidFill>
              <a:prstDash val="solid"/>
              <a:headEnd type="none" w="med" len="med"/>
              <a:tailEnd type="none" w="med" len="med"/>
            </a:ln>
          </p:spPr>
        </p:sp>
        <p:sp>
          <p:nvSpPr>
            <p:cNvPr id="10376" name="直接连接符 10375"/>
            <p:cNvSpPr/>
            <p:nvPr/>
          </p:nvSpPr>
          <p:spPr>
            <a:xfrm>
              <a:off x="3408" y="1544"/>
              <a:ext cx="0" cy="2576"/>
            </a:xfrm>
            <a:prstGeom prst="line">
              <a:avLst/>
            </a:prstGeom>
            <a:ln w="25400" cap="flat" cmpd="sng">
              <a:solidFill>
                <a:schemeClr val="tx1"/>
              </a:solidFill>
              <a:prstDash val="solid"/>
              <a:headEnd type="none" w="med" len="med"/>
              <a:tailEnd type="none" w="med" len="med"/>
            </a:ln>
          </p:spPr>
        </p:sp>
        <p:sp>
          <p:nvSpPr>
            <p:cNvPr id="10377" name="直接连接符 10376"/>
            <p:cNvSpPr/>
            <p:nvPr/>
          </p:nvSpPr>
          <p:spPr>
            <a:xfrm>
              <a:off x="2736" y="1544"/>
              <a:ext cx="0" cy="2576"/>
            </a:xfrm>
            <a:prstGeom prst="line">
              <a:avLst/>
            </a:prstGeom>
            <a:ln w="25400" cap="flat" cmpd="sng">
              <a:solidFill>
                <a:schemeClr val="tx1"/>
              </a:solidFill>
              <a:prstDash val="solid"/>
              <a:headEnd type="none" w="med" len="med"/>
              <a:tailEnd type="none" w="med" len="med"/>
            </a:ln>
          </p:spPr>
        </p:sp>
        <p:sp>
          <p:nvSpPr>
            <p:cNvPr id="10378" name="直接连接符 10377"/>
            <p:cNvSpPr/>
            <p:nvPr/>
          </p:nvSpPr>
          <p:spPr>
            <a:xfrm>
              <a:off x="2064" y="1544"/>
              <a:ext cx="0" cy="2576"/>
            </a:xfrm>
            <a:prstGeom prst="line">
              <a:avLst/>
            </a:prstGeom>
            <a:ln w="25400" cap="flat" cmpd="sng">
              <a:solidFill>
                <a:schemeClr val="tx1"/>
              </a:solidFill>
              <a:prstDash val="solid"/>
              <a:headEnd type="none" w="med" len="med"/>
              <a:tailEnd type="none" w="med" len="med"/>
            </a:ln>
          </p:spPr>
        </p:sp>
        <p:sp>
          <p:nvSpPr>
            <p:cNvPr id="10379" name="直接连接符 10378"/>
            <p:cNvSpPr/>
            <p:nvPr/>
          </p:nvSpPr>
          <p:spPr>
            <a:xfrm>
              <a:off x="1392" y="1544"/>
              <a:ext cx="0" cy="2576"/>
            </a:xfrm>
            <a:prstGeom prst="line">
              <a:avLst/>
            </a:prstGeom>
            <a:ln w="25400" cap="flat" cmpd="sng">
              <a:solidFill>
                <a:schemeClr val="tx1"/>
              </a:solidFill>
              <a:prstDash val="solid"/>
              <a:headEnd type="none" w="med" len="med"/>
              <a:tailEnd type="none" w="med" len="med"/>
            </a:ln>
          </p:spPr>
        </p:sp>
        <p:sp>
          <p:nvSpPr>
            <p:cNvPr id="10380" name="直接连接符 10379"/>
            <p:cNvSpPr/>
            <p:nvPr/>
          </p:nvSpPr>
          <p:spPr>
            <a:xfrm>
              <a:off x="720" y="1544"/>
              <a:ext cx="0" cy="2528"/>
            </a:xfrm>
            <a:prstGeom prst="line">
              <a:avLst/>
            </a:prstGeom>
            <a:ln w="25400" cap="flat" cmpd="sng">
              <a:solidFill>
                <a:schemeClr val="tx1"/>
              </a:solidFill>
              <a:prstDash val="solid"/>
              <a:headEnd type="none" w="med" len="med"/>
              <a:tailEnd type="none" w="med" len="med"/>
            </a:ln>
          </p:spPr>
        </p:sp>
        <p:sp>
          <p:nvSpPr>
            <p:cNvPr id="10381" name="直接连接符 10380"/>
            <p:cNvSpPr/>
            <p:nvPr/>
          </p:nvSpPr>
          <p:spPr>
            <a:xfrm flipH="1">
              <a:off x="712" y="1680"/>
              <a:ext cx="3472" cy="0"/>
            </a:xfrm>
            <a:prstGeom prst="line">
              <a:avLst/>
            </a:prstGeom>
            <a:ln w="25400" cap="flat" cmpd="sng">
              <a:solidFill>
                <a:schemeClr val="tx1"/>
              </a:solidFill>
              <a:prstDash val="solid"/>
              <a:headEnd type="none" w="med" len="med"/>
              <a:tailEnd type="none" w="med" len="med"/>
            </a:ln>
          </p:spPr>
        </p:sp>
        <p:sp>
          <p:nvSpPr>
            <p:cNvPr id="10382" name="直接连接符 10381"/>
            <p:cNvSpPr/>
            <p:nvPr/>
          </p:nvSpPr>
          <p:spPr>
            <a:xfrm flipH="1">
              <a:off x="1384" y="1776"/>
              <a:ext cx="2800" cy="0"/>
            </a:xfrm>
            <a:prstGeom prst="line">
              <a:avLst/>
            </a:prstGeom>
            <a:ln w="25400" cap="flat" cmpd="sng">
              <a:solidFill>
                <a:schemeClr val="tx1"/>
              </a:solidFill>
              <a:prstDash val="solid"/>
              <a:headEnd type="none" w="med" len="med"/>
              <a:tailEnd type="none" w="med" len="med"/>
            </a:ln>
          </p:spPr>
        </p:sp>
        <p:sp>
          <p:nvSpPr>
            <p:cNvPr id="10383" name="直接连接符 10382"/>
            <p:cNvSpPr/>
            <p:nvPr/>
          </p:nvSpPr>
          <p:spPr>
            <a:xfrm flipH="1">
              <a:off x="2056" y="1872"/>
              <a:ext cx="2128" cy="0"/>
            </a:xfrm>
            <a:prstGeom prst="line">
              <a:avLst/>
            </a:prstGeom>
            <a:ln w="25400" cap="flat" cmpd="sng">
              <a:solidFill>
                <a:schemeClr val="tx1"/>
              </a:solidFill>
              <a:prstDash val="solid"/>
              <a:headEnd type="none" w="med" len="med"/>
              <a:tailEnd type="none" w="med" len="med"/>
            </a:ln>
          </p:spPr>
        </p:sp>
        <p:sp>
          <p:nvSpPr>
            <p:cNvPr id="10384" name="直接连接符 10383"/>
            <p:cNvSpPr/>
            <p:nvPr/>
          </p:nvSpPr>
          <p:spPr>
            <a:xfrm flipH="1">
              <a:off x="4168" y="1680"/>
              <a:ext cx="256" cy="0"/>
            </a:xfrm>
            <a:prstGeom prst="line">
              <a:avLst/>
            </a:prstGeom>
            <a:ln w="25400" cap="flat" cmpd="sng">
              <a:solidFill>
                <a:schemeClr val="tx1"/>
              </a:solidFill>
              <a:prstDash val="solid"/>
              <a:headEnd type="none" w="med" len="med"/>
              <a:tailEnd type="none" w="med" len="med"/>
            </a:ln>
          </p:spPr>
        </p:sp>
        <p:sp>
          <p:nvSpPr>
            <p:cNvPr id="10385" name="直接连接符 10384"/>
            <p:cNvSpPr/>
            <p:nvPr/>
          </p:nvSpPr>
          <p:spPr>
            <a:xfrm>
              <a:off x="4904" y="1776"/>
              <a:ext cx="512" cy="0"/>
            </a:xfrm>
            <a:prstGeom prst="line">
              <a:avLst/>
            </a:prstGeom>
            <a:ln w="25400" cap="flat" cmpd="sng">
              <a:solidFill>
                <a:schemeClr val="tx1"/>
              </a:solidFill>
              <a:prstDash val="solid"/>
              <a:headEnd type="none" w="med" len="med"/>
              <a:tailEnd type="triangle" w="med" len="med"/>
            </a:ln>
          </p:spPr>
        </p:sp>
        <p:sp>
          <p:nvSpPr>
            <p:cNvPr id="10386" name="矩形 10385"/>
            <p:cNvSpPr/>
            <p:nvPr/>
          </p:nvSpPr>
          <p:spPr>
            <a:xfrm>
              <a:off x="4787" y="1580"/>
              <a:ext cx="648" cy="21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RegWrite</a:t>
              </a:r>
              <a:endParaRPr lang="en-US" altLang="zh-CN" sz="1600" b="1" err="1">
                <a:latin typeface="Times New Roman" panose="02020603050405020304" pitchFamily="18" charset="0"/>
                <a:ea typeface="Times New Roman" panose="02020603050405020304" pitchFamily="18" charset="0"/>
              </a:endParaRPr>
            </a:p>
          </p:txBody>
        </p:sp>
        <p:sp>
          <p:nvSpPr>
            <p:cNvPr id="10387" name="椭圆 10386"/>
            <p:cNvSpPr/>
            <p:nvPr/>
          </p:nvSpPr>
          <p:spPr>
            <a:xfrm>
              <a:off x="676" y="1636"/>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388" name="椭圆 10387"/>
            <p:cNvSpPr/>
            <p:nvPr/>
          </p:nvSpPr>
          <p:spPr>
            <a:xfrm>
              <a:off x="1348" y="1732"/>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389" name="椭圆 10388"/>
            <p:cNvSpPr/>
            <p:nvPr/>
          </p:nvSpPr>
          <p:spPr>
            <a:xfrm>
              <a:off x="2020" y="1828"/>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390" name="任意多边形 10389"/>
            <p:cNvSpPr/>
            <p:nvPr/>
          </p:nvSpPr>
          <p:spPr>
            <a:xfrm rot="10800000">
              <a:off x="4425" y="1785"/>
              <a:ext cx="328" cy="136"/>
            </a:xfrm>
            <a:custGeom>
              <a:avLst/>
              <a:gdLst>
                <a:gd name="txL" fmla="*/ 0 w 21600"/>
                <a:gd name="txT" fmla="*/ 0 h 21600"/>
                <a:gd name="txR" fmla="*/ 21600 w 21600"/>
                <a:gd name="txB" fmla="*/ 21600 h 21600"/>
              </a:gdLst>
              <a:ahLst/>
              <a:cxnLst>
                <a:cxn ang="90">
                  <a:pos x="0" y="21600"/>
                </a:cxn>
                <a:cxn ang="270">
                  <a:pos x="21534" y="0"/>
                </a:cxn>
                <a:cxn ang="90">
                  <a:pos x="21600" y="21600"/>
                </a:cxn>
              </a:cxnLst>
              <a:rect l="txL" t="txT" r="txR" b="txB"/>
              <a:pathLst>
                <a:path w="21600" h="21600" fill="none">
                  <a:moveTo>
                    <a:pt x="0" y="21600"/>
                  </a:moveTo>
                  <a:arcTo wR="21600" hR="21600" stAng="-10800000" swAng="5389496"/>
                </a:path>
                <a:path w="21600" h="21600" stroke="0">
                  <a:moveTo>
                    <a:pt x="0" y="21600"/>
                  </a:moveTo>
                  <a:arcTo wR="21600" hR="21600" stAng="-10800000" swAng="5389496"/>
                  <a:lnTo>
                    <a:pt x="2160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91" name="任意多边形 10390"/>
            <p:cNvSpPr/>
            <p:nvPr/>
          </p:nvSpPr>
          <p:spPr>
            <a:xfrm rot="10800000">
              <a:off x="4377" y="1785"/>
              <a:ext cx="88" cy="136"/>
            </a:xfrm>
            <a:custGeom>
              <a:avLst/>
              <a:gdLst>
                <a:gd name="txL" fmla="*/ 0 w 21600"/>
                <a:gd name="txT" fmla="*/ 0 h 21599"/>
                <a:gd name="txR" fmla="*/ 21600 w 21600"/>
                <a:gd name="txB" fmla="*/ 21599 h 21599"/>
              </a:gdLst>
              <a:ahLst/>
              <a:cxnLst>
                <a:cxn ang="180">
                  <a:pos x="0" y="21599"/>
                </a:cxn>
                <a:cxn ang="270">
                  <a:pos x="21354" y="0"/>
                </a:cxn>
                <a:cxn ang="0">
                  <a:pos x="21600" y="21599"/>
                </a:cxn>
              </a:cxnLst>
              <a:rect l="txL" t="txT" r="txR" b="txB"/>
              <a:pathLst>
                <a:path w="21600" h="21599" fill="none">
                  <a:moveTo>
                    <a:pt x="0" y="21599"/>
                  </a:moveTo>
                  <a:arcTo wR="21600" hR="21600" stAng="-10800000" swAng="5360848"/>
                </a:path>
                <a:path w="21600" h="21599" stroke="0">
                  <a:moveTo>
                    <a:pt x="0" y="21599"/>
                  </a:moveTo>
                  <a:arcTo wR="21600" hR="21600" stAng="-10800000" swAng="5360848"/>
                  <a:lnTo>
                    <a:pt x="21600" y="21599"/>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grpSp>
          <p:nvGrpSpPr>
            <p:cNvPr id="10400" name="组合 10399"/>
            <p:cNvGrpSpPr/>
            <p:nvPr/>
          </p:nvGrpSpPr>
          <p:grpSpPr>
            <a:xfrm>
              <a:off x="4168" y="2025"/>
              <a:ext cx="720" cy="280"/>
              <a:chOff x="4168" y="2025"/>
              <a:chExt cx="720" cy="280"/>
            </a:xfrm>
          </p:grpSpPr>
          <p:sp>
            <p:nvSpPr>
              <p:cNvPr id="10392" name="任意多边形 10391"/>
              <p:cNvSpPr/>
              <p:nvPr/>
            </p:nvSpPr>
            <p:spPr>
              <a:xfrm>
                <a:off x="4416" y="2025"/>
                <a:ext cx="328" cy="136"/>
              </a:xfrm>
              <a:custGeom>
                <a:avLst/>
                <a:gdLst>
                  <a:gd name="txL" fmla="*/ 0 w 21600"/>
                  <a:gd name="txT" fmla="*/ 0 h 21600"/>
                  <a:gd name="txR" fmla="*/ 21600 w 21600"/>
                  <a:gd name="txB" fmla="*/ 21600 h 21600"/>
                </a:gdLst>
                <a:ahLst/>
                <a:cxnLst>
                  <a:cxn ang="270">
                    <a:pos x="0" y="0"/>
                  </a:cxn>
                  <a:cxn ang="90">
                    <a:pos x="21600" y="21600"/>
                  </a:cxn>
                  <a:cxn ang="90">
                    <a:pos x="0" y="21600"/>
                  </a:cxn>
                </a:cxnLst>
                <a:rect l="txL" t="txT" r="txR" b="txB"/>
                <a:pathLst>
                  <a:path w="21600" h="21600" fill="none">
                    <a:moveTo>
                      <a:pt x="0" y="0"/>
                    </a:moveTo>
                    <a:arcTo wR="21600" hR="21600" stAng="-5400000" swAng="5400000"/>
                  </a:path>
                  <a:path w="21600" h="21600" stroke="0">
                    <a:moveTo>
                      <a:pt x="0" y="0"/>
                    </a:moveTo>
                    <a:arcTo wR="21600" hR="21600" stAng="-5400000" swAng="5400000"/>
                    <a:lnTo>
                      <a:pt x="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93" name="任意多边形 10392"/>
              <p:cNvSpPr/>
              <p:nvPr/>
            </p:nvSpPr>
            <p:spPr>
              <a:xfrm>
                <a:off x="4368" y="2025"/>
                <a:ext cx="88" cy="136"/>
              </a:xfrm>
              <a:custGeom>
                <a:avLst/>
                <a:gdLst>
                  <a:gd name="txL" fmla="*/ 0 w 21600"/>
                  <a:gd name="txT" fmla="*/ 0 h 21600"/>
                  <a:gd name="txR" fmla="*/ 21600 w 21600"/>
                  <a:gd name="txB" fmla="*/ 21600 h 21600"/>
                </a:gdLst>
                <a:ahLst/>
                <a:cxnLst>
                  <a:cxn ang="270">
                    <a:pos x="0" y="0"/>
                  </a:cxn>
                  <a:cxn ang="90">
                    <a:pos x="21600" y="21600"/>
                  </a:cxn>
                  <a:cxn ang="90">
                    <a:pos x="0" y="21600"/>
                  </a:cxn>
                </a:cxnLst>
                <a:rect l="txL" t="txT" r="txR" b="txB"/>
                <a:pathLst>
                  <a:path w="21600" h="21600" fill="none">
                    <a:moveTo>
                      <a:pt x="0" y="0"/>
                    </a:moveTo>
                    <a:arcTo wR="21600" hR="21600" stAng="-5400000" swAng="5400000"/>
                  </a:path>
                  <a:path w="21600" h="21600" stroke="0">
                    <a:moveTo>
                      <a:pt x="0" y="0"/>
                    </a:moveTo>
                    <a:arcTo wR="21600" hR="21600" stAng="-5400000" swAng="5400000"/>
                    <a:lnTo>
                      <a:pt x="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94" name="直接连接符 10393"/>
              <p:cNvSpPr/>
              <p:nvPr/>
            </p:nvSpPr>
            <p:spPr>
              <a:xfrm flipH="1">
                <a:off x="4168" y="2160"/>
                <a:ext cx="304" cy="0"/>
              </a:xfrm>
              <a:prstGeom prst="line">
                <a:avLst/>
              </a:prstGeom>
              <a:ln w="25400" cap="flat" cmpd="sng">
                <a:solidFill>
                  <a:schemeClr val="tx1"/>
                </a:solidFill>
                <a:prstDash val="solid"/>
                <a:headEnd type="none" w="med" len="med"/>
                <a:tailEnd type="none" w="med" len="med"/>
              </a:ln>
            </p:spPr>
          </p:sp>
          <p:sp>
            <p:nvSpPr>
              <p:cNvPr id="10395" name="直接连接符 10394"/>
              <p:cNvSpPr/>
              <p:nvPr/>
            </p:nvSpPr>
            <p:spPr>
              <a:xfrm flipH="1">
                <a:off x="4168" y="2256"/>
                <a:ext cx="256" cy="0"/>
              </a:xfrm>
              <a:prstGeom prst="line">
                <a:avLst/>
              </a:prstGeom>
              <a:ln w="25400" cap="flat" cmpd="sng">
                <a:solidFill>
                  <a:schemeClr val="tx1"/>
                </a:solidFill>
                <a:prstDash val="solid"/>
                <a:headEnd type="none" w="med" len="med"/>
                <a:tailEnd type="none" w="med" len="med"/>
              </a:ln>
            </p:spPr>
          </p:sp>
          <p:sp>
            <p:nvSpPr>
              <p:cNvPr id="10396" name="直接连接符 10395"/>
              <p:cNvSpPr/>
              <p:nvPr/>
            </p:nvSpPr>
            <p:spPr>
              <a:xfrm>
                <a:off x="4760" y="2160"/>
                <a:ext cx="128" cy="0"/>
              </a:xfrm>
              <a:prstGeom prst="line">
                <a:avLst/>
              </a:prstGeom>
              <a:ln w="25400" cap="flat" cmpd="sng">
                <a:solidFill>
                  <a:schemeClr val="tx1"/>
                </a:solidFill>
                <a:prstDash val="solid"/>
                <a:headEnd type="none" w="med" len="med"/>
                <a:tailEnd type="none" w="med" len="med"/>
              </a:ln>
            </p:spPr>
          </p:sp>
          <p:sp>
            <p:nvSpPr>
              <p:cNvPr id="10397" name="直接连接符 10396"/>
              <p:cNvSpPr/>
              <p:nvPr/>
            </p:nvSpPr>
            <p:spPr>
              <a:xfrm flipH="1">
                <a:off x="4168" y="2064"/>
                <a:ext cx="256" cy="0"/>
              </a:xfrm>
              <a:prstGeom prst="line">
                <a:avLst/>
              </a:prstGeom>
              <a:ln w="25400" cap="flat" cmpd="sng">
                <a:solidFill>
                  <a:schemeClr val="tx1"/>
                </a:solidFill>
                <a:prstDash val="solid"/>
                <a:headEnd type="none" w="med" len="med"/>
                <a:tailEnd type="none" w="med" len="med"/>
              </a:ln>
            </p:spPr>
          </p:sp>
          <p:sp>
            <p:nvSpPr>
              <p:cNvPr id="10398" name="任意多边形 10397"/>
              <p:cNvSpPr/>
              <p:nvPr/>
            </p:nvSpPr>
            <p:spPr>
              <a:xfrm rot="10800000">
                <a:off x="4425" y="2169"/>
                <a:ext cx="328" cy="136"/>
              </a:xfrm>
              <a:custGeom>
                <a:avLst/>
                <a:gdLst>
                  <a:gd name="txL" fmla="*/ 0 w 21600"/>
                  <a:gd name="txT" fmla="*/ 0 h 21600"/>
                  <a:gd name="txR" fmla="*/ 21600 w 21600"/>
                  <a:gd name="txB" fmla="*/ 21600 h 21600"/>
                </a:gdLst>
                <a:ahLst/>
                <a:cxnLst>
                  <a:cxn ang="90">
                    <a:pos x="0" y="21600"/>
                  </a:cxn>
                  <a:cxn ang="270">
                    <a:pos x="21534" y="0"/>
                  </a:cxn>
                  <a:cxn ang="90">
                    <a:pos x="21600" y="21600"/>
                  </a:cxn>
                </a:cxnLst>
                <a:rect l="txL" t="txT" r="txR" b="txB"/>
                <a:pathLst>
                  <a:path w="21600" h="21600" fill="none">
                    <a:moveTo>
                      <a:pt x="0" y="21600"/>
                    </a:moveTo>
                    <a:arcTo wR="21600" hR="21600" stAng="-10800000" swAng="5389496"/>
                  </a:path>
                  <a:path w="21600" h="21600" stroke="0">
                    <a:moveTo>
                      <a:pt x="0" y="21600"/>
                    </a:moveTo>
                    <a:arcTo wR="21600" hR="21600" stAng="-10800000" swAng="5389496"/>
                    <a:lnTo>
                      <a:pt x="2160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399" name="任意多边形 10398"/>
              <p:cNvSpPr/>
              <p:nvPr/>
            </p:nvSpPr>
            <p:spPr>
              <a:xfrm rot="10800000">
                <a:off x="4377" y="2169"/>
                <a:ext cx="88" cy="136"/>
              </a:xfrm>
              <a:custGeom>
                <a:avLst/>
                <a:gdLst>
                  <a:gd name="txL" fmla="*/ 0 w 21600"/>
                  <a:gd name="txT" fmla="*/ 0 h 21599"/>
                  <a:gd name="txR" fmla="*/ 21600 w 21600"/>
                  <a:gd name="txB" fmla="*/ 21599 h 21599"/>
                </a:gdLst>
                <a:ahLst/>
                <a:cxnLst>
                  <a:cxn ang="180">
                    <a:pos x="0" y="21599"/>
                  </a:cxn>
                  <a:cxn ang="270">
                    <a:pos x="21354" y="0"/>
                  </a:cxn>
                  <a:cxn ang="0">
                    <a:pos x="21600" y="21599"/>
                  </a:cxn>
                </a:cxnLst>
                <a:rect l="txL" t="txT" r="txR" b="txB"/>
                <a:pathLst>
                  <a:path w="21600" h="21599" fill="none">
                    <a:moveTo>
                      <a:pt x="0" y="21599"/>
                    </a:moveTo>
                    <a:arcTo wR="21600" hR="21600" stAng="-10800000" swAng="5360848"/>
                  </a:path>
                  <a:path w="21600" h="21599" stroke="0">
                    <a:moveTo>
                      <a:pt x="0" y="21599"/>
                    </a:moveTo>
                    <a:arcTo wR="21600" hR="21600" stAng="-10800000" swAng="5360848"/>
                    <a:lnTo>
                      <a:pt x="21600" y="21599"/>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grpSp>
        <p:grpSp>
          <p:nvGrpSpPr>
            <p:cNvPr id="10408" name="组合 10407"/>
            <p:cNvGrpSpPr/>
            <p:nvPr/>
          </p:nvGrpSpPr>
          <p:grpSpPr>
            <a:xfrm>
              <a:off x="4216" y="3273"/>
              <a:ext cx="672" cy="280"/>
              <a:chOff x="4216" y="3273"/>
              <a:chExt cx="672" cy="280"/>
            </a:xfrm>
          </p:grpSpPr>
          <p:sp>
            <p:nvSpPr>
              <p:cNvPr id="10401" name="任意多边形 10400"/>
              <p:cNvSpPr/>
              <p:nvPr/>
            </p:nvSpPr>
            <p:spPr>
              <a:xfrm>
                <a:off x="4416" y="3273"/>
                <a:ext cx="328" cy="136"/>
              </a:xfrm>
              <a:custGeom>
                <a:avLst/>
                <a:gdLst>
                  <a:gd name="txL" fmla="*/ 0 w 21600"/>
                  <a:gd name="txT" fmla="*/ 0 h 21600"/>
                  <a:gd name="txR" fmla="*/ 21600 w 21600"/>
                  <a:gd name="txB" fmla="*/ 21600 h 21600"/>
                </a:gdLst>
                <a:ahLst/>
                <a:cxnLst>
                  <a:cxn ang="270">
                    <a:pos x="0" y="0"/>
                  </a:cxn>
                  <a:cxn ang="90">
                    <a:pos x="21600" y="21600"/>
                  </a:cxn>
                  <a:cxn ang="90">
                    <a:pos x="0" y="21600"/>
                  </a:cxn>
                </a:cxnLst>
                <a:rect l="txL" t="txT" r="txR" b="txB"/>
                <a:pathLst>
                  <a:path w="21600" h="21600" fill="none">
                    <a:moveTo>
                      <a:pt x="0" y="0"/>
                    </a:moveTo>
                    <a:arcTo wR="21600" hR="21600" stAng="-5400000" swAng="5400000"/>
                  </a:path>
                  <a:path w="21600" h="21600" stroke="0">
                    <a:moveTo>
                      <a:pt x="0" y="0"/>
                    </a:moveTo>
                    <a:arcTo wR="21600" hR="21600" stAng="-5400000" swAng="5400000"/>
                    <a:lnTo>
                      <a:pt x="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402" name="任意多边形 10401"/>
              <p:cNvSpPr/>
              <p:nvPr/>
            </p:nvSpPr>
            <p:spPr>
              <a:xfrm>
                <a:off x="4368" y="3273"/>
                <a:ext cx="88" cy="136"/>
              </a:xfrm>
              <a:custGeom>
                <a:avLst/>
                <a:gdLst>
                  <a:gd name="txL" fmla="*/ 0 w 21600"/>
                  <a:gd name="txT" fmla="*/ 0 h 21600"/>
                  <a:gd name="txR" fmla="*/ 21600 w 21600"/>
                  <a:gd name="txB" fmla="*/ 21600 h 21600"/>
                </a:gdLst>
                <a:ahLst/>
                <a:cxnLst>
                  <a:cxn ang="270">
                    <a:pos x="0" y="0"/>
                  </a:cxn>
                  <a:cxn ang="90">
                    <a:pos x="21600" y="21600"/>
                  </a:cxn>
                  <a:cxn ang="90">
                    <a:pos x="0" y="21600"/>
                  </a:cxn>
                </a:cxnLst>
                <a:rect l="txL" t="txT" r="txR" b="txB"/>
                <a:pathLst>
                  <a:path w="21600" h="21600" fill="none">
                    <a:moveTo>
                      <a:pt x="0" y="0"/>
                    </a:moveTo>
                    <a:arcTo wR="21600" hR="21600" stAng="-5400000" swAng="5400000"/>
                  </a:path>
                  <a:path w="21600" h="21600" stroke="0">
                    <a:moveTo>
                      <a:pt x="0" y="0"/>
                    </a:moveTo>
                    <a:arcTo wR="21600" hR="21600" stAng="-5400000" swAng="5400000"/>
                    <a:lnTo>
                      <a:pt x="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403" name="直接连接符 10402"/>
              <p:cNvSpPr/>
              <p:nvPr/>
            </p:nvSpPr>
            <p:spPr>
              <a:xfrm flipH="1">
                <a:off x="4216" y="3456"/>
                <a:ext cx="256" cy="0"/>
              </a:xfrm>
              <a:prstGeom prst="line">
                <a:avLst/>
              </a:prstGeom>
              <a:ln w="25400" cap="flat" cmpd="sng">
                <a:solidFill>
                  <a:schemeClr val="tx1"/>
                </a:solidFill>
                <a:prstDash val="solid"/>
                <a:headEnd type="none" w="med" len="med"/>
                <a:tailEnd type="none" w="med" len="med"/>
              </a:ln>
            </p:spPr>
          </p:sp>
          <p:sp>
            <p:nvSpPr>
              <p:cNvPr id="10404" name="直接连接符 10403"/>
              <p:cNvSpPr/>
              <p:nvPr/>
            </p:nvSpPr>
            <p:spPr>
              <a:xfrm>
                <a:off x="4760" y="3408"/>
                <a:ext cx="128" cy="0"/>
              </a:xfrm>
              <a:prstGeom prst="line">
                <a:avLst/>
              </a:prstGeom>
              <a:ln w="25400" cap="flat" cmpd="sng">
                <a:solidFill>
                  <a:schemeClr val="tx1"/>
                </a:solidFill>
                <a:prstDash val="solid"/>
                <a:headEnd type="none" w="med" len="med"/>
                <a:tailEnd type="none" w="med" len="med"/>
              </a:ln>
            </p:spPr>
          </p:sp>
          <p:sp>
            <p:nvSpPr>
              <p:cNvPr id="10405" name="直接连接符 10404"/>
              <p:cNvSpPr/>
              <p:nvPr/>
            </p:nvSpPr>
            <p:spPr>
              <a:xfrm flipH="1">
                <a:off x="4216" y="3360"/>
                <a:ext cx="256" cy="0"/>
              </a:xfrm>
              <a:prstGeom prst="line">
                <a:avLst/>
              </a:prstGeom>
              <a:ln w="25400" cap="flat" cmpd="sng">
                <a:solidFill>
                  <a:schemeClr val="tx1"/>
                </a:solidFill>
                <a:prstDash val="solid"/>
                <a:headEnd type="none" w="med" len="med"/>
                <a:tailEnd type="none" w="med" len="med"/>
              </a:ln>
            </p:spPr>
          </p:sp>
          <p:sp>
            <p:nvSpPr>
              <p:cNvPr id="10406" name="任意多边形 10405"/>
              <p:cNvSpPr/>
              <p:nvPr/>
            </p:nvSpPr>
            <p:spPr>
              <a:xfrm rot="10800000">
                <a:off x="4425" y="3417"/>
                <a:ext cx="328" cy="136"/>
              </a:xfrm>
              <a:custGeom>
                <a:avLst/>
                <a:gdLst>
                  <a:gd name="txL" fmla="*/ 0 w 21600"/>
                  <a:gd name="txT" fmla="*/ 0 h 21600"/>
                  <a:gd name="txR" fmla="*/ 21600 w 21600"/>
                  <a:gd name="txB" fmla="*/ 21600 h 21600"/>
                </a:gdLst>
                <a:ahLst/>
                <a:cxnLst>
                  <a:cxn ang="90">
                    <a:pos x="0" y="21600"/>
                  </a:cxn>
                  <a:cxn ang="270">
                    <a:pos x="21534" y="0"/>
                  </a:cxn>
                  <a:cxn ang="90">
                    <a:pos x="21600" y="21600"/>
                  </a:cxn>
                </a:cxnLst>
                <a:rect l="txL" t="txT" r="txR" b="txB"/>
                <a:pathLst>
                  <a:path w="21600" h="21600" fill="none">
                    <a:moveTo>
                      <a:pt x="0" y="21600"/>
                    </a:moveTo>
                    <a:arcTo wR="21600" hR="21600" stAng="-10800000" swAng="5389496"/>
                  </a:path>
                  <a:path w="21600" h="21600" stroke="0">
                    <a:moveTo>
                      <a:pt x="0" y="21600"/>
                    </a:moveTo>
                    <a:arcTo wR="21600" hR="21600" stAng="-10800000" swAng="5389496"/>
                    <a:lnTo>
                      <a:pt x="21600" y="21600"/>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sp>
            <p:nvSpPr>
              <p:cNvPr id="10407" name="任意多边形 10406"/>
              <p:cNvSpPr/>
              <p:nvPr/>
            </p:nvSpPr>
            <p:spPr>
              <a:xfrm rot="10800000">
                <a:off x="4377" y="3417"/>
                <a:ext cx="88" cy="136"/>
              </a:xfrm>
              <a:custGeom>
                <a:avLst/>
                <a:gdLst>
                  <a:gd name="txL" fmla="*/ 0 w 21600"/>
                  <a:gd name="txT" fmla="*/ 0 h 21599"/>
                  <a:gd name="txR" fmla="*/ 21600 w 21600"/>
                  <a:gd name="txB" fmla="*/ 21599 h 21599"/>
                </a:gdLst>
                <a:ahLst/>
                <a:cxnLst>
                  <a:cxn ang="180">
                    <a:pos x="0" y="21599"/>
                  </a:cxn>
                  <a:cxn ang="270">
                    <a:pos x="21354" y="0"/>
                  </a:cxn>
                  <a:cxn ang="0">
                    <a:pos x="21600" y="21599"/>
                  </a:cxn>
                </a:cxnLst>
                <a:rect l="txL" t="txT" r="txR" b="txB"/>
                <a:pathLst>
                  <a:path w="21600" h="21599" fill="none">
                    <a:moveTo>
                      <a:pt x="0" y="21599"/>
                    </a:moveTo>
                    <a:arcTo wR="21600" hR="21600" stAng="-10800000" swAng="5360848"/>
                  </a:path>
                  <a:path w="21600" h="21599" stroke="0">
                    <a:moveTo>
                      <a:pt x="0" y="21599"/>
                    </a:moveTo>
                    <a:arcTo wR="21600" hR="21600" stAng="-10800000" swAng="5360848"/>
                    <a:lnTo>
                      <a:pt x="21600" y="21599"/>
                    </a:lnTo>
                    <a:close/>
                  </a:path>
                </a:pathLst>
              </a:custGeom>
              <a:noFill/>
              <a:ln w="25400" cap="rnd" cmpd="sng">
                <a:solidFill>
                  <a:schemeClr val="tx1"/>
                </a:solidFill>
                <a:prstDash val="solid"/>
                <a:headEnd type="none" w="med" len="med"/>
                <a:tailEnd type="none" w="med" len="med"/>
              </a:ln>
            </p:spPr>
            <p:txBody>
              <a:bodyPr/>
              <a:lstStyle/>
              <a:p>
                <a:endParaRPr lang="zh-CN" altLang="en-US"/>
              </a:p>
            </p:txBody>
          </p:sp>
        </p:grpSp>
        <p:sp>
          <p:nvSpPr>
            <p:cNvPr id="10409" name="直接连接符 10408"/>
            <p:cNvSpPr/>
            <p:nvPr/>
          </p:nvSpPr>
          <p:spPr>
            <a:xfrm flipH="1">
              <a:off x="2056" y="2592"/>
              <a:ext cx="3424" cy="0"/>
            </a:xfrm>
            <a:prstGeom prst="line">
              <a:avLst/>
            </a:prstGeom>
            <a:ln w="25400" cap="flat" cmpd="sng">
              <a:solidFill>
                <a:schemeClr val="tx1"/>
              </a:solidFill>
              <a:prstDash val="solid"/>
              <a:headEnd type="triangle" w="med" len="med"/>
              <a:tailEnd type="none" w="med" len="med"/>
            </a:ln>
          </p:spPr>
        </p:sp>
        <p:sp>
          <p:nvSpPr>
            <p:cNvPr id="10410" name="直接连接符 10409"/>
            <p:cNvSpPr/>
            <p:nvPr/>
          </p:nvSpPr>
          <p:spPr>
            <a:xfrm>
              <a:off x="4904" y="2160"/>
              <a:ext cx="537" cy="0"/>
            </a:xfrm>
            <a:prstGeom prst="line">
              <a:avLst/>
            </a:prstGeom>
            <a:ln w="25400" cap="flat" cmpd="sng">
              <a:solidFill>
                <a:schemeClr val="tx1"/>
              </a:solidFill>
              <a:prstDash val="solid"/>
              <a:headEnd type="none" w="med" len="med"/>
              <a:tailEnd type="triangle" w="med" len="med"/>
            </a:ln>
          </p:spPr>
        </p:sp>
        <p:sp>
          <p:nvSpPr>
            <p:cNvPr id="10411" name="矩形 10410"/>
            <p:cNvSpPr/>
            <p:nvPr/>
          </p:nvSpPr>
          <p:spPr>
            <a:xfrm>
              <a:off x="4739" y="1964"/>
              <a:ext cx="688" cy="215"/>
            </a:xfrm>
            <a:prstGeom prst="rect">
              <a:avLst/>
            </a:prstGeom>
            <a:noFill/>
            <a:ln w="12700">
              <a:noFill/>
            </a:ln>
          </p:spPr>
          <p:txBody>
            <a:bodyPr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ALUSrc</a:t>
              </a:r>
              <a:endParaRPr lang="en-US" altLang="zh-CN" sz="1600" b="1" err="1">
                <a:latin typeface="Times New Roman" panose="02020603050405020304" pitchFamily="18" charset="0"/>
                <a:ea typeface="Times New Roman" panose="02020603050405020304" pitchFamily="18" charset="0"/>
              </a:endParaRPr>
            </a:p>
          </p:txBody>
        </p:sp>
        <p:sp>
          <p:nvSpPr>
            <p:cNvPr id="10412" name="矩形 10411"/>
            <p:cNvSpPr/>
            <p:nvPr/>
          </p:nvSpPr>
          <p:spPr>
            <a:xfrm>
              <a:off x="4643" y="2396"/>
              <a:ext cx="719" cy="21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MemtoReg</a:t>
              </a:r>
              <a:endParaRPr lang="en-US" altLang="zh-CN" sz="1600" b="1" err="1">
                <a:latin typeface="Times New Roman" panose="02020603050405020304" pitchFamily="18" charset="0"/>
                <a:ea typeface="Times New Roman" panose="02020603050405020304" pitchFamily="18" charset="0"/>
              </a:endParaRPr>
            </a:p>
          </p:txBody>
        </p:sp>
        <p:sp>
          <p:nvSpPr>
            <p:cNvPr id="10413" name="直接连接符 10412"/>
            <p:cNvSpPr/>
            <p:nvPr/>
          </p:nvSpPr>
          <p:spPr>
            <a:xfrm flipH="1">
              <a:off x="2728" y="2784"/>
              <a:ext cx="2752" cy="0"/>
            </a:xfrm>
            <a:prstGeom prst="line">
              <a:avLst/>
            </a:prstGeom>
            <a:ln w="25400" cap="flat" cmpd="sng">
              <a:solidFill>
                <a:schemeClr val="tx1"/>
              </a:solidFill>
              <a:prstDash val="solid"/>
              <a:headEnd type="triangle" w="med" len="med"/>
              <a:tailEnd type="none" w="med" len="med"/>
            </a:ln>
          </p:spPr>
        </p:sp>
        <p:sp>
          <p:nvSpPr>
            <p:cNvPr id="10414" name="矩形 10413"/>
            <p:cNvSpPr/>
            <p:nvPr/>
          </p:nvSpPr>
          <p:spPr>
            <a:xfrm>
              <a:off x="4643" y="2588"/>
              <a:ext cx="720" cy="21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MemWrite</a:t>
              </a:r>
              <a:endParaRPr lang="en-US" altLang="zh-CN" sz="1600" b="1" err="1">
                <a:latin typeface="Times New Roman" panose="02020603050405020304" pitchFamily="18" charset="0"/>
                <a:ea typeface="Times New Roman" panose="02020603050405020304" pitchFamily="18" charset="0"/>
              </a:endParaRPr>
            </a:p>
          </p:txBody>
        </p:sp>
        <p:sp>
          <p:nvSpPr>
            <p:cNvPr id="10415" name="直接连接符 10414"/>
            <p:cNvSpPr/>
            <p:nvPr/>
          </p:nvSpPr>
          <p:spPr>
            <a:xfrm flipH="1">
              <a:off x="3400" y="2976"/>
              <a:ext cx="2080" cy="0"/>
            </a:xfrm>
            <a:prstGeom prst="line">
              <a:avLst/>
            </a:prstGeom>
            <a:ln w="25400" cap="flat" cmpd="sng">
              <a:solidFill>
                <a:schemeClr val="tx1"/>
              </a:solidFill>
              <a:prstDash val="solid"/>
              <a:headEnd type="triangle" w="med" len="med"/>
              <a:tailEnd type="none" w="med" len="med"/>
            </a:ln>
          </p:spPr>
        </p:sp>
        <p:sp>
          <p:nvSpPr>
            <p:cNvPr id="10416" name="矩形 10415"/>
            <p:cNvSpPr/>
            <p:nvPr/>
          </p:nvSpPr>
          <p:spPr>
            <a:xfrm>
              <a:off x="4835" y="2780"/>
              <a:ext cx="519" cy="215"/>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Branch</a:t>
              </a:r>
              <a:endParaRPr lang="en-US" altLang="zh-CN" sz="1600" b="1">
                <a:latin typeface="Times New Roman" panose="02020603050405020304" pitchFamily="18" charset="0"/>
                <a:ea typeface="Times New Roman" panose="02020603050405020304" pitchFamily="18" charset="0"/>
              </a:endParaRPr>
            </a:p>
          </p:txBody>
        </p:sp>
        <p:sp>
          <p:nvSpPr>
            <p:cNvPr id="10417" name="直接连接符 10416"/>
            <p:cNvSpPr/>
            <p:nvPr/>
          </p:nvSpPr>
          <p:spPr>
            <a:xfrm flipH="1">
              <a:off x="4072" y="3168"/>
              <a:ext cx="1408" cy="0"/>
            </a:xfrm>
            <a:prstGeom prst="line">
              <a:avLst/>
            </a:prstGeom>
            <a:ln w="25400" cap="flat" cmpd="sng">
              <a:solidFill>
                <a:schemeClr val="tx1"/>
              </a:solidFill>
              <a:prstDash val="solid"/>
              <a:headEnd type="triangle" w="med" len="med"/>
              <a:tailEnd type="none" w="med" len="med"/>
            </a:ln>
          </p:spPr>
        </p:sp>
        <p:sp>
          <p:nvSpPr>
            <p:cNvPr id="10418" name="矩形 10417"/>
            <p:cNvSpPr/>
            <p:nvPr/>
          </p:nvSpPr>
          <p:spPr>
            <a:xfrm>
              <a:off x="4883" y="2972"/>
              <a:ext cx="427" cy="215"/>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Jump</a:t>
              </a:r>
              <a:endParaRPr lang="en-US" altLang="zh-CN" sz="1600" b="1">
                <a:latin typeface="Times New Roman" panose="02020603050405020304" pitchFamily="18" charset="0"/>
                <a:ea typeface="Times New Roman" panose="02020603050405020304" pitchFamily="18" charset="0"/>
              </a:endParaRPr>
            </a:p>
          </p:txBody>
        </p:sp>
        <p:sp>
          <p:nvSpPr>
            <p:cNvPr id="10419" name="直接连接符 10418"/>
            <p:cNvSpPr/>
            <p:nvPr/>
          </p:nvSpPr>
          <p:spPr>
            <a:xfrm flipH="1">
              <a:off x="712" y="2400"/>
              <a:ext cx="4768" cy="0"/>
            </a:xfrm>
            <a:prstGeom prst="line">
              <a:avLst/>
            </a:prstGeom>
            <a:ln w="25400" cap="flat" cmpd="sng">
              <a:solidFill>
                <a:schemeClr val="tx1"/>
              </a:solidFill>
              <a:prstDash val="solid"/>
              <a:headEnd type="triangle" w="med" len="med"/>
              <a:tailEnd type="none" w="med" len="med"/>
            </a:ln>
          </p:spPr>
        </p:sp>
        <p:sp>
          <p:nvSpPr>
            <p:cNvPr id="10420" name="矩形 10419"/>
            <p:cNvSpPr/>
            <p:nvPr/>
          </p:nvSpPr>
          <p:spPr>
            <a:xfrm>
              <a:off x="4787" y="2204"/>
              <a:ext cx="512" cy="21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RegDst</a:t>
              </a:r>
              <a:endParaRPr lang="en-US" altLang="zh-CN" sz="1600" b="1" err="1">
                <a:latin typeface="Times New Roman" panose="02020603050405020304" pitchFamily="18" charset="0"/>
                <a:ea typeface="Times New Roman" panose="02020603050405020304" pitchFamily="18" charset="0"/>
              </a:endParaRPr>
            </a:p>
          </p:txBody>
        </p:sp>
        <p:sp>
          <p:nvSpPr>
            <p:cNvPr id="10421" name="直接连接符 10420"/>
            <p:cNvSpPr/>
            <p:nvPr/>
          </p:nvSpPr>
          <p:spPr>
            <a:xfrm>
              <a:off x="4904" y="3408"/>
              <a:ext cx="537" cy="0"/>
            </a:xfrm>
            <a:prstGeom prst="line">
              <a:avLst/>
            </a:prstGeom>
            <a:ln w="25400" cap="flat" cmpd="sng">
              <a:solidFill>
                <a:schemeClr val="tx1"/>
              </a:solidFill>
              <a:prstDash val="solid"/>
              <a:headEnd type="none" w="med" len="med"/>
              <a:tailEnd type="triangle" w="med" len="med"/>
            </a:ln>
          </p:spPr>
        </p:sp>
        <p:sp>
          <p:nvSpPr>
            <p:cNvPr id="10422" name="矩形 10421"/>
            <p:cNvSpPr/>
            <p:nvPr/>
          </p:nvSpPr>
          <p:spPr>
            <a:xfrm>
              <a:off x="4835" y="3212"/>
              <a:ext cx="688" cy="215"/>
            </a:xfrm>
            <a:prstGeom prst="rect">
              <a:avLst/>
            </a:prstGeom>
            <a:noFill/>
            <a:ln w="12700">
              <a:noFill/>
            </a:ln>
          </p:spPr>
          <p:txBody>
            <a:bodyPr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ExtOp</a:t>
              </a:r>
              <a:endParaRPr lang="en-US" altLang="zh-CN" sz="1600" b="1" err="1">
                <a:latin typeface="Times New Roman" panose="02020603050405020304" pitchFamily="18" charset="0"/>
                <a:ea typeface="Times New Roman" panose="02020603050405020304" pitchFamily="18" charset="0"/>
              </a:endParaRPr>
            </a:p>
          </p:txBody>
        </p:sp>
        <p:sp>
          <p:nvSpPr>
            <p:cNvPr id="10423" name="直接连接符 10422"/>
            <p:cNvSpPr/>
            <p:nvPr/>
          </p:nvSpPr>
          <p:spPr>
            <a:xfrm flipH="1">
              <a:off x="712" y="3648"/>
              <a:ext cx="4768" cy="0"/>
            </a:xfrm>
            <a:prstGeom prst="line">
              <a:avLst/>
            </a:prstGeom>
            <a:ln w="25400" cap="flat" cmpd="sng">
              <a:solidFill>
                <a:schemeClr val="tx1"/>
              </a:solidFill>
              <a:prstDash val="solid"/>
              <a:headEnd type="triangle" w="med" len="med"/>
              <a:tailEnd type="none" w="med" len="med"/>
            </a:ln>
          </p:spPr>
        </p:sp>
        <p:sp>
          <p:nvSpPr>
            <p:cNvPr id="10424" name="矩形 10423"/>
            <p:cNvSpPr/>
            <p:nvPr/>
          </p:nvSpPr>
          <p:spPr>
            <a:xfrm>
              <a:off x="4643" y="3452"/>
              <a:ext cx="728" cy="21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ALUop</a:t>
              </a:r>
              <a:r>
                <a:rPr lang="en-US" altLang="zh-CN" sz="1600" b="1">
                  <a:latin typeface="Times New Roman" panose="02020603050405020304" pitchFamily="18" charset="0"/>
                  <a:ea typeface="Times New Roman" panose="02020603050405020304" pitchFamily="18" charset="0"/>
                </a:rPr>
                <a:t>&lt;2&gt;</a:t>
              </a:r>
              <a:endParaRPr lang="en-US" altLang="zh-CN" sz="1600" b="1">
                <a:latin typeface="Times New Roman" panose="02020603050405020304" pitchFamily="18" charset="0"/>
                <a:ea typeface="Times New Roman" panose="02020603050405020304" pitchFamily="18" charset="0"/>
              </a:endParaRPr>
            </a:p>
          </p:txBody>
        </p:sp>
        <p:sp>
          <p:nvSpPr>
            <p:cNvPr id="10425" name="直接连接符 10424"/>
            <p:cNvSpPr/>
            <p:nvPr/>
          </p:nvSpPr>
          <p:spPr>
            <a:xfrm flipH="1">
              <a:off x="1384" y="3840"/>
              <a:ext cx="4096" cy="0"/>
            </a:xfrm>
            <a:prstGeom prst="line">
              <a:avLst/>
            </a:prstGeom>
            <a:ln w="25400" cap="flat" cmpd="sng">
              <a:solidFill>
                <a:schemeClr val="tx1"/>
              </a:solidFill>
              <a:prstDash val="solid"/>
              <a:headEnd type="triangle" w="med" len="med"/>
              <a:tailEnd type="none" w="med" len="med"/>
            </a:ln>
          </p:spPr>
        </p:sp>
        <p:sp>
          <p:nvSpPr>
            <p:cNvPr id="10426" name="矩形 10425"/>
            <p:cNvSpPr/>
            <p:nvPr/>
          </p:nvSpPr>
          <p:spPr>
            <a:xfrm>
              <a:off x="4643" y="3644"/>
              <a:ext cx="728" cy="21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ALUop</a:t>
              </a:r>
              <a:r>
                <a:rPr lang="en-US" altLang="zh-CN" sz="1600" b="1">
                  <a:latin typeface="Times New Roman" panose="02020603050405020304" pitchFamily="18" charset="0"/>
                  <a:ea typeface="Times New Roman" panose="02020603050405020304" pitchFamily="18" charset="0"/>
                </a:rPr>
                <a:t>&lt;1&gt;</a:t>
              </a:r>
              <a:endParaRPr lang="en-US" altLang="zh-CN" sz="1600" b="1">
                <a:latin typeface="Times New Roman" panose="02020603050405020304" pitchFamily="18" charset="0"/>
                <a:ea typeface="Times New Roman" panose="02020603050405020304" pitchFamily="18" charset="0"/>
              </a:endParaRPr>
            </a:p>
          </p:txBody>
        </p:sp>
        <p:sp>
          <p:nvSpPr>
            <p:cNvPr id="10427" name="直接连接符 10426"/>
            <p:cNvSpPr/>
            <p:nvPr/>
          </p:nvSpPr>
          <p:spPr>
            <a:xfrm flipH="1">
              <a:off x="3400" y="4032"/>
              <a:ext cx="2080" cy="0"/>
            </a:xfrm>
            <a:prstGeom prst="line">
              <a:avLst/>
            </a:prstGeom>
            <a:ln w="25400" cap="flat" cmpd="sng">
              <a:solidFill>
                <a:schemeClr val="tx1"/>
              </a:solidFill>
              <a:prstDash val="solid"/>
              <a:headEnd type="triangle" w="med" len="med"/>
              <a:tailEnd type="none" w="med" len="med"/>
            </a:ln>
          </p:spPr>
        </p:sp>
        <p:sp>
          <p:nvSpPr>
            <p:cNvPr id="10428" name="矩形 10427"/>
            <p:cNvSpPr/>
            <p:nvPr/>
          </p:nvSpPr>
          <p:spPr>
            <a:xfrm>
              <a:off x="4643" y="3836"/>
              <a:ext cx="728" cy="215"/>
            </a:xfrm>
            <a:prstGeom prst="rect">
              <a:avLst/>
            </a:prstGeom>
            <a:noFill/>
            <a:ln w="12700">
              <a:noFill/>
            </a:ln>
          </p:spPr>
          <p:txBody>
            <a:bodyPr wrap="none" lIns="90488" tIns="44450" rIns="90488" bIns="44450">
              <a:spAutoFit/>
            </a:bodyPr>
            <a:lstStyle/>
            <a:p>
              <a:pPr lvl="0"/>
              <a:r>
                <a:rPr lang="en-US" altLang="zh-CN" sz="1600" b="1" err="1">
                  <a:latin typeface="Times New Roman" panose="02020603050405020304" pitchFamily="18" charset="0"/>
                  <a:ea typeface="Times New Roman" panose="02020603050405020304" pitchFamily="18" charset="0"/>
                </a:rPr>
                <a:t>ALUop</a:t>
              </a:r>
              <a:r>
                <a:rPr lang="en-US" altLang="zh-CN" sz="1600" b="1">
                  <a:latin typeface="Times New Roman" panose="02020603050405020304" pitchFamily="18" charset="0"/>
                  <a:ea typeface="Times New Roman" panose="02020603050405020304" pitchFamily="18" charset="0"/>
                </a:rPr>
                <a:t>&lt;0&gt;</a:t>
              </a:r>
              <a:endParaRPr lang="en-US" altLang="zh-CN" sz="1600" b="1">
                <a:latin typeface="Times New Roman" panose="02020603050405020304" pitchFamily="18" charset="0"/>
                <a:ea typeface="Times New Roman" panose="02020603050405020304" pitchFamily="18" charset="0"/>
              </a:endParaRPr>
            </a:p>
          </p:txBody>
        </p:sp>
        <p:sp>
          <p:nvSpPr>
            <p:cNvPr id="10429" name="直接连接符 10428"/>
            <p:cNvSpPr/>
            <p:nvPr/>
          </p:nvSpPr>
          <p:spPr>
            <a:xfrm flipH="1">
              <a:off x="1384" y="2064"/>
              <a:ext cx="2800" cy="0"/>
            </a:xfrm>
            <a:prstGeom prst="line">
              <a:avLst/>
            </a:prstGeom>
            <a:ln w="25400" cap="flat" cmpd="sng">
              <a:solidFill>
                <a:schemeClr val="tx1"/>
              </a:solidFill>
              <a:prstDash val="solid"/>
              <a:headEnd type="none" w="med" len="med"/>
              <a:tailEnd type="none" w="med" len="med"/>
            </a:ln>
          </p:spPr>
        </p:sp>
        <p:sp>
          <p:nvSpPr>
            <p:cNvPr id="10430" name="直接连接符 10429"/>
            <p:cNvSpPr/>
            <p:nvPr/>
          </p:nvSpPr>
          <p:spPr>
            <a:xfrm flipH="1">
              <a:off x="2056" y="2160"/>
              <a:ext cx="2176" cy="0"/>
            </a:xfrm>
            <a:prstGeom prst="line">
              <a:avLst/>
            </a:prstGeom>
            <a:ln w="25400" cap="flat" cmpd="sng">
              <a:solidFill>
                <a:schemeClr val="tx1"/>
              </a:solidFill>
              <a:prstDash val="solid"/>
              <a:headEnd type="none" w="med" len="med"/>
              <a:tailEnd type="none" w="med" len="med"/>
            </a:ln>
          </p:spPr>
        </p:sp>
        <p:sp>
          <p:nvSpPr>
            <p:cNvPr id="10431" name="直接连接符 10430"/>
            <p:cNvSpPr/>
            <p:nvPr/>
          </p:nvSpPr>
          <p:spPr>
            <a:xfrm flipH="1">
              <a:off x="2728" y="2256"/>
              <a:ext cx="1456" cy="0"/>
            </a:xfrm>
            <a:prstGeom prst="line">
              <a:avLst/>
            </a:prstGeom>
            <a:ln w="25400" cap="flat" cmpd="sng">
              <a:solidFill>
                <a:schemeClr val="tx1"/>
              </a:solidFill>
              <a:prstDash val="solid"/>
              <a:headEnd type="none" w="med" len="med"/>
              <a:tailEnd type="none" w="med" len="med"/>
            </a:ln>
          </p:spPr>
        </p:sp>
        <p:sp>
          <p:nvSpPr>
            <p:cNvPr id="10432" name="椭圆 10431"/>
            <p:cNvSpPr/>
            <p:nvPr/>
          </p:nvSpPr>
          <p:spPr>
            <a:xfrm>
              <a:off x="1348" y="2020"/>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33" name="椭圆 10432"/>
            <p:cNvSpPr/>
            <p:nvPr/>
          </p:nvSpPr>
          <p:spPr>
            <a:xfrm>
              <a:off x="2020" y="2116"/>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34" name="椭圆 10433"/>
            <p:cNvSpPr/>
            <p:nvPr/>
          </p:nvSpPr>
          <p:spPr>
            <a:xfrm>
              <a:off x="2692" y="2212"/>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35" name="椭圆 10434"/>
            <p:cNvSpPr/>
            <p:nvPr/>
          </p:nvSpPr>
          <p:spPr>
            <a:xfrm>
              <a:off x="676" y="2356"/>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36" name="椭圆 10435"/>
            <p:cNvSpPr/>
            <p:nvPr/>
          </p:nvSpPr>
          <p:spPr>
            <a:xfrm>
              <a:off x="2020" y="2548"/>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37" name="椭圆 10436"/>
            <p:cNvSpPr/>
            <p:nvPr/>
          </p:nvSpPr>
          <p:spPr>
            <a:xfrm>
              <a:off x="2692" y="2740"/>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38" name="椭圆 10437"/>
            <p:cNvSpPr/>
            <p:nvPr/>
          </p:nvSpPr>
          <p:spPr>
            <a:xfrm>
              <a:off x="3364" y="2932"/>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39" name="椭圆 10438"/>
            <p:cNvSpPr/>
            <p:nvPr/>
          </p:nvSpPr>
          <p:spPr>
            <a:xfrm>
              <a:off x="4036" y="3124"/>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40" name="直接连接符 10439"/>
            <p:cNvSpPr/>
            <p:nvPr/>
          </p:nvSpPr>
          <p:spPr>
            <a:xfrm flipH="1">
              <a:off x="2056" y="3360"/>
              <a:ext cx="2176" cy="0"/>
            </a:xfrm>
            <a:prstGeom prst="line">
              <a:avLst/>
            </a:prstGeom>
            <a:ln w="25400" cap="flat" cmpd="sng">
              <a:solidFill>
                <a:schemeClr val="tx1"/>
              </a:solidFill>
              <a:prstDash val="solid"/>
              <a:headEnd type="none" w="med" len="med"/>
              <a:tailEnd type="none" w="med" len="med"/>
            </a:ln>
          </p:spPr>
        </p:sp>
        <p:sp>
          <p:nvSpPr>
            <p:cNvPr id="10441" name="直接连接符 10440"/>
            <p:cNvSpPr/>
            <p:nvPr/>
          </p:nvSpPr>
          <p:spPr>
            <a:xfrm flipH="1">
              <a:off x="2728" y="3456"/>
              <a:ext cx="1504" cy="0"/>
            </a:xfrm>
            <a:prstGeom prst="line">
              <a:avLst/>
            </a:prstGeom>
            <a:ln w="25400" cap="flat" cmpd="sng">
              <a:solidFill>
                <a:schemeClr val="tx1"/>
              </a:solidFill>
              <a:prstDash val="solid"/>
              <a:headEnd type="none" w="med" len="med"/>
              <a:tailEnd type="none" w="med" len="med"/>
            </a:ln>
          </p:spPr>
        </p:sp>
        <p:sp>
          <p:nvSpPr>
            <p:cNvPr id="10442" name="椭圆 10441"/>
            <p:cNvSpPr/>
            <p:nvPr/>
          </p:nvSpPr>
          <p:spPr>
            <a:xfrm>
              <a:off x="2692" y="3412"/>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43" name="椭圆 10442"/>
            <p:cNvSpPr/>
            <p:nvPr/>
          </p:nvSpPr>
          <p:spPr>
            <a:xfrm>
              <a:off x="2020" y="3316"/>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44" name="椭圆 10443"/>
            <p:cNvSpPr/>
            <p:nvPr/>
          </p:nvSpPr>
          <p:spPr>
            <a:xfrm>
              <a:off x="676" y="3604"/>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45" name="椭圆 10444"/>
            <p:cNvSpPr/>
            <p:nvPr/>
          </p:nvSpPr>
          <p:spPr>
            <a:xfrm>
              <a:off x="1348" y="3796"/>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sp>
          <p:nvSpPr>
            <p:cNvPr id="10446" name="椭圆 10445"/>
            <p:cNvSpPr/>
            <p:nvPr/>
          </p:nvSpPr>
          <p:spPr>
            <a:xfrm>
              <a:off x="3364" y="3988"/>
              <a:ext cx="88" cy="88"/>
            </a:xfrm>
            <a:prstGeom prst="ellipse">
              <a:avLst/>
            </a:prstGeom>
            <a:solidFill>
              <a:schemeClr val="tx1"/>
            </a:solidFill>
            <a:ln w="12700" cap="flat" cmpd="sng">
              <a:solidFill>
                <a:schemeClr val="tx1"/>
              </a:solidFill>
              <a:prstDash val="solid"/>
              <a:headEnd type="none" w="med" len="med"/>
              <a:tailEnd type="none" w="med" len="med"/>
            </a:ln>
          </p:spPr>
          <p:txBody>
            <a:bodyPr/>
            <a:lstStyle/>
            <a:p>
              <a:endParaRPr lang="zh-CN" altLang="en-US"/>
            </a:p>
          </p:txBody>
        </p:sp>
      </p:gr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Summary</a:t>
            </a:r>
            <a:endParaRPr lang="zh-CN" altLang="en-US" dirty="0"/>
          </a:p>
        </p:txBody>
      </p:sp>
      <p:sp>
        <p:nvSpPr>
          <p:cNvPr id="7" name="内容占位符 6"/>
          <p:cNvSpPr>
            <a:spLocks noGrp="1"/>
          </p:cNvSpPr>
          <p:nvPr>
            <p:ph sz="quarter" idx="13"/>
          </p:nvPr>
        </p:nvSpPr>
        <p:spPr/>
        <p:txBody>
          <a:bodyPr/>
          <a:lstStyle/>
          <a:p>
            <a:r>
              <a:rPr lang="en-US" altLang="zh-CN"/>
              <a:t>7</a:t>
            </a:r>
            <a:endParaRPr lang="en-US" altLang="zh-CN"/>
          </a:p>
        </p:txBody>
      </p:sp>
      <p:sp>
        <p:nvSpPr>
          <p:cNvPr id="54275" name="文本占位符 54274"/>
          <p:cNvSpPr>
            <a:spLocks noGrp="1"/>
          </p:cNvSpPr>
          <p:nvPr>
            <p:ph type="body" idx="1"/>
          </p:nvPr>
        </p:nvSpPr>
        <p:spPr>
          <a:xfrm>
            <a:off x="533400" y="1143000"/>
            <a:ext cx="8153400" cy="4653915"/>
          </a:xfrm>
          <a:ln w="12700"/>
        </p:spPr>
        <p:txBody>
          <a:bodyPr vert="horz" wrap="square" lIns="63500" tIns="25400" rIns="63500" bIns="25400" anchor="t">
            <a:spAutoFit/>
          </a:bodyPr>
          <a:lstStyle/>
          <a:p>
            <a:pPr>
              <a:lnSpc>
                <a:spcPct val="85000"/>
              </a:lnSpc>
              <a:spcBef>
                <a:spcPct val="100000"/>
              </a:spcBef>
              <a:buClr>
                <a:srgbClr val="290CFC"/>
              </a:buClr>
              <a:buFont typeface="Wingdings" panose="05000000000000000000" charset="0"/>
              <a:buChar char="Ø"/>
            </a:pPr>
            <a:r>
              <a:rPr lang="en-US" altLang="zh-CN" sz="2400"/>
              <a:t>Disadvantages of the Single Cycle Processor</a:t>
            </a:r>
            <a:endParaRPr lang="en-US" altLang="zh-CN"/>
          </a:p>
          <a:p>
            <a:pPr lvl="1">
              <a:buClr>
                <a:srgbClr val="290CFC"/>
              </a:buClr>
              <a:buFont typeface="Wingdings" panose="05000000000000000000" charset="0"/>
              <a:buChar char="Ø"/>
            </a:pPr>
            <a:r>
              <a:rPr lang="en-US" altLang="zh-CN" sz="2000"/>
              <a:t>Long cycle time</a:t>
            </a:r>
            <a:endParaRPr lang="en-US" altLang="zh-CN" sz="2000"/>
          </a:p>
          <a:p>
            <a:pPr lvl="1">
              <a:buClr>
                <a:srgbClr val="290CFC"/>
              </a:buClr>
              <a:buFont typeface="Wingdings" panose="05000000000000000000" charset="0"/>
              <a:buChar char="Ø"/>
            </a:pPr>
            <a:r>
              <a:rPr lang="en-US" altLang="zh-CN" sz="2000"/>
              <a:t>Cycle time is too long for all instructions except the Load</a:t>
            </a:r>
            <a:endParaRPr lang="en-US" altLang="zh-CN" sz="2000"/>
          </a:p>
          <a:p>
            <a:pPr>
              <a:lnSpc>
                <a:spcPct val="85000"/>
              </a:lnSpc>
              <a:spcBef>
                <a:spcPct val="100000"/>
              </a:spcBef>
              <a:buClr>
                <a:srgbClr val="290CFC"/>
              </a:buClr>
              <a:buFont typeface="Wingdings" panose="05000000000000000000" charset="0"/>
              <a:buChar char="Ø"/>
            </a:pPr>
            <a:r>
              <a:rPr lang="en-US" altLang="zh-CN" sz="2400"/>
              <a:t>Multiple Cycle Processor:</a:t>
            </a:r>
            <a:endParaRPr lang="en-US" altLang="zh-CN"/>
          </a:p>
          <a:p>
            <a:pPr lvl="1">
              <a:buClr>
                <a:srgbClr val="290CFC"/>
              </a:buClr>
              <a:buFont typeface="Wingdings" panose="05000000000000000000" charset="0"/>
              <a:buChar char="Ø"/>
            </a:pPr>
            <a:r>
              <a:rPr lang="en-US" altLang="zh-CN" sz="2000"/>
              <a:t>Divide the instructions into smaller steps</a:t>
            </a:r>
            <a:endParaRPr lang="en-US" altLang="zh-CN" sz="2000"/>
          </a:p>
          <a:p>
            <a:pPr lvl="1">
              <a:buClr>
                <a:srgbClr val="290CFC"/>
              </a:buClr>
              <a:buFont typeface="Wingdings" panose="05000000000000000000" charset="0"/>
              <a:buChar char="Ø"/>
            </a:pPr>
            <a:r>
              <a:rPr lang="en-US" altLang="zh-CN" sz="2000"/>
              <a:t>Execute each step (instead of the entire instruction) in one cycle</a:t>
            </a:r>
            <a:endParaRPr lang="en-US" altLang="zh-CN"/>
          </a:p>
          <a:p>
            <a:pPr>
              <a:buClr>
                <a:srgbClr val="290CFC"/>
              </a:buClr>
              <a:buFont typeface="Wingdings" panose="05000000000000000000" charset="0"/>
              <a:buChar char="Ø"/>
            </a:pPr>
            <a:r>
              <a:rPr lang="en-US" altLang="zh-CN" sz="2400"/>
              <a:t>Partition datapath into equal size chunks to minimize cycle time</a:t>
            </a:r>
            <a:endParaRPr lang="en-US" altLang="zh-CN" sz="2400"/>
          </a:p>
          <a:p>
            <a:pPr lvl="1">
              <a:buClr>
                <a:srgbClr val="290CFC"/>
              </a:buClr>
              <a:buFont typeface="Wingdings" panose="05000000000000000000" charset="0"/>
              <a:buChar char="Ø"/>
            </a:pPr>
            <a:r>
              <a:rPr lang="en-US" altLang="zh-CN"/>
              <a:t>~10 levels of logic between latches</a:t>
            </a:r>
            <a:endParaRPr lang="en-US" altLang="zh-CN"/>
          </a:p>
          <a:p>
            <a:pPr>
              <a:buClr>
                <a:srgbClr val="290CFC"/>
              </a:buClr>
              <a:buFont typeface="Wingdings" panose="05000000000000000000" charset="0"/>
              <a:buChar char="Ø"/>
            </a:pPr>
            <a:r>
              <a:rPr lang="en-US" altLang="zh-CN" sz="2400"/>
              <a:t>Follow same 5-step method for designing “real” processor</a:t>
            </a:r>
            <a:endParaRPr lang="en-US" altLang="zh-CN"/>
          </a:p>
        </p:txBody>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219200" y="64770"/>
            <a:ext cx="7690485" cy="649605"/>
          </a:xfrm>
        </p:spPr>
        <p:txBody>
          <a:bodyPr/>
          <a:lstStyle/>
          <a:p>
            <a:r>
              <a:rPr lang="en-US" altLang="zh-CN">
                <a:sym typeface="+mn-ea"/>
              </a:rPr>
              <a:t>Recap: Systematic Generation of Control</a:t>
            </a:r>
            <a:endParaRPr lang="zh-CN" altLang="en-US" dirty="0"/>
          </a:p>
        </p:txBody>
      </p:sp>
      <p:sp>
        <p:nvSpPr>
          <p:cNvPr id="7" name="内容占位符 6"/>
          <p:cNvSpPr>
            <a:spLocks noGrp="1"/>
          </p:cNvSpPr>
          <p:nvPr>
            <p:ph sz="quarter" idx="13"/>
          </p:nvPr>
        </p:nvSpPr>
        <p:spPr>
          <a:xfrm>
            <a:off x="304800" y="116837"/>
            <a:ext cx="1066800" cy="568325"/>
          </a:xfrm>
        </p:spPr>
        <p:txBody>
          <a:bodyPr/>
          <a:lstStyle/>
          <a:p>
            <a:r>
              <a:rPr lang="en-US" altLang="zh-CN" dirty="0"/>
              <a:t>1.5</a:t>
            </a:r>
            <a:endParaRPr lang="zh-CN" altLang="en-US" dirty="0"/>
          </a:p>
        </p:txBody>
      </p:sp>
      <p:sp>
        <p:nvSpPr>
          <p:cNvPr id="12291" name="文本占位符 12290"/>
          <p:cNvSpPr>
            <a:spLocks noGrp="1"/>
          </p:cNvSpPr>
          <p:nvPr>
            <p:ph type="body" idx="1"/>
          </p:nvPr>
        </p:nvSpPr>
        <p:spPr>
          <a:xfrm>
            <a:off x="533400" y="4724400"/>
            <a:ext cx="8153400" cy="2025650"/>
          </a:xfrm>
          <a:ln w="12700"/>
        </p:spPr>
        <p:txBody>
          <a:bodyPr vert="horz" wrap="square" lIns="63500" tIns="25400" rIns="63500" bIns="25400" anchor="t">
            <a:spAutoFit/>
          </a:bodyPr>
          <a:lstStyle/>
          <a:p>
            <a:pPr>
              <a:spcBef>
                <a:spcPct val="65000"/>
              </a:spcBef>
              <a:buClr>
                <a:srgbClr val="290CFC"/>
              </a:buClr>
              <a:buFont typeface="Wingdings" panose="05000000000000000000" charset="0"/>
              <a:buChar char="Ø"/>
            </a:pPr>
            <a:r>
              <a:rPr lang="en-US" altLang="zh-CN" sz="2400"/>
              <a:t>In our single-cycle processor, each instruction is realized by exactly one control command or “</a:t>
            </a:r>
            <a:r>
              <a:rPr lang="en-US" altLang="zh-CN" sz="2400" i="1"/>
              <a:t>microinstruction”</a:t>
            </a:r>
            <a:endParaRPr lang="en-US" altLang="zh-CN" sz="2400"/>
          </a:p>
          <a:p>
            <a:pPr lvl="1"/>
            <a:r>
              <a:rPr lang="en-US" altLang="zh-CN" sz="2400">
                <a:solidFill>
                  <a:srgbClr val="000066"/>
                </a:solidFill>
              </a:rPr>
              <a:t>in general, the controller is a finite state machine</a:t>
            </a:r>
            <a:endParaRPr lang="en-US" altLang="zh-CN" sz="2400">
              <a:solidFill>
                <a:srgbClr val="000066"/>
              </a:solidFill>
            </a:endParaRPr>
          </a:p>
          <a:p>
            <a:pPr lvl="1"/>
            <a:r>
              <a:rPr lang="en-US" altLang="zh-CN" sz="2400">
                <a:solidFill>
                  <a:srgbClr val="000066"/>
                </a:solidFill>
              </a:rPr>
              <a:t>microinstruction can also control sequencing (see later)</a:t>
            </a:r>
            <a:endParaRPr lang="en-US" altLang="zh-CN" sz="2400">
              <a:solidFill>
                <a:srgbClr val="000066"/>
              </a:solidFill>
            </a:endParaRPr>
          </a:p>
        </p:txBody>
      </p:sp>
      <p:sp>
        <p:nvSpPr>
          <p:cNvPr id="12292" name="矩形 12291"/>
          <p:cNvSpPr/>
          <p:nvPr/>
        </p:nvSpPr>
        <p:spPr>
          <a:xfrm>
            <a:off x="3136900" y="927100"/>
            <a:ext cx="2946400" cy="13462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2293" name="矩形 12292"/>
          <p:cNvSpPr/>
          <p:nvPr/>
        </p:nvSpPr>
        <p:spPr>
          <a:xfrm>
            <a:off x="3636963" y="1190625"/>
            <a:ext cx="2276475" cy="6508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Control Logic / Store</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(PLA, ROM)</a:t>
            </a:r>
            <a:endParaRPr lang="en-US" altLang="zh-CN" sz="1800">
              <a:latin typeface="Arial" panose="020B0604020202020204" pitchFamily="34" charset="0"/>
              <a:ea typeface="Times New Roman" panose="02020603050405020304" pitchFamily="18" charset="0"/>
            </a:endParaRPr>
          </a:p>
        </p:txBody>
      </p:sp>
      <p:sp>
        <p:nvSpPr>
          <p:cNvPr id="12294" name="矩形 12293"/>
          <p:cNvSpPr/>
          <p:nvPr/>
        </p:nvSpPr>
        <p:spPr>
          <a:xfrm>
            <a:off x="2189163" y="1136650"/>
            <a:ext cx="927100" cy="346075"/>
          </a:xfrm>
          <a:prstGeom prst="rect">
            <a:avLst/>
          </a:prstGeom>
          <a:noFill/>
          <a:ln w="12700">
            <a:noFill/>
          </a:ln>
        </p:spPr>
        <p:txBody>
          <a:bodyPr wrap="none" lIns="90488" tIns="44450" rIns="90488" bIns="44450">
            <a:spAutoFit/>
          </a:bodyPr>
          <a:lstStyle/>
          <a:p>
            <a:pPr lvl="0"/>
            <a:r>
              <a:rPr lang="en-US" altLang="zh-CN" sz="1600" err="1">
                <a:latin typeface="Arial" panose="020B0604020202020204" pitchFamily="34" charset="0"/>
                <a:ea typeface="Times New Roman" panose="02020603050405020304" pitchFamily="18" charset="0"/>
              </a:rPr>
              <a:t>OPcode</a:t>
            </a:r>
            <a:endParaRPr lang="en-US" altLang="zh-CN" sz="1600" err="1">
              <a:latin typeface="Arial" panose="020B0604020202020204" pitchFamily="34" charset="0"/>
              <a:ea typeface="Times New Roman" panose="02020603050405020304" pitchFamily="18" charset="0"/>
            </a:endParaRPr>
          </a:p>
        </p:txBody>
      </p:sp>
      <p:sp>
        <p:nvSpPr>
          <p:cNvPr id="12295" name="直接连接符 12294"/>
          <p:cNvSpPr/>
          <p:nvPr/>
        </p:nvSpPr>
        <p:spPr>
          <a:xfrm>
            <a:off x="2222500" y="1524000"/>
            <a:ext cx="889000" cy="0"/>
          </a:xfrm>
          <a:prstGeom prst="line">
            <a:avLst/>
          </a:prstGeom>
          <a:ln w="25400" cap="flat" cmpd="sng">
            <a:solidFill>
              <a:schemeClr val="tx1"/>
            </a:solidFill>
            <a:prstDash val="solid"/>
            <a:headEnd type="none" w="med" len="med"/>
            <a:tailEnd type="triangle" w="med" len="med"/>
          </a:ln>
        </p:spPr>
      </p:sp>
      <p:sp>
        <p:nvSpPr>
          <p:cNvPr id="12296" name="矩形 12295"/>
          <p:cNvSpPr/>
          <p:nvPr/>
        </p:nvSpPr>
        <p:spPr>
          <a:xfrm>
            <a:off x="3136900" y="1993900"/>
            <a:ext cx="2946400" cy="1270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2297" name="直接连接符 12296"/>
          <p:cNvSpPr/>
          <p:nvPr/>
        </p:nvSpPr>
        <p:spPr>
          <a:xfrm>
            <a:off x="3276600" y="1993900"/>
            <a:ext cx="0" cy="127000"/>
          </a:xfrm>
          <a:prstGeom prst="line">
            <a:avLst/>
          </a:prstGeom>
          <a:ln w="25400" cap="flat" cmpd="sng">
            <a:solidFill>
              <a:schemeClr val="tx1"/>
            </a:solidFill>
            <a:prstDash val="solid"/>
            <a:headEnd type="none" w="med" len="med"/>
            <a:tailEnd type="none" w="med" len="med"/>
          </a:ln>
        </p:spPr>
      </p:sp>
      <p:sp>
        <p:nvSpPr>
          <p:cNvPr id="12298" name="直接连接符 12297"/>
          <p:cNvSpPr/>
          <p:nvPr/>
        </p:nvSpPr>
        <p:spPr>
          <a:xfrm>
            <a:off x="3505200" y="1993900"/>
            <a:ext cx="0" cy="127000"/>
          </a:xfrm>
          <a:prstGeom prst="line">
            <a:avLst/>
          </a:prstGeom>
          <a:ln w="25400" cap="flat" cmpd="sng">
            <a:solidFill>
              <a:schemeClr val="tx1"/>
            </a:solidFill>
            <a:prstDash val="solid"/>
            <a:headEnd type="none" w="med" len="med"/>
            <a:tailEnd type="none" w="med" len="med"/>
          </a:ln>
        </p:spPr>
      </p:sp>
      <p:sp>
        <p:nvSpPr>
          <p:cNvPr id="12299" name="直接连接符 12298"/>
          <p:cNvSpPr/>
          <p:nvPr/>
        </p:nvSpPr>
        <p:spPr>
          <a:xfrm>
            <a:off x="3657600" y="1993900"/>
            <a:ext cx="0" cy="127000"/>
          </a:xfrm>
          <a:prstGeom prst="line">
            <a:avLst/>
          </a:prstGeom>
          <a:ln w="25400" cap="flat" cmpd="sng">
            <a:solidFill>
              <a:schemeClr val="tx1"/>
            </a:solidFill>
            <a:prstDash val="solid"/>
            <a:headEnd type="none" w="med" len="med"/>
            <a:tailEnd type="none" w="med" len="med"/>
          </a:ln>
        </p:spPr>
      </p:sp>
      <p:sp>
        <p:nvSpPr>
          <p:cNvPr id="12300" name="直接连接符 12299"/>
          <p:cNvSpPr/>
          <p:nvPr/>
        </p:nvSpPr>
        <p:spPr>
          <a:xfrm>
            <a:off x="3886200" y="1993900"/>
            <a:ext cx="0" cy="127000"/>
          </a:xfrm>
          <a:prstGeom prst="line">
            <a:avLst/>
          </a:prstGeom>
          <a:ln w="25400" cap="flat" cmpd="sng">
            <a:solidFill>
              <a:schemeClr val="tx1"/>
            </a:solidFill>
            <a:prstDash val="solid"/>
            <a:headEnd type="none" w="med" len="med"/>
            <a:tailEnd type="none" w="med" len="med"/>
          </a:ln>
        </p:spPr>
      </p:sp>
      <p:sp>
        <p:nvSpPr>
          <p:cNvPr id="12301" name="直接连接符 12300"/>
          <p:cNvSpPr/>
          <p:nvPr/>
        </p:nvSpPr>
        <p:spPr>
          <a:xfrm>
            <a:off x="4114800" y="1993900"/>
            <a:ext cx="0" cy="127000"/>
          </a:xfrm>
          <a:prstGeom prst="line">
            <a:avLst/>
          </a:prstGeom>
          <a:ln w="25400" cap="flat" cmpd="sng">
            <a:solidFill>
              <a:schemeClr val="tx1"/>
            </a:solidFill>
            <a:prstDash val="solid"/>
            <a:headEnd type="none" w="med" len="med"/>
            <a:tailEnd type="none" w="med" len="med"/>
          </a:ln>
        </p:spPr>
      </p:sp>
      <p:sp>
        <p:nvSpPr>
          <p:cNvPr id="12302" name="直接连接符 12301"/>
          <p:cNvSpPr/>
          <p:nvPr/>
        </p:nvSpPr>
        <p:spPr>
          <a:xfrm>
            <a:off x="4343400" y="1993900"/>
            <a:ext cx="0" cy="127000"/>
          </a:xfrm>
          <a:prstGeom prst="line">
            <a:avLst/>
          </a:prstGeom>
          <a:ln w="25400" cap="flat" cmpd="sng">
            <a:solidFill>
              <a:schemeClr val="tx1"/>
            </a:solidFill>
            <a:prstDash val="solid"/>
            <a:headEnd type="none" w="med" len="med"/>
            <a:tailEnd type="none" w="med" len="med"/>
          </a:ln>
        </p:spPr>
      </p:sp>
      <p:sp>
        <p:nvSpPr>
          <p:cNvPr id="12303" name="直接连接符 12302"/>
          <p:cNvSpPr/>
          <p:nvPr/>
        </p:nvSpPr>
        <p:spPr>
          <a:xfrm>
            <a:off x="4572000" y="1993900"/>
            <a:ext cx="0" cy="127000"/>
          </a:xfrm>
          <a:prstGeom prst="line">
            <a:avLst/>
          </a:prstGeom>
          <a:ln w="25400" cap="flat" cmpd="sng">
            <a:solidFill>
              <a:schemeClr val="tx1"/>
            </a:solidFill>
            <a:prstDash val="solid"/>
            <a:headEnd type="none" w="med" len="med"/>
            <a:tailEnd type="none" w="med" len="med"/>
          </a:ln>
        </p:spPr>
      </p:sp>
      <p:sp>
        <p:nvSpPr>
          <p:cNvPr id="12304" name="直接连接符 12303"/>
          <p:cNvSpPr/>
          <p:nvPr/>
        </p:nvSpPr>
        <p:spPr>
          <a:xfrm>
            <a:off x="4800600" y="1993900"/>
            <a:ext cx="0" cy="127000"/>
          </a:xfrm>
          <a:prstGeom prst="line">
            <a:avLst/>
          </a:prstGeom>
          <a:ln w="25400" cap="flat" cmpd="sng">
            <a:solidFill>
              <a:schemeClr val="tx1"/>
            </a:solidFill>
            <a:prstDash val="solid"/>
            <a:headEnd type="none" w="med" len="med"/>
            <a:tailEnd type="none" w="med" len="med"/>
          </a:ln>
        </p:spPr>
      </p:sp>
      <p:sp>
        <p:nvSpPr>
          <p:cNvPr id="12305" name="直接连接符 12304"/>
          <p:cNvSpPr/>
          <p:nvPr/>
        </p:nvSpPr>
        <p:spPr>
          <a:xfrm>
            <a:off x="5029200" y="1993900"/>
            <a:ext cx="0" cy="127000"/>
          </a:xfrm>
          <a:prstGeom prst="line">
            <a:avLst/>
          </a:prstGeom>
          <a:ln w="25400" cap="flat" cmpd="sng">
            <a:solidFill>
              <a:schemeClr val="tx1"/>
            </a:solidFill>
            <a:prstDash val="solid"/>
            <a:headEnd type="none" w="med" len="med"/>
            <a:tailEnd type="none" w="med" len="med"/>
          </a:ln>
        </p:spPr>
      </p:sp>
      <p:sp>
        <p:nvSpPr>
          <p:cNvPr id="12306" name="直接连接符 12305"/>
          <p:cNvSpPr/>
          <p:nvPr/>
        </p:nvSpPr>
        <p:spPr>
          <a:xfrm>
            <a:off x="5257800" y="1993900"/>
            <a:ext cx="0" cy="127000"/>
          </a:xfrm>
          <a:prstGeom prst="line">
            <a:avLst/>
          </a:prstGeom>
          <a:ln w="25400" cap="flat" cmpd="sng">
            <a:solidFill>
              <a:schemeClr val="tx1"/>
            </a:solidFill>
            <a:prstDash val="solid"/>
            <a:headEnd type="none" w="med" len="med"/>
            <a:tailEnd type="none" w="med" len="med"/>
          </a:ln>
        </p:spPr>
      </p:sp>
      <p:sp>
        <p:nvSpPr>
          <p:cNvPr id="12307" name="直接连接符 12306"/>
          <p:cNvSpPr/>
          <p:nvPr/>
        </p:nvSpPr>
        <p:spPr>
          <a:xfrm>
            <a:off x="5486400" y="1993900"/>
            <a:ext cx="0" cy="127000"/>
          </a:xfrm>
          <a:prstGeom prst="line">
            <a:avLst/>
          </a:prstGeom>
          <a:ln w="25400" cap="flat" cmpd="sng">
            <a:solidFill>
              <a:schemeClr val="tx1"/>
            </a:solidFill>
            <a:prstDash val="solid"/>
            <a:headEnd type="none" w="med" len="med"/>
            <a:tailEnd type="none" w="med" len="med"/>
          </a:ln>
        </p:spPr>
      </p:sp>
      <p:sp>
        <p:nvSpPr>
          <p:cNvPr id="12308" name="直接连接符 12307"/>
          <p:cNvSpPr/>
          <p:nvPr/>
        </p:nvSpPr>
        <p:spPr>
          <a:xfrm>
            <a:off x="5715000" y="1993900"/>
            <a:ext cx="0" cy="127000"/>
          </a:xfrm>
          <a:prstGeom prst="line">
            <a:avLst/>
          </a:prstGeom>
          <a:ln w="25400" cap="flat" cmpd="sng">
            <a:solidFill>
              <a:schemeClr val="tx1"/>
            </a:solidFill>
            <a:prstDash val="solid"/>
            <a:headEnd type="none" w="med" len="med"/>
            <a:tailEnd type="none" w="med" len="med"/>
          </a:ln>
        </p:spPr>
      </p:sp>
      <p:sp>
        <p:nvSpPr>
          <p:cNvPr id="12309" name="矩形 12308"/>
          <p:cNvSpPr/>
          <p:nvPr/>
        </p:nvSpPr>
        <p:spPr>
          <a:xfrm>
            <a:off x="1003300" y="3365500"/>
            <a:ext cx="5384800" cy="11938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2310" name="矩形 12309"/>
          <p:cNvSpPr/>
          <p:nvPr/>
        </p:nvSpPr>
        <p:spPr>
          <a:xfrm>
            <a:off x="2798763" y="3705225"/>
            <a:ext cx="11207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Datapath</a:t>
            </a:r>
            <a:endParaRPr lang="en-US" altLang="zh-CN" sz="1800">
              <a:latin typeface="Arial" panose="020B0604020202020204" pitchFamily="34" charset="0"/>
              <a:ea typeface="Times New Roman" panose="02020603050405020304" pitchFamily="18" charset="0"/>
            </a:endParaRPr>
          </a:p>
        </p:txBody>
      </p:sp>
      <p:sp>
        <p:nvSpPr>
          <p:cNvPr id="12311" name="直接连接符 12310"/>
          <p:cNvSpPr/>
          <p:nvPr/>
        </p:nvSpPr>
        <p:spPr>
          <a:xfrm flipV="1">
            <a:off x="1371600" y="1816100"/>
            <a:ext cx="0" cy="1549400"/>
          </a:xfrm>
          <a:prstGeom prst="line">
            <a:avLst/>
          </a:prstGeom>
          <a:ln w="25400" cap="flat" cmpd="sng">
            <a:solidFill>
              <a:schemeClr val="tx1"/>
            </a:solidFill>
            <a:prstDash val="solid"/>
            <a:headEnd type="none" w="med" len="med"/>
            <a:tailEnd type="triangle" w="med" len="med"/>
          </a:ln>
        </p:spPr>
      </p:sp>
      <p:sp>
        <p:nvSpPr>
          <p:cNvPr id="12312" name="矩形 12311"/>
          <p:cNvSpPr/>
          <p:nvPr/>
        </p:nvSpPr>
        <p:spPr>
          <a:xfrm rot="16200000" flipH="1">
            <a:off x="439738" y="2414588"/>
            <a:ext cx="12350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Instruction</a:t>
            </a:r>
            <a:endParaRPr lang="en-US" altLang="zh-CN" sz="1800">
              <a:latin typeface="Arial" panose="020B0604020202020204" pitchFamily="34" charset="0"/>
              <a:ea typeface="Times New Roman" panose="02020603050405020304" pitchFamily="18" charset="0"/>
            </a:endParaRPr>
          </a:p>
        </p:txBody>
      </p:sp>
      <p:sp>
        <p:nvSpPr>
          <p:cNvPr id="12313" name="圆角矩形 12312"/>
          <p:cNvSpPr/>
          <p:nvPr/>
        </p:nvSpPr>
        <p:spPr>
          <a:xfrm>
            <a:off x="1003300" y="1231900"/>
            <a:ext cx="1193800" cy="584200"/>
          </a:xfrm>
          <a:prstGeom prst="roundRect">
            <a:avLst>
              <a:gd name="adj" fmla="val 12495"/>
            </a:avLst>
          </a:prstGeom>
          <a:noFill/>
          <a:ln w="25400" cap="flat" cmpd="sng">
            <a:solidFill>
              <a:schemeClr val="tx1"/>
            </a:solidFill>
            <a:prstDash val="solid"/>
            <a:headEnd type="none" w="med" len="med"/>
            <a:tailEnd type="none" w="med" len="med"/>
          </a:ln>
        </p:spPr>
        <p:txBody>
          <a:bodyPr/>
          <a:lstStyle/>
          <a:p>
            <a:endParaRPr lang="zh-CN" altLang="en-US"/>
          </a:p>
        </p:txBody>
      </p:sp>
      <p:sp>
        <p:nvSpPr>
          <p:cNvPr id="12314" name="矩形 12313"/>
          <p:cNvSpPr/>
          <p:nvPr/>
        </p:nvSpPr>
        <p:spPr>
          <a:xfrm>
            <a:off x="1122363" y="1343025"/>
            <a:ext cx="9810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Decode</a:t>
            </a:r>
            <a:endParaRPr lang="en-US" altLang="zh-CN" sz="1800">
              <a:latin typeface="Arial" panose="020B0604020202020204" pitchFamily="34" charset="0"/>
              <a:ea typeface="Times New Roman" panose="02020603050405020304" pitchFamily="18" charset="0"/>
            </a:endParaRPr>
          </a:p>
        </p:txBody>
      </p:sp>
      <p:sp>
        <p:nvSpPr>
          <p:cNvPr id="12315" name="任意多边形 12314"/>
          <p:cNvSpPr/>
          <p:nvPr/>
        </p:nvSpPr>
        <p:spPr>
          <a:xfrm>
            <a:off x="2590800" y="1676400"/>
            <a:ext cx="534988" cy="1677988"/>
          </a:xfrm>
          <a:custGeom>
            <a:avLst/>
            <a:gdLst/>
            <a:ahLst/>
            <a:cxnLst/>
            <a:rect l="0" t="0" r="0" b="0"/>
            <a:pathLst>
              <a:path w="337" h="1057">
                <a:moveTo>
                  <a:pt x="0" y="1056"/>
                </a:moveTo>
                <a:lnTo>
                  <a:pt x="0" y="0"/>
                </a:lnTo>
                <a:lnTo>
                  <a:pt x="336" y="0"/>
                </a:lnTo>
              </a:path>
            </a:pathLst>
          </a:custGeom>
          <a:noFill/>
          <a:ln w="25400" cap="rnd" cmpd="sng">
            <a:solidFill>
              <a:schemeClr val="tx1">
                <a:alpha val="100000"/>
              </a:schemeClr>
            </a:solidFill>
            <a:prstDash val="solid"/>
            <a:headEnd type="none" w="med" len="med"/>
            <a:tailEnd type="triangle" w="med" len="med"/>
          </a:ln>
        </p:spPr>
        <p:txBody>
          <a:bodyPr/>
          <a:lstStyle/>
          <a:p>
            <a:endParaRPr lang="zh-CN" altLang="en-US"/>
          </a:p>
        </p:txBody>
      </p:sp>
      <p:sp>
        <p:nvSpPr>
          <p:cNvPr id="12316" name="矩形 12315"/>
          <p:cNvSpPr/>
          <p:nvPr/>
        </p:nvSpPr>
        <p:spPr>
          <a:xfrm rot="16200000">
            <a:off x="1736725" y="2338388"/>
            <a:ext cx="1260475" cy="363537"/>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Conditions</a:t>
            </a:r>
            <a:endParaRPr lang="en-US" altLang="zh-CN" sz="1800">
              <a:latin typeface="Arial" panose="020B0604020202020204" pitchFamily="34" charset="0"/>
              <a:ea typeface="Times New Roman" panose="02020603050405020304" pitchFamily="18" charset="0"/>
            </a:endParaRPr>
          </a:p>
        </p:txBody>
      </p:sp>
      <p:sp>
        <p:nvSpPr>
          <p:cNvPr id="12317" name="直接连接符 12316"/>
          <p:cNvSpPr/>
          <p:nvPr/>
        </p:nvSpPr>
        <p:spPr>
          <a:xfrm>
            <a:off x="3352800" y="2298700"/>
            <a:ext cx="0" cy="1041400"/>
          </a:xfrm>
          <a:prstGeom prst="line">
            <a:avLst/>
          </a:prstGeom>
          <a:ln w="25400" cap="flat" cmpd="sng">
            <a:solidFill>
              <a:schemeClr val="tx1"/>
            </a:solidFill>
            <a:prstDash val="solid"/>
            <a:headEnd type="none" w="med" len="med"/>
            <a:tailEnd type="triangle" w="med" len="med"/>
          </a:ln>
        </p:spPr>
      </p:sp>
      <p:sp>
        <p:nvSpPr>
          <p:cNvPr id="12318" name="直接连接符 12317"/>
          <p:cNvSpPr/>
          <p:nvPr/>
        </p:nvSpPr>
        <p:spPr>
          <a:xfrm>
            <a:off x="3657600" y="2298700"/>
            <a:ext cx="0" cy="1041400"/>
          </a:xfrm>
          <a:prstGeom prst="line">
            <a:avLst/>
          </a:prstGeom>
          <a:ln w="25400" cap="flat" cmpd="sng">
            <a:solidFill>
              <a:schemeClr val="tx1"/>
            </a:solidFill>
            <a:prstDash val="solid"/>
            <a:headEnd type="none" w="med" len="med"/>
            <a:tailEnd type="triangle" w="med" len="med"/>
          </a:ln>
        </p:spPr>
      </p:sp>
      <p:sp>
        <p:nvSpPr>
          <p:cNvPr id="12319" name="直接连接符 12318"/>
          <p:cNvSpPr/>
          <p:nvPr/>
        </p:nvSpPr>
        <p:spPr>
          <a:xfrm>
            <a:off x="3962400" y="2298700"/>
            <a:ext cx="0" cy="1041400"/>
          </a:xfrm>
          <a:prstGeom prst="line">
            <a:avLst/>
          </a:prstGeom>
          <a:ln w="25400" cap="flat" cmpd="sng">
            <a:solidFill>
              <a:schemeClr val="tx1"/>
            </a:solidFill>
            <a:prstDash val="solid"/>
            <a:headEnd type="none" w="med" len="med"/>
            <a:tailEnd type="triangle" w="med" len="med"/>
          </a:ln>
        </p:spPr>
      </p:sp>
      <p:sp>
        <p:nvSpPr>
          <p:cNvPr id="12320" name="直接连接符 12319"/>
          <p:cNvSpPr/>
          <p:nvPr/>
        </p:nvSpPr>
        <p:spPr>
          <a:xfrm>
            <a:off x="4267200" y="2298700"/>
            <a:ext cx="0" cy="1041400"/>
          </a:xfrm>
          <a:prstGeom prst="line">
            <a:avLst/>
          </a:prstGeom>
          <a:ln w="25400" cap="flat" cmpd="sng">
            <a:solidFill>
              <a:schemeClr val="tx1"/>
            </a:solidFill>
            <a:prstDash val="solid"/>
            <a:headEnd type="none" w="med" len="med"/>
            <a:tailEnd type="triangle" w="med" len="med"/>
          </a:ln>
        </p:spPr>
      </p:sp>
      <p:sp>
        <p:nvSpPr>
          <p:cNvPr id="12321" name="直接连接符 12320"/>
          <p:cNvSpPr/>
          <p:nvPr/>
        </p:nvSpPr>
        <p:spPr>
          <a:xfrm>
            <a:off x="5715000" y="2298700"/>
            <a:ext cx="0" cy="1041400"/>
          </a:xfrm>
          <a:prstGeom prst="line">
            <a:avLst/>
          </a:prstGeom>
          <a:ln w="25400" cap="flat" cmpd="sng">
            <a:solidFill>
              <a:schemeClr val="tx1"/>
            </a:solidFill>
            <a:prstDash val="solid"/>
            <a:headEnd type="none" w="med" len="med"/>
            <a:tailEnd type="triangle" w="med" len="med"/>
          </a:ln>
        </p:spPr>
      </p:sp>
      <p:sp>
        <p:nvSpPr>
          <p:cNvPr id="12322" name="矩形 12321"/>
          <p:cNvSpPr/>
          <p:nvPr/>
        </p:nvSpPr>
        <p:spPr>
          <a:xfrm>
            <a:off x="4398963" y="2486025"/>
            <a:ext cx="930275" cy="650875"/>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Control</a:t>
            </a:r>
            <a:endParaRPr lang="en-US" altLang="zh-CN" sz="1800">
              <a:latin typeface="Arial" panose="020B0604020202020204" pitchFamily="34" charset="0"/>
              <a:ea typeface="Times New Roman" panose="02020603050405020304" pitchFamily="18" charset="0"/>
            </a:endParaRPr>
          </a:p>
          <a:p>
            <a:pPr lvl="0"/>
            <a:r>
              <a:rPr lang="en-US" altLang="zh-CN" sz="1800">
                <a:latin typeface="Arial" panose="020B0604020202020204" pitchFamily="34" charset="0"/>
                <a:ea typeface="Times New Roman" panose="02020603050405020304" pitchFamily="18" charset="0"/>
              </a:rPr>
              <a:t>Points</a:t>
            </a:r>
            <a:endParaRPr lang="en-US" altLang="zh-CN" sz="1800">
              <a:latin typeface="Arial" panose="020B0604020202020204" pitchFamily="34" charset="0"/>
              <a:ea typeface="Times New Roman" panose="02020603050405020304" pitchFamily="18" charset="0"/>
            </a:endParaRPr>
          </a:p>
        </p:txBody>
      </p:sp>
      <p:sp>
        <p:nvSpPr>
          <p:cNvPr id="12323" name="矩形 12322"/>
          <p:cNvSpPr/>
          <p:nvPr/>
        </p:nvSpPr>
        <p:spPr>
          <a:xfrm>
            <a:off x="6151563" y="1876425"/>
            <a:ext cx="1793875" cy="376238"/>
          </a:xfrm>
          <a:prstGeom prst="rect">
            <a:avLst/>
          </a:prstGeom>
          <a:noFill/>
          <a:ln w="12700">
            <a:noFill/>
          </a:ln>
        </p:spPr>
        <p:txBody>
          <a:bodyPr wrap="none" lIns="90488" tIns="44450" rIns="90488" bIns="44450">
            <a:spAutoFit/>
          </a:bodyPr>
          <a:lstStyle/>
          <a:p>
            <a:pPr lvl="0"/>
            <a:r>
              <a:rPr lang="en-US" altLang="zh-CN" sz="1800">
                <a:latin typeface="Arial" panose="020B0604020202020204" pitchFamily="34" charset="0"/>
                <a:ea typeface="Times New Roman" panose="02020603050405020304" pitchFamily="18" charset="0"/>
              </a:rPr>
              <a:t>microinstruction</a:t>
            </a:r>
            <a:endParaRPr lang="en-US" altLang="zh-CN" sz="1800">
              <a:latin typeface="Arial" panose="020B0604020202020204" pitchFamily="34" charset="0"/>
              <a:ea typeface="Times New Roman" panose="02020603050405020304" pitchFamily="18" charset="0"/>
            </a:endParaRPr>
          </a:p>
        </p:txBody>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a:sym typeface="+mn-ea"/>
              </a:rPr>
              <a:t>The Big Picture: Where are We Now? </a:t>
            </a:r>
            <a:endParaRPr lang="zh-CN" altLang="en-US" dirty="0"/>
          </a:p>
        </p:txBody>
      </p:sp>
      <p:sp>
        <p:nvSpPr>
          <p:cNvPr id="7" name="内容占位符 6"/>
          <p:cNvSpPr>
            <a:spLocks noGrp="1"/>
          </p:cNvSpPr>
          <p:nvPr>
            <p:ph sz="quarter" idx="13"/>
          </p:nvPr>
        </p:nvSpPr>
        <p:spPr>
          <a:xfrm>
            <a:off x="246185" y="138113"/>
            <a:ext cx="914400" cy="568325"/>
          </a:xfrm>
        </p:spPr>
        <p:txBody>
          <a:bodyPr/>
          <a:lstStyle/>
          <a:p>
            <a:r>
              <a:rPr lang="en-US" altLang="zh-CN" dirty="0"/>
              <a:t>1.</a:t>
            </a:r>
            <a:r>
              <a:rPr lang="en-US" dirty="0"/>
              <a:t>6</a:t>
            </a:r>
            <a:endParaRPr lang="en-US" dirty="0"/>
          </a:p>
        </p:txBody>
      </p:sp>
      <p:sp>
        <p:nvSpPr>
          <p:cNvPr id="13315" name="文本占位符 13314"/>
          <p:cNvSpPr>
            <a:spLocks noGrp="1"/>
          </p:cNvSpPr>
          <p:nvPr>
            <p:ph type="body" idx="1"/>
          </p:nvPr>
        </p:nvSpPr>
        <p:spPr>
          <a:xfrm>
            <a:off x="495300" y="1295400"/>
            <a:ext cx="8191500" cy="3853815"/>
          </a:xfrm>
          <a:ln w="12700"/>
        </p:spPr>
        <p:txBody>
          <a:bodyPr vert="horz" wrap="square" lIns="63500" tIns="25400" rIns="63500" bIns="25400" anchor="t">
            <a:spAutoFit/>
          </a:bodyPr>
          <a:lstStyle/>
          <a:p>
            <a:pPr>
              <a:buClr>
                <a:srgbClr val="290CFC"/>
              </a:buClr>
              <a:buFont typeface="Wingdings" panose="05000000000000000000" charset="0"/>
              <a:buChar char="Ø"/>
            </a:pPr>
            <a:r>
              <a:rPr lang="en-US" altLang="zh-CN" sz="2400"/>
              <a:t>The Five Classic Components of a Computer</a:t>
            </a:r>
            <a:endParaRPr lang="en-US" altLang="zh-CN" sz="2400"/>
          </a:p>
          <a:p>
            <a:pPr>
              <a:buNone/>
            </a:pPr>
            <a:endParaRPr lang="en-US" altLang="zh-CN" sz="2400"/>
          </a:p>
          <a:p>
            <a:pPr>
              <a:buNone/>
            </a:pPr>
            <a:endParaRPr lang="en-US" altLang="zh-CN" sz="2400"/>
          </a:p>
          <a:p>
            <a:pPr>
              <a:buNone/>
            </a:pPr>
            <a:endParaRPr lang="en-US" altLang="zh-CN" sz="2400"/>
          </a:p>
          <a:p>
            <a:pPr>
              <a:buNone/>
            </a:pPr>
            <a:endParaRPr lang="en-US" altLang="zh-CN" sz="2400"/>
          </a:p>
          <a:p>
            <a:pPr>
              <a:buNone/>
            </a:pPr>
            <a:endParaRPr lang="en-US" altLang="zh-CN" sz="2400"/>
          </a:p>
          <a:p>
            <a:pPr>
              <a:buNone/>
            </a:pPr>
            <a:endParaRPr lang="en-US" altLang="zh-CN" sz="2400"/>
          </a:p>
          <a:p>
            <a:pPr>
              <a:buClr>
                <a:srgbClr val="290CFC"/>
              </a:buClr>
              <a:buFont typeface="Wingdings" panose="05000000000000000000" charset="0"/>
              <a:buChar char="Ø"/>
            </a:pPr>
            <a:r>
              <a:rPr lang="en-US" altLang="zh-CN" sz="2400"/>
              <a:t>Today’s Topic: Designing the Datapath for the Multiple Clock Cycle  Datapath</a:t>
            </a:r>
            <a:endParaRPr lang="en-US" altLang="zh-CN" sz="2400"/>
          </a:p>
        </p:txBody>
      </p:sp>
      <p:sp>
        <p:nvSpPr>
          <p:cNvPr id="13316" name="矩形 13315"/>
          <p:cNvSpPr/>
          <p:nvPr/>
        </p:nvSpPr>
        <p:spPr>
          <a:xfrm>
            <a:off x="1612900" y="3289300"/>
            <a:ext cx="1270000" cy="736600"/>
          </a:xfrm>
          <a:prstGeom prst="rect">
            <a:avLst/>
          </a:prstGeom>
          <a:pattFill prst="pct10">
            <a:fgClr>
              <a:schemeClr val="hlink"/>
            </a:fgClr>
            <a:bgClr>
              <a:schemeClr val="bg1"/>
            </a:bgClr>
          </a:pattFill>
          <a:ln w="25400" cap="flat" cmpd="sng">
            <a:solidFill>
              <a:schemeClr val="hlink"/>
            </a:solidFill>
            <a:prstDash val="solid"/>
            <a:miter/>
            <a:headEnd type="none" w="med" len="med"/>
            <a:tailEnd type="none" w="med" len="med"/>
          </a:ln>
        </p:spPr>
        <p:txBody>
          <a:bodyPr/>
          <a:lstStyle/>
          <a:p>
            <a:endParaRPr lang="zh-CN" altLang="en-US"/>
          </a:p>
        </p:txBody>
      </p:sp>
      <p:sp>
        <p:nvSpPr>
          <p:cNvPr id="13317" name="矩形 13316"/>
          <p:cNvSpPr/>
          <p:nvPr/>
        </p:nvSpPr>
        <p:spPr>
          <a:xfrm>
            <a:off x="1808163" y="2601913"/>
            <a:ext cx="871537" cy="346075"/>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Control</a:t>
            </a:r>
            <a:endParaRPr lang="en-US" altLang="zh-CN" sz="1600" b="1">
              <a:latin typeface="Times New Roman" panose="02020603050405020304" pitchFamily="18" charset="0"/>
              <a:ea typeface="Times New Roman" panose="02020603050405020304" pitchFamily="18" charset="0"/>
            </a:endParaRPr>
          </a:p>
        </p:txBody>
      </p:sp>
      <p:sp>
        <p:nvSpPr>
          <p:cNvPr id="13318" name="矩形 13317"/>
          <p:cNvSpPr/>
          <p:nvPr/>
        </p:nvSpPr>
        <p:spPr>
          <a:xfrm>
            <a:off x="1612900" y="2374900"/>
            <a:ext cx="1270000" cy="7366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3319" name="矩形 13318"/>
          <p:cNvSpPr/>
          <p:nvPr/>
        </p:nvSpPr>
        <p:spPr>
          <a:xfrm>
            <a:off x="1731963" y="3475038"/>
            <a:ext cx="1006475" cy="346075"/>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Datapath</a:t>
            </a:r>
            <a:endParaRPr lang="en-US" altLang="zh-CN" sz="1600" b="1">
              <a:latin typeface="Times New Roman" panose="02020603050405020304" pitchFamily="18" charset="0"/>
              <a:ea typeface="Times New Roman" panose="02020603050405020304" pitchFamily="18" charset="0"/>
            </a:endParaRPr>
          </a:p>
        </p:txBody>
      </p:sp>
      <p:sp>
        <p:nvSpPr>
          <p:cNvPr id="13320" name="矩形 13319"/>
          <p:cNvSpPr/>
          <p:nvPr/>
        </p:nvSpPr>
        <p:spPr>
          <a:xfrm>
            <a:off x="3213100" y="1993900"/>
            <a:ext cx="1041400" cy="2184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3321" name="矩形 13320"/>
          <p:cNvSpPr/>
          <p:nvPr/>
        </p:nvSpPr>
        <p:spPr>
          <a:xfrm>
            <a:off x="3278188" y="2840038"/>
            <a:ext cx="939800" cy="346075"/>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Memory</a:t>
            </a:r>
            <a:endParaRPr lang="en-US" altLang="zh-CN" sz="1600" b="1">
              <a:latin typeface="Times New Roman" panose="02020603050405020304" pitchFamily="18" charset="0"/>
              <a:ea typeface="Times New Roman" panose="02020603050405020304" pitchFamily="18" charset="0"/>
            </a:endParaRPr>
          </a:p>
        </p:txBody>
      </p:sp>
      <p:sp>
        <p:nvSpPr>
          <p:cNvPr id="13322" name="矩形 13321"/>
          <p:cNvSpPr/>
          <p:nvPr/>
        </p:nvSpPr>
        <p:spPr>
          <a:xfrm>
            <a:off x="1460500" y="1993900"/>
            <a:ext cx="1574800" cy="21844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3323" name="矩形 13322"/>
          <p:cNvSpPr/>
          <p:nvPr/>
        </p:nvSpPr>
        <p:spPr>
          <a:xfrm>
            <a:off x="1731963" y="1974850"/>
            <a:ext cx="1041400" cy="346075"/>
          </a:xfrm>
          <a:prstGeom prst="rect">
            <a:avLst/>
          </a:prstGeom>
          <a:noFill/>
          <a:ln w="12700">
            <a:noFill/>
          </a:ln>
        </p:spPr>
        <p:txBody>
          <a:bodyPr wrap="none" lIns="90488" tIns="44450" rIns="90488" bIns="44450">
            <a:spAutoFit/>
          </a:bodyPr>
          <a:lstStyle/>
          <a:p>
            <a:pPr lvl="0"/>
            <a:r>
              <a:rPr lang="en-US" altLang="zh-CN" sz="1600" b="1">
                <a:latin typeface="Times New Roman" panose="02020603050405020304" pitchFamily="18" charset="0"/>
                <a:ea typeface="Times New Roman" panose="02020603050405020304" pitchFamily="18" charset="0"/>
              </a:rPr>
              <a:t>Processor</a:t>
            </a:r>
            <a:endParaRPr lang="en-US" altLang="zh-CN" sz="1600" b="1">
              <a:latin typeface="Times New Roman" panose="02020603050405020304" pitchFamily="18" charset="0"/>
              <a:ea typeface="Times New Roman" panose="02020603050405020304" pitchFamily="18" charset="0"/>
            </a:endParaRPr>
          </a:p>
        </p:txBody>
      </p:sp>
      <p:sp>
        <p:nvSpPr>
          <p:cNvPr id="13324" name="矩形 13323"/>
          <p:cNvSpPr/>
          <p:nvPr/>
        </p:nvSpPr>
        <p:spPr>
          <a:xfrm>
            <a:off x="4432300" y="1993900"/>
            <a:ext cx="1041400" cy="8890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3325" name="矩形 13324"/>
          <p:cNvSpPr/>
          <p:nvPr/>
        </p:nvSpPr>
        <p:spPr>
          <a:xfrm>
            <a:off x="4606925" y="2279650"/>
            <a:ext cx="679450" cy="346075"/>
          </a:xfrm>
          <a:prstGeom prst="rect">
            <a:avLst/>
          </a:prstGeom>
          <a:noFill/>
          <a:ln w="12700">
            <a:noFill/>
          </a:ln>
        </p:spPr>
        <p:txBody>
          <a:bodyPr wrap="none" lIns="90488" tIns="44450" rIns="90488" bIns="44450">
            <a:spAutoFit/>
          </a:bodyPr>
          <a:lstStyle/>
          <a:p>
            <a:pPr lvl="0" algn="ctr"/>
            <a:r>
              <a:rPr lang="en-US" altLang="zh-CN" sz="1600" b="1">
                <a:latin typeface="Times New Roman" panose="02020603050405020304" pitchFamily="18" charset="0"/>
                <a:ea typeface="Times New Roman" panose="02020603050405020304" pitchFamily="18" charset="0"/>
              </a:rPr>
              <a:t>Input</a:t>
            </a:r>
            <a:endParaRPr lang="en-US" altLang="zh-CN" sz="1600" b="1">
              <a:latin typeface="Times New Roman" panose="02020603050405020304" pitchFamily="18" charset="0"/>
              <a:ea typeface="Times New Roman" panose="02020603050405020304" pitchFamily="18" charset="0"/>
            </a:endParaRPr>
          </a:p>
        </p:txBody>
      </p:sp>
      <p:sp>
        <p:nvSpPr>
          <p:cNvPr id="13326" name="矩形 13325"/>
          <p:cNvSpPr/>
          <p:nvPr/>
        </p:nvSpPr>
        <p:spPr>
          <a:xfrm>
            <a:off x="4432300" y="3289300"/>
            <a:ext cx="1041400" cy="889000"/>
          </a:xfrm>
          <a:prstGeom prst="rect">
            <a:avLst/>
          </a:prstGeom>
          <a:noFill/>
          <a:ln w="25400" cap="flat" cmpd="sng">
            <a:solidFill>
              <a:schemeClr val="tx1"/>
            </a:solidFill>
            <a:prstDash val="solid"/>
            <a:miter/>
            <a:headEnd type="none" w="med" len="med"/>
            <a:tailEnd type="none" w="med" len="med"/>
          </a:ln>
        </p:spPr>
        <p:txBody>
          <a:bodyPr/>
          <a:lstStyle/>
          <a:p>
            <a:endParaRPr lang="zh-CN" altLang="en-US"/>
          </a:p>
        </p:txBody>
      </p:sp>
      <p:sp>
        <p:nvSpPr>
          <p:cNvPr id="13327" name="矩形 13326"/>
          <p:cNvSpPr/>
          <p:nvPr/>
        </p:nvSpPr>
        <p:spPr>
          <a:xfrm>
            <a:off x="4533900" y="3575050"/>
            <a:ext cx="827088" cy="346075"/>
          </a:xfrm>
          <a:prstGeom prst="rect">
            <a:avLst/>
          </a:prstGeom>
          <a:noFill/>
          <a:ln w="12700">
            <a:noFill/>
          </a:ln>
        </p:spPr>
        <p:txBody>
          <a:bodyPr wrap="none" lIns="90488" tIns="44450" rIns="90488" bIns="44450">
            <a:spAutoFit/>
          </a:bodyPr>
          <a:lstStyle/>
          <a:p>
            <a:pPr lvl="0" algn="ctr"/>
            <a:r>
              <a:rPr lang="en-US" altLang="zh-CN" sz="1600" b="1">
                <a:latin typeface="Times New Roman" panose="02020603050405020304" pitchFamily="18" charset="0"/>
                <a:ea typeface="Times New Roman" panose="02020603050405020304" pitchFamily="18" charset="0"/>
              </a:rPr>
              <a:t>Output</a:t>
            </a:r>
            <a:endParaRPr lang="en-US" altLang="zh-CN" sz="1600" b="1">
              <a:latin typeface="Times New Roman" panose="02020603050405020304" pitchFamily="18" charset="0"/>
              <a:ea typeface="Times New Roman" panose="02020603050405020304" pitchFamily="18" charset="0"/>
            </a:endParaRPr>
          </a:p>
        </p:txBody>
      </p:sp>
      <p:sp>
        <p:nvSpPr>
          <p:cNvPr id="2" name="Date Placeholder 1"/>
          <p:cNvSpPr>
            <a:spLocks noGrp="1"/>
          </p:cNvSpPr>
          <p:nvPr>
            <p:ph type="dt" sz="half" idx="10"/>
          </p:nvPr>
        </p:nvSpPr>
        <p:spPr/>
        <p:txBody>
          <a:bodyPr/>
          <a:lstStyle/>
          <a:p>
            <a:r>
              <a:rPr lang="en-US" altLang="zh-CN" smtClean="0"/>
              <a:t>COaA, LEC10 MulCyc</a:t>
            </a:r>
            <a:endParaRPr lang="en-US" altLang="zh-CN" dirty="0"/>
          </a:p>
        </p:txBody>
      </p:sp>
      <p:sp>
        <p:nvSpPr>
          <p:cNvPr id="3" name="Footer Placeholder 2"/>
          <p:cNvSpPr>
            <a:spLocks noGrp="1"/>
          </p:cNvSpPr>
          <p:nvPr>
            <p:ph type="ftr" sz="quarter" idx="11"/>
          </p:nvPr>
        </p:nvSpPr>
        <p:spPr/>
        <p:txBody>
          <a:bodyPr/>
          <a:lstStyle/>
          <a:p>
            <a:pPr algn="ctr"/>
            <a:r>
              <a:rPr lang="en-US" altLang="zh-CN" smtClean="0"/>
              <a:t>Northwestern Polytechnical University</a:t>
            </a:r>
            <a:endParaRPr lang="zh-CN" altLang="en-US" dirty="0"/>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22447</Words>
  <Application>WPS 演示</Application>
  <PresentationFormat>On-screen Show (4:3)</PresentationFormat>
  <Paragraphs>2565</Paragraphs>
  <Slides>70</Slides>
  <Notes>5</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70</vt:i4>
      </vt:variant>
    </vt:vector>
  </HeadingPairs>
  <TitlesOfParts>
    <vt:vector size="84" baseType="lpstr">
      <vt:lpstr>Arial</vt:lpstr>
      <vt:lpstr>宋体</vt:lpstr>
      <vt:lpstr>Wingdings</vt:lpstr>
      <vt:lpstr>Calibri</vt:lpstr>
      <vt:lpstr>Times New Roman</vt:lpstr>
      <vt:lpstr>微软雅黑</vt:lpstr>
      <vt:lpstr>华文中宋</vt:lpstr>
      <vt:lpstr>楷体</vt:lpstr>
      <vt:lpstr>Wingdings</vt:lpstr>
      <vt:lpstr>黑体</vt:lpstr>
      <vt:lpstr>Wingdings 2</vt:lpstr>
      <vt:lpstr>Symbol</vt:lpstr>
      <vt:lpstr>Arial Unicode MS</vt:lpstr>
      <vt:lpstr>Office Theme</vt:lpstr>
      <vt:lpstr>PowerPoint 演示文稿</vt:lpstr>
      <vt:lpstr>Today’s Topic</vt:lpstr>
      <vt:lpstr>Where are we now?</vt:lpstr>
      <vt:lpstr>Recap: Processor Design is a Process </vt:lpstr>
      <vt:lpstr>Recap: A Single Cycle Datapath</vt:lpstr>
      <vt:lpstr>Recap: The “Truth Table” for the Main Control</vt:lpstr>
      <vt:lpstr>Recap: PLA Implementation of the Main Control </vt:lpstr>
      <vt:lpstr>Recap: Systematic Generation of Control</vt:lpstr>
      <vt:lpstr>The Big Picture: Where are We Now? </vt:lpstr>
      <vt:lpstr>Today’s Topic</vt:lpstr>
      <vt:lpstr>Abstract View of our single cycle processor</vt:lpstr>
      <vt:lpstr>What’s wrong with our CPI=1 processor?</vt:lpstr>
      <vt:lpstr>Memory Access Time</vt:lpstr>
      <vt:lpstr>Reducing Cycle Time</vt:lpstr>
      <vt:lpstr>Today’s Topic</vt:lpstr>
      <vt:lpstr>Basic Limits on Cycle Time</vt:lpstr>
      <vt:lpstr>Partitioning the CPI=1 Datapath</vt:lpstr>
      <vt:lpstr>Example Multicycle Datapath</vt:lpstr>
      <vt:lpstr>Recall: Step-by-step Processor Design</vt:lpstr>
      <vt:lpstr>Step 4: R-rtype (add, sub, . . .)</vt:lpstr>
      <vt:lpstr>Step 4: Logical immed</vt:lpstr>
      <vt:lpstr>  step 4 : Load</vt:lpstr>
      <vt:lpstr>Step 4 : Store</vt:lpstr>
      <vt:lpstr>Step 4 : Branch</vt:lpstr>
      <vt:lpstr>Today’s Topic</vt:lpstr>
      <vt:lpstr>Multi-Cycle Datapath in Textbook</vt:lpstr>
      <vt:lpstr>Beginning of Ins Fetch</vt:lpstr>
      <vt:lpstr>End of Ins Fetch</vt:lpstr>
      <vt:lpstr>Ins Fetch Cycle</vt:lpstr>
      <vt:lpstr>Fetch Registers and Ins Decode</vt:lpstr>
      <vt:lpstr>Fetch Registers and Ins Decode-Continued</vt:lpstr>
      <vt:lpstr>The end of branch instruction</vt:lpstr>
      <vt:lpstr>Instruction Decode: R-Type</vt:lpstr>
      <vt:lpstr>Execution of R-type</vt:lpstr>
      <vt:lpstr>Finish of R-Type</vt:lpstr>
      <vt:lpstr>Instruction Decode: Ori</vt:lpstr>
      <vt:lpstr>Execution of Ori</vt:lpstr>
      <vt:lpstr>Finish of Ori</vt:lpstr>
      <vt:lpstr>Instruction Decode: LW/SW</vt:lpstr>
      <vt:lpstr>Memory Address Calculating</vt:lpstr>
      <vt:lpstr>Memory Access for SW</vt:lpstr>
      <vt:lpstr>Memory Access for LW</vt:lpstr>
      <vt:lpstr>Write Back for LW</vt:lpstr>
      <vt:lpstr>Recap:Multi-Cycle Datapath in Textbook</vt:lpstr>
      <vt:lpstr>Control FSM</vt:lpstr>
      <vt:lpstr>Today’s Topic</vt:lpstr>
      <vt:lpstr>Our Control Model</vt:lpstr>
      <vt:lpstr>Step 4   Control Specification for multicycle proc</vt:lpstr>
      <vt:lpstr>Traditional FSM Controller</vt:lpstr>
      <vt:lpstr>Step 5   (datapath + state diagram control)</vt:lpstr>
      <vt:lpstr>Mapping RTs to Control Points</vt:lpstr>
      <vt:lpstr>Assigning  States</vt:lpstr>
      <vt:lpstr>(Mostly) Detailed Control Specification (missing0)</vt:lpstr>
      <vt:lpstr>Performance Evaluation</vt:lpstr>
      <vt:lpstr>How Effectively are we utilizing our hardware?</vt:lpstr>
      <vt:lpstr>Today’s Topic</vt:lpstr>
      <vt:lpstr>Exceptions</vt:lpstr>
      <vt:lpstr>Two Types of Exceptions: Interrupts and Traps</vt:lpstr>
      <vt:lpstr>Traps and Interrupts</vt:lpstr>
      <vt:lpstr>What happens to Instruction with Exception?</vt:lpstr>
      <vt:lpstr>Precise Interrupts</vt:lpstr>
      <vt:lpstr>Big Picture: user / system modes</vt:lpstr>
      <vt:lpstr>Addressing the Exception Handler</vt:lpstr>
      <vt:lpstr>Saving State</vt:lpstr>
      <vt:lpstr>Additions to MIPS ISA to support Exceptions?</vt:lpstr>
      <vt:lpstr>Details of Status register</vt:lpstr>
      <vt:lpstr>Details of Cause register</vt:lpstr>
      <vt:lpstr>Example: How Control Handles Traps in our FSD</vt:lpstr>
      <vt:lpstr>How to add traps and interrupts to state diagram</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Meng Zhang</dc:creator>
  <cp:keywords>SP_NWPU</cp:keywords>
  <cp:lastModifiedBy>安建峰</cp:lastModifiedBy>
  <cp:revision>141</cp:revision>
  <dcterms:created xsi:type="dcterms:W3CDTF">2017-02-15T05:35:00Z</dcterms:created>
  <dcterms:modified xsi:type="dcterms:W3CDTF">2025-06-12T04:55:50Z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2052-12.1.0.20784</vt:lpwstr>
  </property>
  <property fmtid="{D5CDD505-2E9C-101B-9397-08002B2CF9AE}" pid="3" name="ICV">
    <vt:lpwstr>09A12156D8CC4DD79349B3FBB6684108_12</vt:lpwstr>
  </property>
</Properties>
</file>

<file path=docProps/thumbnail.jpeg>
</file>